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  <p:sldMasterId id="2147483722" r:id="rId2"/>
  </p:sldMasterIdLst>
  <p:notesMasterIdLst>
    <p:notesMasterId r:id="rId20"/>
  </p:notesMasterIdLst>
  <p:handoutMasterIdLst>
    <p:handoutMasterId r:id="rId21"/>
  </p:handoutMasterIdLst>
  <p:sldIdLst>
    <p:sldId id="432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392" r:id="rId18"/>
    <p:sldId id="393" r:id="rId19"/>
  </p:sldIdLst>
  <p:sldSz cx="9144000" cy="6858000" type="screen4x3"/>
  <p:notesSz cx="6797675" cy="9926638"/>
  <p:custDataLst>
    <p:tags r:id="rId22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utiger LT Com 55 Roman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FCFFF"/>
    <a:srgbClr val="7CB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9052" autoAdjust="0"/>
    <p:restoredTop sz="87161" autoAdjust="0"/>
  </p:normalViewPr>
  <p:slideViewPr>
    <p:cSldViewPr>
      <p:cViewPr>
        <p:scale>
          <a:sx n="80" d="100"/>
          <a:sy n="80" d="100"/>
        </p:scale>
        <p:origin x="-1554" y="-8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500" d="100"/>
        <a:sy n="5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766" y="-114"/>
      </p:cViewPr>
      <p:guideLst>
        <p:guide orient="horz" pos="2793"/>
        <p:guide pos="20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5221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Frutiger LT Com 55 Roman" pitchFamily="32" charset="0"/>
                <a:cs typeface="DejaVu Sans" charset="0"/>
              </a:defRPr>
            </a:lvl1pPr>
          </a:lstStyle>
          <a:p>
            <a:pPr>
              <a:defRPr/>
            </a:pPr>
            <a:endParaRPr lang="de-DE" dirty="0">
              <a:latin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5221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latin typeface="Frutiger LT Com 55 Roman" pitchFamily="32" charset="0"/>
                <a:cs typeface="DejaVu Sans" charset="0"/>
              </a:defRPr>
            </a:lvl1pPr>
          </a:lstStyle>
          <a:p>
            <a:pPr>
              <a:defRPr/>
            </a:pPr>
            <a:fld id="{5FE5E17B-C399-4CA8-AFBA-45794EF0AAB8}" type="datetimeFigureOut">
              <a:rPr lang="de-DE">
                <a:latin typeface="Arial" pitchFamily="34" charset="0"/>
              </a:rPr>
              <a:pPr>
                <a:defRPr/>
              </a:pPr>
              <a:t>30.06.2014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6576" cy="49522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Frutiger LT Com 55 Roman" pitchFamily="32" charset="0"/>
                <a:cs typeface="DejaVu Sans" charset="0"/>
              </a:defRPr>
            </a:lvl1pPr>
          </a:lstStyle>
          <a:p>
            <a:pPr>
              <a:defRPr/>
            </a:pPr>
            <a:endParaRPr lang="de-DE" dirty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latin typeface="Frutiger LT Com 55 Roman" pitchFamily="32" charset="0"/>
                <a:cs typeface="DejaVu Sans" charset="0"/>
              </a:defRPr>
            </a:lvl1pPr>
          </a:lstStyle>
          <a:p>
            <a:pPr>
              <a:defRPr/>
            </a:pPr>
            <a:fld id="{A865058A-ED43-41B2-9007-CFEF728B6BFD}" type="slidenum">
              <a:rPr lang="de-DE">
                <a:latin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8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46576" cy="495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51098" y="0"/>
            <a:ext cx="2944958" cy="495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sp>
        <p:nvSpPr>
          <p:cNvPr id="778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5675" y="0"/>
            <a:ext cx="4960938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996" y="3706220"/>
            <a:ext cx="6550104" cy="6075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429830"/>
            <a:ext cx="2946576" cy="495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099" y="9429830"/>
            <a:ext cx="2943340" cy="493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515" tIns="47931" rIns="95515" bIns="47931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98419" algn="l"/>
                <a:tab pos="1396837" algn="l"/>
                <a:tab pos="2095256" algn="l"/>
                <a:tab pos="2793675" algn="l"/>
              </a:tabLst>
              <a:defRPr sz="13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</a:lstStyle>
          <a:p>
            <a:pPr>
              <a:defRPr/>
            </a:pPr>
            <a:fld id="{005C9846-07B8-45AD-9EED-6849E55610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61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75C978-77E4-4559-883A-CDAA8135E279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2775" y="334963"/>
            <a:ext cx="5570538" cy="4178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9EE3C-8A7F-40D1-BE8A-E798891E81BF}" type="slidenum">
              <a:rPr lang="de-DE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0293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72CA0-0355-453C-9D48-22562A3C37D7}" type="slidenum">
              <a:rPr lang="de-DE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1853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B3FCE-ACE6-4F9C-8CC6-7AA57EFA27E8}" type="slidenum">
              <a:rPr lang="de-DE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143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6AF5F-1614-4EA8-9803-0BFBA012DAB2}" type="slidenum">
              <a:rPr lang="de-DE"/>
              <a:pPr/>
              <a:t>13</a:t>
            </a:fld>
            <a:endParaRPr lang="de-DE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3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96913" algn="l"/>
                <a:tab pos="1395413" algn="l"/>
                <a:tab pos="2093913" algn="l"/>
                <a:tab pos="2792413" algn="l"/>
              </a:tabLst>
            </a:pPr>
            <a:fld id="{7011AEA8-7AE4-4F48-8AEF-D47196A128C7}" type="slidenum">
              <a:rPr lang="de-DE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  <a:tabLst>
                  <a:tab pos="696913" algn="l"/>
                  <a:tab pos="1395413" algn="l"/>
                  <a:tab pos="2093913" algn="l"/>
                  <a:tab pos="2792413" algn="l"/>
                </a:tabLst>
              </a:pPr>
              <a:t>14</a:t>
            </a:fld>
            <a:endParaRPr lang="de-DE" smtClean="0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14446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71519" y="3985576"/>
            <a:ext cx="6467581" cy="5790274"/>
          </a:xfrm>
          <a:ln/>
        </p:spPr>
        <p:txBody>
          <a:bodyPr lIns="95515" tIns="47931" rIns="95515" bIns="47931"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sz="1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28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96913" algn="l"/>
                <a:tab pos="1395413" algn="l"/>
                <a:tab pos="2093913" algn="l"/>
                <a:tab pos="2792413" algn="l"/>
              </a:tabLst>
            </a:pPr>
            <a:fld id="{7011AEA8-7AE4-4F48-8AEF-D47196A128C7}" type="slidenum">
              <a:rPr lang="de-DE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  <a:tabLst>
                  <a:tab pos="696913" algn="l"/>
                  <a:tab pos="1395413" algn="l"/>
                  <a:tab pos="2093913" algn="l"/>
                  <a:tab pos="2792413" algn="l"/>
                </a:tabLst>
              </a:pPr>
              <a:t>15</a:t>
            </a:fld>
            <a:endParaRPr lang="de-DE" smtClean="0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14446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71519" y="3985576"/>
            <a:ext cx="6467581" cy="5790274"/>
          </a:xfrm>
          <a:ln/>
        </p:spPr>
        <p:txBody>
          <a:bodyPr lIns="95515" tIns="47931" rIns="95515" bIns="47931"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sz="1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17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96913" algn="l"/>
                <a:tab pos="1395413" algn="l"/>
                <a:tab pos="2093913" algn="l"/>
                <a:tab pos="2792413" algn="l"/>
              </a:tabLst>
            </a:pPr>
            <a:fld id="{7011AEA8-7AE4-4F48-8AEF-D47196A128C7}" type="slidenum">
              <a:rPr lang="de-DE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  <a:tabLst>
                  <a:tab pos="696913" algn="l"/>
                  <a:tab pos="1395413" algn="l"/>
                  <a:tab pos="2093913" algn="l"/>
                  <a:tab pos="2792413" algn="l"/>
                </a:tabLst>
              </a:pPr>
              <a:t>16</a:t>
            </a:fld>
            <a:endParaRPr lang="de-DE" smtClean="0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14446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71519" y="3985576"/>
            <a:ext cx="6467581" cy="5790274"/>
          </a:xfrm>
          <a:ln/>
        </p:spPr>
        <p:txBody>
          <a:bodyPr lIns="95515" tIns="47931" rIns="95515" bIns="47931"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sz="1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83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05C9846-07B8-45AD-9EED-6849E55610B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05C9846-07B8-45AD-9EED-6849E55610B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9526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05C9846-07B8-45AD-9EED-6849E55610B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6836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 hangingPunct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86EF39-389E-47B7-B2AB-BE7FB24746CA}" type="slidenum">
              <a:rPr lang="de-DE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2013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20AC4-B577-400C-93D1-C461F89ACDEB}" type="slidenum">
              <a:rPr lang="de-DE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036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C3B25-7943-4F9A-BC63-ABED93CF4DD4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5604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0DD9AE-EC4D-4F4D-9EC0-A445501FACCC}" type="slidenum">
              <a:rPr lang="de-DE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9752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48554C-11FA-4C24-A084-FBD435006FE3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19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33388" eaLnBrk="1">
              <a:spcBef>
                <a:spcPct val="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9EE3C-8A7F-40D1-BE8A-E798891E81BF}" type="slidenum">
              <a:rPr lang="de-DE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5086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382588"/>
            <a:ext cx="2054225" cy="5915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382588"/>
            <a:ext cx="6015038" cy="5915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382588"/>
            <a:ext cx="8221663" cy="730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4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2747D8-74DC-4924-AC77-98D2F0FBDEC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A59B13-0607-4882-89F3-175AFF33168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CA6D36-3737-475F-AE07-F54BA2E15A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721" y="1306218"/>
            <a:ext cx="433872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306218"/>
            <a:ext cx="433872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5AB8AD-77B1-4413-A8DE-1F17E48FB93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49A8F-757C-40F0-8221-EAF6921598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8EE6B0-057B-4EF5-A18A-FE3C0498857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3342B-951E-46DE-99EC-EFB364E7E71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DF80F-5380-46DF-8CDD-3437835F8AB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C7B517-18E2-4111-94C7-D846C1A4624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6F5BA3-8EAE-4869-AACF-4CE5F5B5CD2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4881" y="0"/>
            <a:ext cx="2243520" cy="528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6640" cy="5282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DF8583-4BAC-40DA-81B4-1D378E8EA28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5876640" cy="9778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>
          <a:xfrm>
            <a:off x="2204640" y="6629016"/>
            <a:ext cx="4733280" cy="16129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6556321" y="6247376"/>
            <a:ext cx="2128320" cy="282270"/>
          </a:xfrm>
        </p:spPr>
        <p:txBody>
          <a:bodyPr/>
          <a:lstStyle>
            <a:lvl1pPr>
              <a:defRPr/>
            </a:lvl1pPr>
          </a:lstStyle>
          <a:p>
            <a:fld id="{BB871610-0479-4E63-8D41-86E11CB9F67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>
          <a:xfrm>
            <a:off x="456481" y="6247376"/>
            <a:ext cx="2128320" cy="28227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40338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13"/>
          <p:cNvSpPr>
            <a:spLocks noGrp="1"/>
          </p:cNvSpPr>
          <p:nvPr>
            <p:ph type="ftr" sz="quarter" idx="10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4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3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Model-</a:t>
            </a:r>
            <a:r>
              <a:rPr lang="de-DE" dirty="0" err="1" smtClean="0"/>
              <a:t>centric</a:t>
            </a:r>
            <a:r>
              <a:rPr lang="de-DE" dirty="0" smtClean="0"/>
              <a:t> Security </a:t>
            </a:r>
            <a:r>
              <a:rPr lang="de-DE" dirty="0" err="1" smtClean="0"/>
              <a:t>Verification</a:t>
            </a:r>
            <a:endParaRPr lang="de-DE" dirty="0" smtClean="0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188640"/>
            <a:ext cx="8221663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052736"/>
            <a:ext cx="8221663" cy="5028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60375" y="6113463"/>
            <a:ext cx="8223250" cy="1587"/>
          </a:xfrm>
          <a:prstGeom prst="line">
            <a:avLst/>
          </a:prstGeom>
          <a:noFill/>
          <a:ln w="31680">
            <a:solidFill>
              <a:srgbClr val="179C7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308725"/>
            <a:ext cx="2087562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68313" y="981075"/>
            <a:ext cx="8223250" cy="1588"/>
          </a:xfrm>
          <a:prstGeom prst="line">
            <a:avLst/>
          </a:prstGeom>
          <a:noFill/>
          <a:ln w="31680">
            <a:solidFill>
              <a:srgbClr val="179C7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 dirty="0">
              <a:latin typeface="Arial" pitchFamily="34" charset="0"/>
              <a:cs typeface="DejaVu Sans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160165B-F77B-49B7-89D9-DB42433B34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Arial" pitchFamily="34" charset="0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Frutiger LT Com 45 Light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979303"/>
            <a:ext cx="9144000" cy="5224869"/>
          </a:xfrm>
          <a:prstGeom prst="roundRect">
            <a:avLst>
              <a:gd name="adj" fmla="val 23"/>
            </a:avLst>
          </a:prstGeom>
          <a:gradFill rotWithShape="0">
            <a:gsLst>
              <a:gs pos="0">
                <a:srgbClr val="CCCCCC"/>
              </a:gs>
              <a:gs pos="100000">
                <a:srgbClr val="808080"/>
              </a:gs>
            </a:gsLst>
            <a:lin ang="10800000" scaled="1"/>
          </a:gra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3120" y="1179485"/>
            <a:ext cx="9077760" cy="5026128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2204640" y="6629016"/>
            <a:ext cx="4733280" cy="1612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</a:tabLst>
              <a:defRPr sz="13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mtClean="0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2822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3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9C3B63AB-2CFB-43D6-BA76-A9E3E559CE67}" type="slidenum">
              <a:rPr lang="de-DE" smtClean="0">
                <a:latin typeface="Arial" charset="0"/>
              </a:rPr>
              <a:pPr defTabSz="407526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‹Nr.›</a:t>
            </a:fld>
            <a:endParaRPr lang="de-DE" smtClean="0"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2161" y="2881"/>
            <a:ext cx="951840" cy="9764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2822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120" y="6499403"/>
            <a:ext cx="1923840" cy="3096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7760" y="6499403"/>
            <a:ext cx="1113120" cy="3096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5876640" cy="977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721" y="1306218"/>
            <a:ext cx="8815680" cy="39762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74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878081" y="0"/>
            <a:ext cx="2285280" cy="9793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1792" rIns="81639" bIns="40820" anchor="ctr"/>
          <a:lstStyle/>
          <a:p>
            <a:pPr algn="ctr"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</a:pPr>
            <a:r>
              <a:rPr lang="de-DE" sz="1500" smtClean="0">
                <a:solidFill>
                  <a:srgbClr val="7DA6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SimSun" charset="0"/>
              </a:rPr>
              <a:t>Methodische Grundlagen des Software-Engineering</a:t>
            </a:r>
          </a:p>
          <a:p>
            <a:pPr algn="ctr" defTabSz="407526" hangingPunct="0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</a:pPr>
            <a:r>
              <a:rPr lang="de-DE" sz="1500" smtClean="0">
                <a:solidFill>
                  <a:srgbClr val="7DA6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SimSun" charset="0"/>
              </a:rPr>
              <a:t>SS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2pPr>
      <a:lvl3pPr marL="1036815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3pPr>
      <a:lvl4pPr marL="1451541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4pPr>
      <a:lvl5pPr marL="1866268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5pPr>
      <a:lvl6pPr marL="2280994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6pPr>
      <a:lvl7pPr marL="2695720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7pPr>
      <a:lvl8pPr marL="3110446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8pPr>
      <a:lvl9pPr marL="3525172" indent="-207363" algn="ctr" defTabSz="4075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7DA647"/>
          </a:solidFill>
          <a:latin typeface="Arial" charset="0"/>
          <a:ea typeface="SimSun" charset="0"/>
          <a:cs typeface="SimSun" charset="0"/>
        </a:defRPr>
      </a:lvl9pPr>
    </p:titleStyle>
    <p:bodyStyle>
      <a:lvl1pPr marL="311045" indent="-311045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5454A87-1E13-498A-A5ED-24C3E093C790}" type="slidenum">
              <a:rPr lang="de-DE"/>
              <a:pPr/>
              <a:t>1</a:t>
            </a:fld>
            <a:endParaRPr lang="de-DE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62720" y="1257252"/>
            <a:ext cx="8817120" cy="4625766"/>
          </a:xfrm>
          <a:ln/>
        </p:spPr>
        <p:txBody>
          <a:bodyPr tIns="19199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GB" sz="2500" i="1" dirty="0" err="1">
                <a:solidFill>
                  <a:srgbClr val="000000"/>
                </a:solidFill>
              </a:rPr>
              <a:t>Vorlesung</a:t>
            </a:r>
            <a:endParaRPr lang="en-GB" sz="2500" i="1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de-DE" sz="3600" i="1" dirty="0">
                <a:solidFill>
                  <a:srgbClr val="000000"/>
                </a:solidFill>
              </a:rPr>
              <a:t>Methodische Grundlagen des</a:t>
            </a:r>
            <a:br>
              <a:rPr lang="de-DE" sz="3600" i="1" dirty="0">
                <a:solidFill>
                  <a:srgbClr val="000000"/>
                </a:solidFill>
              </a:rPr>
            </a:br>
            <a:r>
              <a:rPr lang="de-DE" sz="3600" i="1" dirty="0">
                <a:solidFill>
                  <a:srgbClr val="000000"/>
                </a:solidFill>
              </a:rPr>
              <a:t>Software-Engineering</a:t>
            </a: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de-DE" sz="2900" dirty="0">
                <a:solidFill>
                  <a:srgbClr val="000000"/>
                </a:solidFill>
              </a:rPr>
              <a:t>im Sommersemester 2014</a:t>
            </a: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endParaRPr lang="de-DE" sz="2500" dirty="0">
              <a:solidFill>
                <a:srgbClr val="000000"/>
              </a:solidFill>
            </a:endParaRPr>
          </a:p>
          <a:p>
            <a:pPr hangingPunct="1"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US" sz="2500" dirty="0"/>
              <a:t>Prof. Dr. Jan </a:t>
            </a:r>
            <a:r>
              <a:rPr lang="en-US" sz="2500" dirty="0" err="1"/>
              <a:t>Jürjens</a:t>
            </a:r>
            <a:endParaRPr lang="en-US" sz="2500" dirty="0"/>
          </a:p>
          <a:p>
            <a:pPr hangingPunct="1">
              <a:lnSpc>
                <a:spcPct val="98000"/>
              </a:lnSpc>
              <a:spcBef>
                <a:spcPts val="726"/>
              </a:spcBef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TU Dortmund, </a:t>
            </a:r>
            <a:r>
              <a:rPr lang="en-GB" sz="2500" dirty="0" err="1">
                <a:solidFill>
                  <a:srgbClr val="000000"/>
                </a:solidFill>
              </a:rPr>
              <a:t>Fakultät</a:t>
            </a:r>
            <a:r>
              <a:rPr lang="en-GB" sz="2500" dirty="0">
                <a:solidFill>
                  <a:srgbClr val="000000"/>
                </a:solidFill>
              </a:rPr>
              <a:t> </a:t>
            </a:r>
            <a:r>
              <a:rPr lang="en-GB" sz="2500" dirty="0" err="1">
                <a:solidFill>
                  <a:srgbClr val="000000"/>
                </a:solidFill>
              </a:rPr>
              <a:t>Informatik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Lehrstuhl</a:t>
            </a:r>
            <a:r>
              <a:rPr lang="en-GB" sz="2500" dirty="0">
                <a:solidFill>
                  <a:srgbClr val="000000"/>
                </a:solidFill>
              </a:rPr>
              <a:t> XIV</a:t>
            </a: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endParaRPr lang="en-GB" sz="2200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GB" sz="2200" dirty="0" err="1">
                <a:solidFill>
                  <a:srgbClr val="000000"/>
                </a:solidFill>
              </a:rPr>
              <a:t>Teil</a:t>
            </a:r>
            <a:r>
              <a:rPr lang="en-GB" sz="2200" dirty="0">
                <a:solidFill>
                  <a:srgbClr val="000000"/>
                </a:solidFill>
              </a:rPr>
              <a:t> 3.2: </a:t>
            </a:r>
            <a:r>
              <a:rPr lang="en-GB" sz="2200" dirty="0" err="1" smtClean="0">
                <a:solidFill>
                  <a:srgbClr val="000000"/>
                </a:solidFill>
              </a:rPr>
              <a:t>Metamodellierung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endParaRPr lang="en-GB" sz="2200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v. 25.06.2014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26801" y="1124744"/>
            <a:ext cx="8221663" cy="481240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r>
              <a:rPr lang="en-US" dirty="0" err="1" smtClean="0">
                <a:ea typeface="ＭＳ Ｐゴシック" charset="-128"/>
              </a:rPr>
              <a:t>Aber</a:t>
            </a:r>
            <a:r>
              <a:rPr lang="en-US" dirty="0" smtClean="0">
                <a:ea typeface="ＭＳ Ｐゴシック" charset="-128"/>
              </a:rPr>
              <a:t>: UML </a:t>
            </a:r>
            <a:r>
              <a:rPr lang="en-US" dirty="0" err="1" smtClean="0">
                <a:ea typeface="ＭＳ Ｐゴシック" charset="-128"/>
              </a:rPr>
              <a:t>ist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nicht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alles</a:t>
            </a:r>
            <a:r>
              <a:rPr lang="en-US" dirty="0" smtClean="0">
                <a:ea typeface="ＭＳ Ｐゴシック" charset="-128"/>
              </a:rPr>
              <a:t> !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ea typeface="ＭＳ Ｐゴシック" charset="-128"/>
              </a:rPr>
              <a:t>Weitere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Notationen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b="1" dirty="0" err="1" smtClean="0">
                <a:ea typeface="ＭＳ Ｐゴシック" charset="-128"/>
              </a:rPr>
              <a:t>eigene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Metamodelle</a:t>
            </a:r>
            <a:r>
              <a:rPr lang="en-US" b="1" dirty="0" smtClean="0">
                <a:ea typeface="ＭＳ Ｐゴシック" charset="-128"/>
              </a:rPr>
              <a:t/>
            </a:r>
            <a:br>
              <a:rPr lang="en-US" b="1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(BPMN; Domain-Specific Languages (DSLs), …).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dirty="0" err="1" smtClean="0">
                <a:ea typeface="ＭＳ Ｐゴシック" charset="-128"/>
              </a:rPr>
              <a:t>Gewünscht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ea typeface="ＭＳ Ｐゴシック" charset="-128"/>
              </a:rPr>
              <a:t>Wiederverwendbarkeit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der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Werkzeuge</a:t>
            </a:r>
            <a:endParaRPr lang="en-US" b="1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ea typeface="ＭＳ Ｐゴシック" charset="-128"/>
              </a:rPr>
              <a:t>Austauschbarkeit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von </a:t>
            </a:r>
            <a:r>
              <a:rPr lang="en-US" b="1" dirty="0" err="1" smtClean="0">
                <a:ea typeface="ＭＳ Ｐゴシック" charset="-128"/>
              </a:rPr>
              <a:t>Modellen</a:t>
            </a:r>
            <a:endParaRPr lang="en-US" b="1" dirty="0" smtClean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Wingdings"/>
              <a:buChar char="è"/>
            </a:pP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Allgemeiner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Ansatz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zum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Metamodelle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definieren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>
                <a:ea typeface="ＭＳ Ｐゴシック" charset="-128"/>
              </a:rPr>
              <a:t>Wie</a:t>
            </a:r>
            <a:r>
              <a:rPr lang="en-US" dirty="0" smtClean="0">
                <a:ea typeface="ＭＳ Ｐゴシック" charset="-128"/>
              </a:rPr>
              <a:t> 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ea typeface="ＭＳ Ｐゴシック" charset="-128"/>
              </a:rPr>
              <a:t>Metamodelle</a:t>
            </a:r>
            <a:r>
              <a:rPr lang="en-US" sz="2800" dirty="0" smtClean="0">
                <a:ea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</a:rPr>
              <a:t>definieren</a:t>
            </a:r>
            <a:r>
              <a:rPr lang="en-US" sz="2800" dirty="0" smtClean="0">
                <a:ea typeface="ＭＳ Ｐゴシック" charset="-128"/>
              </a:rPr>
              <a:t> 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" name="Picture 1" descr="E:\Daten\bpmn.jpeg"/>
          <p:cNvPicPr>
            <a:picLocks noChangeAspect="1" noChangeArrowheads="1"/>
          </p:cNvPicPr>
          <p:nvPr/>
        </p:nvPicPr>
        <p:blipFill>
          <a:blip r:embed="rId3" cstate="print"/>
          <a:srcRect l="36283" t="17386" b="55937"/>
          <a:stretch>
            <a:fillRect/>
          </a:stretch>
        </p:blipFill>
        <p:spPr bwMode="auto">
          <a:xfrm>
            <a:off x="7164288" y="1052737"/>
            <a:ext cx="1954397" cy="874350"/>
          </a:xfrm>
          <a:prstGeom prst="rect">
            <a:avLst/>
          </a:prstGeom>
          <a:noFill/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501008"/>
            <a:ext cx="55721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47535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e 18"/>
          <p:cNvSpPr>
            <a:spLocks noChangeArrowheads="1"/>
          </p:cNvSpPr>
          <p:nvPr/>
        </p:nvSpPr>
        <p:spPr bwMode="auto">
          <a:xfrm>
            <a:off x="5580000" y="4860000"/>
            <a:ext cx="864097" cy="216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69160"/>
            <a:ext cx="4714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864000" y="4824000"/>
            <a:ext cx="864097" cy="216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6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029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2105 L -0.32049 0.177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1597 L 0.29011 -0.2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182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02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ea typeface="ＭＳ Ｐゴシック" charset="-128"/>
              </a:rPr>
              <a:t>Metamodell-Hierarchie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err="1" smtClean="0">
                <a:ea typeface="ＭＳ Ｐゴシック" charset="-128"/>
              </a:rPr>
              <a:t>Schicht</a:t>
            </a:r>
            <a:r>
              <a:rPr lang="en-US" sz="2800" dirty="0" smtClean="0">
                <a:ea typeface="ＭＳ Ｐゴシック" charset="-128"/>
              </a:rPr>
              <a:t> M3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0379"/>
            <a:ext cx="9458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5576" y="3846527"/>
            <a:ext cx="7920880" cy="2246769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Schicht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M3: Meta-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Metamodelle</a:t>
            </a:r>
            <a:endParaRPr lang="en-US" altLang="de-DE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Definiert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valider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Konkreter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Ansatz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OMG: 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 Object Facility (MOF)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MOF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definierte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Modelle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Austauschbar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XML Metadata Interchange (XMI)</a:t>
            </a:r>
            <a:endParaRPr lang="en-US" alt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64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240110"/>
            <a:ext cx="8229600" cy="66861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ea typeface="ＭＳ Ｐゴシック" charset="-128"/>
              </a:rPr>
              <a:t>Metamodell-Hierarchie</a:t>
            </a:r>
            <a:r>
              <a:rPr lang="en-US" sz="2800" dirty="0" smtClean="0">
                <a:ea typeface="ＭＳ Ｐゴシック" charset="-128"/>
              </a:rPr>
              <a:t> vs. UML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0379"/>
            <a:ext cx="9458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563888" y="3429000"/>
            <a:ext cx="5184576" cy="17943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Endlich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fertig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16000" indent="-216000" eaLnBrk="1" hangingPunct="1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von UML, BPMN, DSLs, …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MOF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definierbar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Hier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UML-</a:t>
            </a:r>
            <a:r>
              <a:rPr lang="en-US" altLang="de-D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spezifische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Hierarchie</a:t>
            </a:r>
            <a:endParaRPr lang="en-US" alt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133" y="4077072"/>
            <a:ext cx="671323" cy="635313"/>
          </a:xfrm>
          <a:prstGeom prst="rect">
            <a:avLst/>
          </a:prstGeom>
        </p:spPr>
      </p:pic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2207717" y="2280865"/>
            <a:ext cx="1500187" cy="500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1847676" y="3573016"/>
            <a:ext cx="1500188" cy="500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3563888" y="5373216"/>
            <a:ext cx="5184576" cy="135421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216000" indent="-457200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MOF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möglicher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Ansatz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für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Metamodellierung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Viele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andere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Möglichkeiten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lipse 18"/>
          <p:cNvSpPr>
            <a:spLocks noChangeArrowheads="1"/>
          </p:cNvSpPr>
          <p:nvPr/>
        </p:nvSpPr>
        <p:spPr bwMode="auto">
          <a:xfrm>
            <a:off x="2423740" y="908720"/>
            <a:ext cx="1500188" cy="500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870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08912" cy="979303"/>
          </a:xfrm>
          <a:ln/>
        </p:spPr>
        <p:txBody>
          <a:bodyPr tIns="21945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</a:tabLst>
            </a:pPr>
            <a:r>
              <a:rPr lang="nb-NO" sz="2800" dirty="0" smtClean="0"/>
              <a:t>Beispiel MOF-Implementierung:</a:t>
            </a:r>
            <a:br>
              <a:rPr lang="nb-NO" sz="2800" dirty="0" smtClean="0"/>
            </a:br>
            <a:r>
              <a:rPr lang="nb-NO" sz="2800" dirty="0" smtClean="0"/>
              <a:t>Eclipse Modeling Foundation (</a:t>
            </a:r>
            <a:r>
              <a:rPr lang="de-DE" sz="2800" dirty="0" smtClean="0"/>
              <a:t>EMF)</a:t>
            </a:r>
            <a:endParaRPr lang="de-DE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5" y="1124744"/>
            <a:ext cx="9050875" cy="49166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4869160"/>
            <a:ext cx="4392488" cy="100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 indent="-323850" eaLnBrk="0" hangingPunct="0">
              <a:spcAft>
                <a:spcPts val="0"/>
              </a:spcAft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kumimoji="0" 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EMF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</a:t>
            </a:r>
            <a:r>
              <a:rPr lang="de-DE" sz="2100" kern="0" dirty="0" smtClean="0">
                <a:solidFill>
                  <a:srgbClr val="000000"/>
                </a:solidFill>
                <a:latin typeface="Arial" pitchFamily="34" charset="0"/>
              </a:rPr>
              <a:t>Framework für </a:t>
            </a:r>
            <a:r>
              <a:rPr kumimoji="0" 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Modellierung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&amp; </a:t>
            </a:r>
            <a:r>
              <a:rPr kumimoji="0" 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Code-Generierung (inkl. Editor-Generierung)</a:t>
            </a:r>
            <a:r>
              <a:rPr kumimoji="0" lang="de-DE" sz="2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mit „Essential MOF“.</a:t>
            </a: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0375" y="332656"/>
            <a:ext cx="822325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</a:rPr>
              <a:t>Vorteile von Metamodellierung</a:t>
            </a:r>
            <a:endParaRPr lang="de-DE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7404" y="1168725"/>
            <a:ext cx="82804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ct val="107000"/>
              </a:lnSpc>
              <a:spcAft>
                <a:spcPts val="600"/>
              </a:spcAft>
              <a:buSzPct val="100000"/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7544" y="1299318"/>
            <a:ext cx="8208912" cy="46499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de-DE" sz="2400" b="1" dirty="0" smtClean="0">
                <a:latin typeface="Arial" pitchFamily="34" charset="0"/>
              </a:rPr>
              <a:t>Vorteile </a:t>
            </a:r>
            <a:r>
              <a:rPr lang="de-DE" sz="2400" dirty="0" smtClean="0">
                <a:latin typeface="Arial" pitchFamily="34" charset="0"/>
              </a:rPr>
              <a:t>im</a:t>
            </a:r>
            <a:r>
              <a:rPr lang="de-DE" sz="2400" b="1" dirty="0" smtClean="0">
                <a:latin typeface="Arial" pitchFamily="34" charset="0"/>
              </a:rPr>
              <a:t> Allgemeinen: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Arial" pitchFamily="34" charset="0"/>
              </a:rPr>
              <a:t>Präzise</a:t>
            </a:r>
            <a:r>
              <a:rPr lang="de-DE" sz="2400" dirty="0" smtClean="0">
                <a:latin typeface="Arial" pitchFamily="34" charset="0"/>
              </a:rPr>
              <a:t> Definition von Modellierungsnotation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de-DE" sz="2400" b="1" dirty="0" smtClean="0">
                <a:latin typeface="Arial" pitchFamily="34" charset="0"/>
              </a:rPr>
              <a:t>Mehrere </a:t>
            </a:r>
            <a:r>
              <a:rPr lang="de-DE" sz="2400" dirty="0" smtClean="0">
                <a:latin typeface="Arial" pitchFamily="34" charset="0"/>
              </a:rPr>
              <a:t>Notationen in </a:t>
            </a:r>
            <a:r>
              <a:rPr lang="de-DE" sz="2400" b="1" dirty="0" smtClean="0">
                <a:latin typeface="Arial" pitchFamily="34" charset="0"/>
              </a:rPr>
              <a:t>einheitlichem </a:t>
            </a:r>
            <a:r>
              <a:rPr lang="de-DE" sz="2400" dirty="0" smtClean="0">
                <a:latin typeface="Arial" pitchFamily="34" charset="0"/>
              </a:rPr>
              <a:t>Ansatz</a:t>
            </a:r>
            <a:br>
              <a:rPr lang="de-DE" sz="2400" dirty="0" smtClean="0">
                <a:latin typeface="Arial" pitchFamily="34" charset="0"/>
              </a:rPr>
            </a:br>
            <a:r>
              <a:rPr lang="de-DE" sz="2400" dirty="0" smtClean="0">
                <a:latin typeface="Arial" pitchFamily="34" charset="0"/>
              </a:rPr>
              <a:t>(UML, BPMN, DSLs, …)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defRPr/>
            </a:pPr>
            <a:r>
              <a:rPr lang="de-DE" sz="2400" b="1" dirty="0" smtClean="0">
                <a:latin typeface="Arial" pitchFamily="34" charset="0"/>
              </a:rPr>
              <a:t>Vorteile </a:t>
            </a:r>
            <a:r>
              <a:rPr lang="de-DE" sz="2400" dirty="0" smtClean="0">
                <a:latin typeface="Arial" pitchFamily="34" charset="0"/>
              </a:rPr>
              <a:t>von</a:t>
            </a:r>
            <a:r>
              <a:rPr lang="de-DE" sz="2400" b="1" dirty="0" smtClean="0">
                <a:latin typeface="Arial" pitchFamily="34" charset="0"/>
              </a:rPr>
              <a:t> MOF:</a:t>
            </a:r>
            <a:endParaRPr lang="en-US" sz="2400" b="1" dirty="0" smtClean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Arial" pitchFamily="34" charset="0"/>
              </a:rPr>
              <a:t>Wohlverstandene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Notation </a:t>
            </a:r>
            <a:r>
              <a:rPr lang="en-US" sz="2400" dirty="0" err="1" smtClean="0">
                <a:latin typeface="Arial" pitchFamily="34" charset="0"/>
              </a:rPr>
              <a:t>für</a:t>
            </a:r>
            <a:r>
              <a:rPr lang="en-US" sz="2400" dirty="0" smtClean="0">
                <a:latin typeface="Arial" pitchFamily="34" charset="0"/>
              </a:rPr>
              <a:t> Definition</a:t>
            </a:r>
            <a:br>
              <a:rPr lang="en-US" sz="2400" dirty="0" smtClean="0">
                <a:latin typeface="Arial" pitchFamily="34" charset="0"/>
              </a:rPr>
            </a:br>
            <a:r>
              <a:rPr lang="en-US" sz="2400" dirty="0" err="1" smtClean="0">
                <a:latin typeface="Arial" pitchFamily="34" charset="0"/>
              </a:rPr>
              <a:t>der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Modellierungsnotation</a:t>
            </a:r>
            <a:r>
              <a:rPr lang="en-US" sz="2400" dirty="0" smtClean="0">
                <a:latin typeface="Arial" pitchFamily="34" charset="0"/>
              </a:rPr>
              <a:t> (UML-</a:t>
            </a:r>
            <a:r>
              <a:rPr lang="en-US" sz="2400" dirty="0" err="1" smtClean="0">
                <a:latin typeface="Arial" pitchFamily="34" charset="0"/>
              </a:rPr>
              <a:t>Klassendiagramme</a:t>
            </a:r>
            <a:r>
              <a:rPr lang="en-US" sz="2400" dirty="0" smtClean="0">
                <a:latin typeface="Arial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pitchFamily="34" charset="0"/>
              </a:rPr>
              <a:t>Weitgehende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Werkzeugunterstützung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</a:rPr>
              <a:t>Modelltransformation</a:t>
            </a:r>
            <a:r>
              <a:rPr lang="en-US" sz="2400" dirty="0" smtClean="0">
                <a:latin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</a:rPr>
              <a:t>Codegenerierung</a:t>
            </a:r>
            <a:r>
              <a:rPr lang="en-US" sz="2400" dirty="0" smtClean="0">
                <a:latin typeface="Arial" pitchFamily="34" charset="0"/>
              </a:rPr>
              <a:t> etc)</a:t>
            </a:r>
            <a:endParaRPr lang="en-US" sz="2400" kern="0" dirty="0" smtClean="0">
              <a:latin typeface="Arial" pitchFamily="34" charset="0"/>
            </a:endParaRPr>
          </a:p>
        </p:txBody>
      </p:sp>
      <p:pic>
        <p:nvPicPr>
          <p:cNvPr id="12" name="Picture 2" descr="E:\thumbs_up_bc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99318"/>
            <a:ext cx="1584176" cy="1265586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Metamodell-Hierarchie  –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Diskussion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39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-4.53284E-7 C 0.00052 0.02729 0.00157 0.08187 0.00157 0.08187 C 0.00157 0.08187 0.00052 0.02729 -2.77778E-7 -4.53284E-7 Z " pathEditMode="relative" ptsTypes="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E-6 9.89824E-7 C 0.00052 0.02937 0.0014 0.08811 0.0014 0.08811 C 0.0014 0.08811 0.00052 0.02937 5E-6 9.89824E-7 Z " pathEditMode="relative" ptsTypes="fff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6.11111E-6 3.80204E-6 C 0.00053 0.03076 0.00157 0.09227 0.00157 0.09227 C 0.00157 0.09227 0.00053 0.03076 6.11111E-6 3.80204E-6 Z " pathEditMode="relative" ptsTypes="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E-6 2.39593E-6 C 0.00052 0.02868 0.0014 0.08603 0.0014 0.08603 C 0.0014 0.08603 0.00052 0.02868 5E-6 2.39593E-6 Z " pathEditMode="relative" ptsTypes="fff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7.5E-6 2.39593E-6 C 0.00053 0.03076 0.00157 0.09228 0.00157 0.09228 C 0.00157 0.09228 0.00053 0.03076 7.5E-6 2.39593E-6 Z " pathEditMode="relative" ptsTypes="fff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6.93889E-18 2.39593E-6 C 0.00052 0.03006 0.00157 0.09019 0.00157 0.09019 C 0.00157 0.09019 0.00052 0.03006 -6.93889E-18 2.39593E-6 Z " pathEditMode="relative" ptsTypes="fff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</a:rPr>
              <a:t>Einschränkungen von Metamodellierung</a:t>
            </a:r>
            <a:endParaRPr lang="de-DE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7404" y="1168725"/>
            <a:ext cx="82804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ct val="107000"/>
              </a:lnSpc>
              <a:spcAft>
                <a:spcPts val="600"/>
              </a:spcAft>
              <a:buSzPct val="100000"/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67544" y="1268760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3363" indent="-233363">
              <a:lnSpc>
                <a:spcPct val="112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Einschränkungen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im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Allgemeinen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233363" indent="-233363">
              <a:lnSpc>
                <a:spcPct val="112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Erstellung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/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Anpassung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Metamodell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  <a:b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Benötigt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Aufwand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und 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Expertise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33363" indent="-233363">
              <a:lnSpc>
                <a:spcPct val="112000"/>
              </a:lnSpc>
              <a:spcBef>
                <a:spcPts val="1200"/>
              </a:spcBef>
              <a:spcAft>
                <a:spcPts val="900"/>
              </a:spcAft>
              <a:defRPr/>
            </a:pP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Nachteile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von 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MOF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233363" indent="-233363">
              <a:lnSpc>
                <a:spcPct val="112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Dieselbe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Notation (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Klassendiagramme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) auf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verschiedenen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Ebenen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evt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verwirrend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33363" indent="-233363">
              <a:lnSpc>
                <a:spcPct val="112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Logisch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itchFamily="34" charset="0"/>
              </a:rPr>
              <a:t>zirkulär</a:t>
            </a:r>
            <a:r>
              <a:rPr lang="en-US" sz="2400" b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definiere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Klassendiagramme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mit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Arial" pitchFamily="34" charset="0"/>
              </a:rPr>
              <a:t>Klassendiagrammen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</a:rPr>
              <a:t>).</a:t>
            </a:r>
          </a:p>
        </p:txBody>
      </p:sp>
      <p:pic>
        <p:nvPicPr>
          <p:cNvPr id="8" name="Picture 2" descr="E:\thumbs-dow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91824"/>
            <a:ext cx="1430945" cy="1345088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Metamodell-Hierarchie  –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Diskussion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42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32" presetClass="emph" presetSubtype="0" repeatCount="3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thumbs_up_bc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584176" cy="1265586"/>
          </a:xfrm>
          <a:prstGeom prst="rect">
            <a:avLst/>
          </a:prstGeom>
          <a:noFill/>
        </p:spPr>
      </p:pic>
      <p:pic>
        <p:nvPicPr>
          <p:cNvPr id="7" name="Grafik 2" descr="MOF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146" y="3573016"/>
            <a:ext cx="43953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</a:rPr>
              <a:t>Zusammenfassung</a:t>
            </a:r>
            <a:endParaRPr lang="de-DE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7404" y="1168725"/>
            <a:ext cx="82804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ct val="107000"/>
              </a:lnSpc>
              <a:spcAft>
                <a:spcPts val="600"/>
              </a:spcAft>
              <a:buSzPct val="100000"/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58487" y="1124744"/>
            <a:ext cx="8289977" cy="510959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kern="0" dirty="0" err="1" smtClean="0">
                <a:latin typeface="Arial" pitchFamily="34" charset="0"/>
              </a:rPr>
              <a:t>Einführung</a:t>
            </a:r>
            <a:r>
              <a:rPr lang="en-US" sz="2400" b="1" kern="0" dirty="0" smtClean="0">
                <a:latin typeface="Arial" pitchFamily="34" charset="0"/>
              </a:rPr>
              <a:t> </a:t>
            </a:r>
            <a:r>
              <a:rPr lang="en-US" sz="2400" b="1" kern="0" dirty="0" err="1" smtClean="0">
                <a:latin typeface="Arial" pitchFamily="34" charset="0"/>
              </a:rPr>
              <a:t>Metamodellierung</a:t>
            </a:r>
            <a:r>
              <a:rPr lang="en-US" sz="2400" kern="0" dirty="0" smtClean="0">
                <a:latin typeface="Arial" pitchFamily="34" charset="0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latin typeface="Arial" pitchFamily="34" charset="0"/>
              </a:rPr>
              <a:t>Metamodell</a:t>
            </a:r>
            <a:r>
              <a:rPr lang="en-US" sz="2400" kern="0" dirty="0" smtClean="0">
                <a:latin typeface="Arial" pitchFamily="34" charset="0"/>
              </a:rPr>
              <a:t>: </a:t>
            </a:r>
            <a:r>
              <a:rPr lang="en-US" sz="2400" kern="0" dirty="0" err="1" smtClean="0">
                <a:latin typeface="Arial" pitchFamily="34" charset="0"/>
              </a:rPr>
              <a:t>Modell</a:t>
            </a:r>
            <a:r>
              <a:rPr lang="en-US" sz="2400" kern="0" dirty="0" smtClean="0">
                <a:latin typeface="Arial" pitchFamily="34" charset="0"/>
              </a:rPr>
              <a:t>, das </a:t>
            </a:r>
            <a:r>
              <a:rPr lang="en-US" sz="2400" kern="0" dirty="0" err="1" smtClean="0">
                <a:latin typeface="Arial" pitchFamily="34" charset="0"/>
              </a:rPr>
              <a:t>Modellierungsnotation</a:t>
            </a:r>
            <a:r>
              <a:rPr lang="en-US" sz="2400" kern="0" dirty="0" smtClean="0">
                <a:latin typeface="Arial" pitchFamily="34" charset="0"/>
              </a:rPr>
              <a:t> </a:t>
            </a:r>
            <a:r>
              <a:rPr lang="en-US" sz="2400" kern="0" dirty="0" err="1" smtClean="0">
                <a:latin typeface="Arial" pitchFamily="34" charset="0"/>
              </a:rPr>
              <a:t>definiert</a:t>
            </a:r>
            <a:r>
              <a:rPr lang="en-US" sz="2400" kern="0" dirty="0" smtClean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latin typeface="Arial" pitchFamily="34" charset="0"/>
              </a:rPr>
              <a:t>Metamodellierungshierarchie</a:t>
            </a:r>
            <a:r>
              <a:rPr lang="en-US" sz="2400" b="1" kern="0" dirty="0" smtClean="0">
                <a:latin typeface="Arial" pitchFamily="34" charset="0"/>
              </a:rPr>
              <a:t> </a:t>
            </a:r>
            <a:r>
              <a:rPr lang="en-US" sz="2400" kern="0" dirty="0" smtClean="0">
                <a:latin typeface="Arial" pitchFamily="34" charset="0"/>
              </a:rPr>
              <a:t>(M0 </a:t>
            </a:r>
            <a:r>
              <a:rPr lang="en-US" sz="2400" kern="0" dirty="0" err="1" smtClean="0">
                <a:latin typeface="Arial" pitchFamily="34" charset="0"/>
              </a:rPr>
              <a:t>bis</a:t>
            </a:r>
            <a:r>
              <a:rPr lang="en-US" sz="2400" kern="0" dirty="0" smtClean="0">
                <a:latin typeface="Arial" pitchFamily="34" charset="0"/>
              </a:rPr>
              <a:t> M3), </a:t>
            </a:r>
            <a:r>
              <a:rPr lang="en-US" sz="2400" b="1" kern="0" dirty="0" smtClean="0">
                <a:latin typeface="Arial" pitchFamily="34" charset="0"/>
              </a:rPr>
              <a:t>MOF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err="1" smtClean="0">
                <a:latin typeface="Arial" pitchFamily="34" charset="0"/>
              </a:rPr>
              <a:t>Beispiel</a:t>
            </a:r>
            <a:r>
              <a:rPr lang="en-US" sz="2400" kern="0" dirty="0" smtClean="0">
                <a:latin typeface="Arial" pitchFamily="34" charset="0"/>
              </a:rPr>
              <a:t>: </a:t>
            </a:r>
            <a:r>
              <a:rPr lang="en-US" sz="2400" kern="0" dirty="0" err="1" smtClean="0">
                <a:latin typeface="Arial" pitchFamily="34" charset="0"/>
              </a:rPr>
              <a:t>Metamodell</a:t>
            </a:r>
            <a:r>
              <a:rPr lang="en-US" sz="2400" kern="0" dirty="0" smtClean="0">
                <a:latin typeface="Arial" pitchFamily="34" charset="0"/>
              </a:rPr>
              <a:t> </a:t>
            </a:r>
            <a:r>
              <a:rPr lang="en-US" sz="2400" kern="0" dirty="0" err="1" smtClean="0">
                <a:latin typeface="Arial" pitchFamily="34" charset="0"/>
              </a:rPr>
              <a:t>für</a:t>
            </a:r>
            <a:r>
              <a:rPr lang="en-US" sz="2400" kern="0" dirty="0" smtClean="0">
                <a:latin typeface="Arial" pitchFamily="34" charset="0"/>
              </a:rPr>
              <a:t> </a:t>
            </a:r>
            <a:r>
              <a:rPr lang="en-US" sz="2400" b="1" kern="0" dirty="0" err="1" smtClean="0">
                <a:latin typeface="Arial" pitchFamily="34" charset="0"/>
              </a:rPr>
              <a:t>Klassendiagramm</a:t>
            </a:r>
            <a:endParaRPr lang="en-US" sz="2400" b="1" kern="0" dirty="0" smtClean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latin typeface="Arial" pitchFamily="34" charset="0"/>
              </a:rPr>
              <a:t>Werkzeugunterstützung</a:t>
            </a:r>
            <a:r>
              <a:rPr lang="en-US" sz="2400" kern="0" dirty="0" smtClean="0">
                <a:latin typeface="Arial" pitchFamily="34" charset="0"/>
              </a:rPr>
              <a:t> (EMF)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latin typeface="Arial" pitchFamily="34" charset="0"/>
              </a:rPr>
              <a:t>Vorteile</a:t>
            </a:r>
            <a:r>
              <a:rPr lang="en-US" sz="2400" b="1" kern="0" dirty="0" smtClean="0">
                <a:latin typeface="Arial" pitchFamily="34" charset="0"/>
              </a:rPr>
              <a:t> </a:t>
            </a:r>
            <a:r>
              <a:rPr lang="en-US" sz="2400" kern="0" dirty="0" smtClean="0">
                <a:latin typeface="Arial" pitchFamily="34" charset="0"/>
              </a:rPr>
              <a:t>/ </a:t>
            </a:r>
            <a:r>
              <a:rPr lang="en-US" sz="2400" b="1" kern="0" dirty="0" err="1" smtClean="0">
                <a:latin typeface="Arial" pitchFamily="34" charset="0"/>
              </a:rPr>
              <a:t>Beschränkungen</a:t>
            </a:r>
            <a:endParaRPr lang="en-US" sz="2400" kern="0" dirty="0" smtClean="0">
              <a:latin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Metamodell-Hierarchie  –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Diskussion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221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ea typeface="ＭＳ Ｐゴシック" charset="-128"/>
              </a:rPr>
              <a:t>Literatur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36867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1663" cy="47403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Bernd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Bruegge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 &amp; Allen H.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Dutoit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“Object-Oriented Software Engineering:</a:t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Using UML, Patterns, and Java”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MOF Specification</a:t>
            </a:r>
          </a:p>
          <a:p>
            <a:pPr eaLnBrk="1" hangingPunct="1"/>
            <a:r>
              <a:rPr lang="de-DE" sz="1800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http://www.omg.org/technology/documents/modeling_spec_catalog.htm#MOF</a:t>
            </a: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RSS Feed:</a:t>
            </a:r>
          </a:p>
          <a:p>
            <a:pPr lvl="1" eaLnBrk="1" hangingPunct="1"/>
            <a:r>
              <a:rPr lang="de-DE" dirty="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feed://www.omg.org/mof/rss/index.xml</a:t>
            </a:r>
            <a:endParaRPr lang="en-US" dirty="0" smtClean="0">
              <a:solidFill>
                <a:schemeClr val="tx1"/>
              </a:solidFill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793" y="188640"/>
            <a:ext cx="8221663" cy="730250"/>
          </a:xfrm>
        </p:spPr>
        <p:txBody>
          <a:bodyPr/>
          <a:lstStyle/>
          <a:p>
            <a:r>
              <a:rPr lang="de-DE" sz="2800" dirty="0" smtClean="0"/>
              <a:t>UML: Von informellem Modell zu Werkzeug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801" y="1124744"/>
            <a:ext cx="8149655" cy="488441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UML-Modelle: bislang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b="1" dirty="0" smtClean="0"/>
              <a:t>informell definiert </a:t>
            </a:r>
            <a:r>
              <a:rPr lang="de-DE" dirty="0" smtClean="0"/>
              <a:t>(textuelle Beschreibung)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und </a:t>
            </a:r>
            <a:r>
              <a:rPr lang="de-DE" b="1" dirty="0" smtClean="0"/>
              <a:t>verwendet</a:t>
            </a:r>
            <a:r>
              <a:rPr lang="de-DE" dirty="0" smtClean="0"/>
              <a:t> (Skizzen auf Papier).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Aber: </a:t>
            </a:r>
            <a:r>
              <a:rPr lang="de-DE" b="1" dirty="0" smtClean="0"/>
              <a:t>UML kann mehr </a:t>
            </a:r>
            <a:r>
              <a:rPr lang="de-DE" dirty="0" smtClean="0"/>
              <a:t>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Codegenerierung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Testfallgenerierung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Modellvalidierung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Modelltransformation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 smtClean="0"/>
              <a:t>Brauchen dafür Werkzeuge, die UML „verstehen“.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 smtClean="0">
                <a:sym typeface="Wingdings" pitchFamily="2" charset="2"/>
              </a:rPr>
              <a:t> </a:t>
            </a:r>
            <a:r>
              <a:rPr lang="de-DE" b="1" dirty="0" smtClean="0"/>
              <a:t>Formelle Definition </a:t>
            </a:r>
            <a:r>
              <a:rPr lang="de-DE" dirty="0" smtClean="0"/>
              <a:t>der Notation.</a:t>
            </a:r>
          </a:p>
        </p:txBody>
      </p:sp>
      <p:sp>
        <p:nvSpPr>
          <p:cNvPr id="64514" name="AutoShape 2" descr="soldier army boot sh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64516" name="AutoShape 4" descr="soldier army boot sh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922" t="8511" r="5882" b="8511"/>
          <a:stretch>
            <a:fillRect/>
          </a:stretch>
        </p:blipFill>
        <p:spPr bwMode="auto">
          <a:xfrm>
            <a:off x="6336704" y="2108190"/>
            <a:ext cx="2267744" cy="9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0192" y="3789040"/>
            <a:ext cx="2448272" cy="11695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000" b="1" dirty="0">
                <a:solidFill>
                  <a:schemeClr val="folHlink"/>
                </a:solidFill>
                <a:latin typeface="Arial" pitchFamily="34" charset="0"/>
              </a:rPr>
              <a:t>public</a:t>
            </a:r>
            <a:r>
              <a:rPr lang="en-US" sz="1000" dirty="0">
                <a:latin typeface="Arial" pitchFamily="34" charset="0"/>
              </a:rPr>
              <a:t> </a:t>
            </a:r>
            <a:r>
              <a:rPr lang="en-US" sz="1000" b="1" dirty="0">
                <a:solidFill>
                  <a:srgbClr val="0066FF"/>
                </a:solidFill>
                <a:latin typeface="Arial" pitchFamily="34" charset="0"/>
              </a:rPr>
              <a:t>String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</a:rPr>
              <a:t>getBookTitle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(){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en-US" sz="1000" b="1" dirty="0">
                <a:solidFill>
                  <a:schemeClr val="folHlink"/>
                </a:solidFill>
                <a:latin typeface="Arial" pitchFamily="34" charset="0"/>
              </a:rPr>
              <a:t>return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</a:rPr>
              <a:t>bookTitle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}</a:t>
            </a:r>
          </a:p>
          <a:p>
            <a:pPr algn="l"/>
            <a:r>
              <a:rPr lang="en-US" sz="1000" b="1" dirty="0">
                <a:solidFill>
                  <a:schemeClr val="folHlink"/>
                </a:solidFill>
                <a:latin typeface="Arial" pitchFamily="34" charset="0"/>
              </a:rPr>
              <a:t>public void</a:t>
            </a:r>
            <a:r>
              <a:rPr lang="en-US" sz="1000" dirty="0">
                <a:latin typeface="Arial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</a:rPr>
              <a:t>setBookTitle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1000" b="1" dirty="0">
                <a:solidFill>
                  <a:srgbClr val="0066FF"/>
                </a:solidFill>
                <a:latin typeface="Arial" pitchFamily="34" charset="0"/>
              </a:rPr>
              <a:t>String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input){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</a:rPr>
              <a:t>bookTitle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 = input;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</a:rPr>
              <a:t>}</a:t>
            </a:r>
          </a:p>
          <a:p>
            <a:pPr algn="l"/>
            <a:r>
              <a:rPr lang="en-US" sz="1000" b="1" dirty="0" smtClean="0">
                <a:solidFill>
                  <a:schemeClr val="folHlink"/>
                </a:solidFill>
                <a:latin typeface="Arial" pitchFamily="34" charset="0"/>
              </a:rPr>
              <a:t>…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>
            <a:off x="7308304" y="3196622"/>
            <a:ext cx="328726" cy="448401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7884370" y="3132566"/>
            <a:ext cx="1183412" cy="512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-342900" algn="l" defTabSz="449263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Generiere Getters &amp;</a:t>
            </a:r>
            <a:b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Setters</a:t>
            </a:r>
            <a:r>
              <a:rPr lang="de-DE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!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812360" y="3140516"/>
            <a:ext cx="854687" cy="5765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Idee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Metamodell-Hierarchie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repeatCount="4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6" presetClass="emph" presetSubtype="0" repeatCount="4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3" grpId="1" animBg="1"/>
      <p:bldP spid="13" grpId="2" animBg="1"/>
      <p:bldP spid="13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Data\android_smartphone.jpg"/>
          <p:cNvPicPr>
            <a:picLocks noChangeAspect="1" noChangeArrowheads="1"/>
          </p:cNvPicPr>
          <p:nvPr/>
        </p:nvPicPr>
        <p:blipFill>
          <a:blip r:embed="rId3" cstate="print"/>
          <a:srcRect l="2953" t="8819" r="49606" b="11339"/>
          <a:stretch>
            <a:fillRect/>
          </a:stretch>
        </p:blipFill>
        <p:spPr bwMode="auto">
          <a:xfrm>
            <a:off x="6226361" y="3429000"/>
            <a:ext cx="2738127" cy="216024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9655" cy="48124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 smtClean="0">
                <a:sym typeface="Wingdings" pitchFamily="2" charset="2"/>
              </a:rPr>
              <a:t>Wie UML-Notation </a:t>
            </a:r>
            <a:r>
              <a:rPr lang="de-DE" b="1" dirty="0" smtClean="0">
                <a:sym typeface="Wingdings" pitchFamily="2" charset="2"/>
              </a:rPr>
              <a:t>„formell“ definieren</a:t>
            </a:r>
            <a:r>
              <a:rPr lang="de-DE" dirty="0" smtClean="0">
                <a:sym typeface="Wingdings" pitchFamily="2" charset="2"/>
              </a:rPr>
              <a:t> 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Verschiedene Möglichkeiten: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 BNF-Grammatik, XML-Schema, …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 smtClean="0"/>
              <a:t>Wie würde es jemand tun, der </a:t>
            </a:r>
            <a:r>
              <a:rPr lang="de-DE" b="1" dirty="0" smtClean="0"/>
              <a:t>nur UML kennt </a:t>
            </a:r>
            <a:r>
              <a:rPr lang="de-DE" dirty="0" smtClean="0"/>
              <a:t>?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smtClean="0">
                <a:sym typeface="Wingdings" pitchFamily="2" charset="2"/>
              </a:rPr>
              <a:t>Zentrales Konzept </a:t>
            </a:r>
            <a:r>
              <a:rPr lang="de-DE" dirty="0" smtClean="0">
                <a:sym typeface="Wingdings" pitchFamily="2" charset="2"/>
              </a:rPr>
              <a:t>in UML identifizieren;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damit Menge der UML-Modelle definieren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(„</a:t>
            </a:r>
            <a:r>
              <a:rPr lang="de-DE" b="1" dirty="0" err="1" smtClean="0">
                <a:sym typeface="Wingdings" pitchFamily="2" charset="2"/>
              </a:rPr>
              <a:t>boot-strapping</a:t>
            </a:r>
            <a:r>
              <a:rPr lang="de-DE" dirty="0" smtClean="0">
                <a:sym typeface="Wingdings" pitchFamily="2" charset="2"/>
              </a:rPr>
              <a:t>“).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dirty="0" smtClean="0"/>
              <a:t>Zentrales Konzept in OO, um </a:t>
            </a:r>
            <a:r>
              <a:rPr lang="de-DE" b="1" dirty="0" smtClean="0"/>
              <a:t>Mengen</a:t>
            </a:r>
            <a:br>
              <a:rPr lang="de-DE" b="1" dirty="0" smtClean="0"/>
            </a:br>
            <a:r>
              <a:rPr lang="de-DE" b="1" dirty="0" smtClean="0"/>
              <a:t>von Entitäten </a:t>
            </a:r>
            <a:r>
              <a:rPr lang="de-DE" dirty="0" smtClean="0"/>
              <a:t>zu definieren 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UML werkzeugkonform definieren ?</a:t>
            </a:r>
            <a:endParaRPr lang="de-DE" sz="2800" dirty="0"/>
          </a:p>
        </p:txBody>
      </p:sp>
      <p:sp>
        <p:nvSpPr>
          <p:cNvPr id="64514" name="AutoShape 2" descr="soldier army boot sh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64516" name="AutoShape 4" descr="soldier army boot sh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Idee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Metamodell-Hierarchie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2" presetClass="emph" presetSubtype="0" repeatCount="3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32" presetClass="emph" presetSubtype="0" repeatCount="3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instances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-876059"/>
            <a:ext cx="2419196" cy="473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Idee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Metamodell-Hierarchie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660232" y="-144000"/>
            <a:ext cx="241176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ea typeface="ＭＳ Ｐゴシック" charset="-128"/>
              </a:rPr>
              <a:t>Zentrales</a:t>
            </a:r>
            <a:r>
              <a:rPr lang="en-US" sz="2800" dirty="0" smtClean="0">
                <a:ea typeface="ＭＳ Ｐゴシック" charset="-128"/>
              </a:rPr>
              <a:t> OO-</a:t>
            </a:r>
            <a:r>
              <a:rPr lang="en-US" sz="2800" dirty="0" err="1" smtClean="0">
                <a:ea typeface="ＭＳ Ｐゴシック" charset="-128"/>
              </a:rPr>
              <a:t>Konzept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err="1" smtClean="0">
                <a:ea typeface="ＭＳ Ｐゴシック" charset="-128"/>
              </a:rPr>
              <a:t>Instanz-Beziehung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7" name="Inhaltsplatzhalter 6"/>
          <p:cNvSpPr txBox="1">
            <a:spLocks/>
          </p:cNvSpPr>
          <p:nvPr/>
        </p:nvSpPr>
        <p:spPr bwMode="auto">
          <a:xfrm>
            <a:off x="467544" y="1124744"/>
            <a:ext cx="6127849" cy="1584176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Klasse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Person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UML-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Modell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des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modellierten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Systems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: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definiert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Menge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der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Instanzen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z.B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.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Objekte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aPerson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bPerson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, ….)</a:t>
            </a:r>
          </a:p>
          <a:p>
            <a:pPr marL="342900" marR="0" lvl="0" indent="-342900" algn="l" defTabSz="449263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460375" y="1124745"/>
            <a:ext cx="6271865" cy="3168352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b="1" dirty="0" err="1" smtClean="0">
                <a:ea typeface="ＭＳ Ｐゴシック" charset="-128"/>
              </a:rPr>
              <a:t>Klasse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Class </a:t>
            </a:r>
            <a:r>
              <a:rPr lang="en-US" dirty="0" err="1" smtClean="0">
                <a:ea typeface="ＭＳ Ｐゴシック" charset="-128"/>
              </a:rPr>
              <a:t>im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Definitions-</a:t>
            </a:r>
            <a:r>
              <a:rPr lang="en-US" b="1" dirty="0" err="1" smtClean="0">
                <a:ea typeface="ＭＳ Ｐゴシック" charset="-128"/>
              </a:rPr>
              <a:t>Modell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der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UML </a:t>
            </a:r>
            <a:r>
              <a:rPr lang="en-US" dirty="0" smtClean="0">
                <a:ea typeface="ＭＳ Ｐゴシック" charset="-128"/>
              </a:rPr>
              <a:t>(“</a:t>
            </a:r>
            <a:r>
              <a:rPr lang="en-US" b="1" dirty="0" err="1" smtClean="0">
                <a:ea typeface="ＭＳ Ｐゴシック" charset="-128"/>
              </a:rPr>
              <a:t>Metamodell</a:t>
            </a:r>
            <a:r>
              <a:rPr lang="en-US" dirty="0" smtClean="0">
                <a:ea typeface="ＭＳ Ｐゴシック" charset="-128"/>
              </a:rPr>
              <a:t>”):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err="1" smtClean="0">
                <a:ea typeface="ＭＳ Ｐゴシック" charset="-128"/>
              </a:rPr>
              <a:t>definiert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Menge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der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UML-</a:t>
            </a:r>
            <a:r>
              <a:rPr lang="en-US" b="1" dirty="0" err="1" smtClean="0">
                <a:ea typeface="ＭＳ Ｐゴシック" charset="-128"/>
              </a:rPr>
              <a:t>Klassen</a:t>
            </a:r>
            <a:r>
              <a:rPr lang="en-US" b="1" dirty="0" smtClean="0">
                <a:ea typeface="ＭＳ Ｐゴシック" charset="-128"/>
              </a:rPr>
              <a:t>- </a:t>
            </a:r>
            <a:r>
              <a:rPr lang="en-US" b="1" dirty="0" err="1" smtClean="0">
                <a:ea typeface="ＭＳ Ｐゴシック" charset="-128"/>
              </a:rPr>
              <a:t>modelle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n-US" dirty="0" err="1" smtClean="0">
                <a:ea typeface="ＭＳ Ｐゴシック" charset="-128"/>
              </a:rPr>
              <a:t>z.B</a:t>
            </a:r>
            <a:r>
              <a:rPr lang="en-US" dirty="0" smtClean="0">
                <a:ea typeface="ＭＳ Ｐゴシック" charset="-128"/>
              </a:rPr>
              <a:t>. </a:t>
            </a:r>
            <a:r>
              <a:rPr lang="en-US" dirty="0" err="1" smtClean="0">
                <a:ea typeface="ＭＳ Ｐゴシック" charset="-128"/>
              </a:rPr>
              <a:t>Klassenmodell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Person</a:t>
            </a:r>
            <a:r>
              <a:rPr lang="en-US" dirty="0" smtClean="0">
                <a:ea typeface="ＭＳ Ｐゴシック" charset="-128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err="1" smtClean="0">
                <a:ea typeface="ＭＳ Ｐゴシック" charset="-128"/>
              </a:rPr>
              <a:t>Metamodell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b="1" dirty="0" err="1" smtClean="0">
                <a:ea typeface="ＭＳ Ｐゴシック" charset="-128"/>
              </a:rPr>
              <a:t>Modell</a:t>
            </a:r>
            <a:r>
              <a:rPr lang="en-US" dirty="0" smtClean="0">
                <a:ea typeface="ＭＳ Ｐゴシック" charset="-128"/>
              </a:rPr>
              <a:t>, das </a:t>
            </a:r>
            <a:r>
              <a:rPr lang="en-US" b="1" dirty="0" smtClean="0">
                <a:ea typeface="ＭＳ Ｐゴシック" charset="-128"/>
              </a:rPr>
              <a:t>Notation </a:t>
            </a:r>
            <a:r>
              <a:rPr lang="en-US" dirty="0" err="1" smtClean="0">
                <a:ea typeface="ＭＳ Ｐゴシック" charset="-128"/>
              </a:rPr>
              <a:t>einer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err="1" smtClean="0">
                <a:ea typeface="ＭＳ Ｐゴシック" charset="-128"/>
              </a:rPr>
              <a:t>Modellierungsnotation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definiert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0037E-6 L 0.00156 0.30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5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4.2563E-6 L -4.72222E-6 0.47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UML-</a:t>
            </a:r>
            <a:r>
              <a:rPr lang="en-US" sz="2800" dirty="0" err="1" smtClean="0">
                <a:ea typeface="ＭＳ Ｐゴシック" charset="-128"/>
              </a:rPr>
              <a:t>Metamodell</a:t>
            </a:r>
            <a:r>
              <a:rPr lang="en-US" sz="2800" dirty="0" smtClean="0">
                <a:ea typeface="ＭＳ Ｐゴシック" charset="-128"/>
              </a:rPr>
              <a:t>-</a:t>
            </a:r>
            <a:r>
              <a:rPr lang="en-US" sz="2800" dirty="0" err="1" smtClean="0">
                <a:ea typeface="ＭＳ Ｐゴシック" charset="-128"/>
              </a:rPr>
              <a:t>Hierarchie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err="1" smtClean="0">
                <a:ea typeface="ＭＳ Ｐゴシック" charset="-128"/>
              </a:rPr>
              <a:t>Schicht</a:t>
            </a:r>
            <a:r>
              <a:rPr lang="en-US" sz="2800" dirty="0" smtClean="0">
                <a:ea typeface="ＭＳ Ｐゴシック" charset="-128"/>
              </a:rPr>
              <a:t> M0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Grafik 6" descr="instances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1212173"/>
            <a:ext cx="2419196" cy="473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132856"/>
            <a:ext cx="9522560" cy="408165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5047200" y="3861048"/>
            <a:ext cx="3528392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483768" y="1290768"/>
            <a:ext cx="5688632" cy="98180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Schicht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M0: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Laufzeit-Instanzen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Laufzeit-Instanzen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der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Modelle</a:t>
            </a:r>
            <a:endParaRPr lang="en-US" alt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043E-7 L -0.30556 0.103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UML-</a:t>
            </a:r>
            <a:r>
              <a:rPr lang="en-US" sz="2800" dirty="0" err="1" smtClean="0">
                <a:ea typeface="ＭＳ Ｐゴシック" charset="-128"/>
              </a:rPr>
              <a:t>Metamodell</a:t>
            </a:r>
            <a:r>
              <a:rPr lang="en-US" sz="2800" dirty="0" smtClean="0">
                <a:ea typeface="ＭＳ Ｐゴシック" charset="-128"/>
              </a:rPr>
              <a:t>-</a:t>
            </a:r>
            <a:r>
              <a:rPr lang="en-US" sz="2800" dirty="0" err="1" smtClean="0">
                <a:ea typeface="ＭＳ Ｐゴシック" charset="-128"/>
              </a:rPr>
              <a:t>Hierarchie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err="1" smtClean="0">
                <a:ea typeface="ＭＳ Ｐゴシック" charset="-128"/>
              </a:rPr>
              <a:t>Schicht</a:t>
            </a:r>
            <a:r>
              <a:rPr lang="en-US" sz="2800" dirty="0" smtClean="0">
                <a:ea typeface="ＭＳ Ｐゴシック" charset="-128"/>
              </a:rPr>
              <a:t> M1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60" y="2132856"/>
            <a:ext cx="9525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8" t="80702" r="6088" b="1899"/>
          <a:stretch>
            <a:fillRect/>
          </a:stretch>
        </p:blipFill>
        <p:spPr>
          <a:xfrm>
            <a:off x="5050800" y="3888000"/>
            <a:ext cx="3524983" cy="854265"/>
          </a:xfrm>
          <a:prstGeom prst="rect">
            <a:avLst/>
          </a:prstGeom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051720" y="922655"/>
            <a:ext cx="6696744" cy="135421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360000" indent="-360000" eaLnBrk="1" hangingPunct="1">
              <a:spcAft>
                <a:spcPts val="600"/>
              </a:spcAft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Schicht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M1: UML-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Modell</a:t>
            </a:r>
            <a:endParaRPr lang="en-US" altLang="de-DE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Instanziiert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UML-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Definiert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Menge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valider</a:t>
            </a:r>
            <a:r>
              <a:rPr lang="en-US" altLang="de-DE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Laufzeit-Instanzen</a:t>
            </a:r>
            <a:r>
              <a:rPr lang="en-US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61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UML-</a:t>
            </a:r>
            <a:r>
              <a:rPr lang="en-US" sz="2800" dirty="0" err="1" smtClean="0">
                <a:ea typeface="ＭＳ Ｐゴシック" charset="-128"/>
              </a:rPr>
              <a:t>Metamodell</a:t>
            </a:r>
            <a:r>
              <a:rPr lang="en-US" sz="2800" dirty="0" smtClean="0">
                <a:ea typeface="ＭＳ Ｐゴシック" charset="-128"/>
              </a:rPr>
              <a:t>-</a:t>
            </a:r>
            <a:r>
              <a:rPr lang="en-US" sz="2800" dirty="0" err="1" smtClean="0">
                <a:ea typeface="ＭＳ Ｐゴシック" charset="-128"/>
              </a:rPr>
              <a:t>Hierarchie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err="1" smtClean="0">
                <a:ea typeface="ＭＳ Ｐゴシック" charset="-128"/>
              </a:rPr>
              <a:t>Schicht</a:t>
            </a:r>
            <a:r>
              <a:rPr lang="en-US" sz="2800" dirty="0" smtClean="0">
                <a:ea typeface="ＭＳ Ｐゴシック" charset="-128"/>
              </a:rPr>
              <a:t> M2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5077449" y="3913064"/>
            <a:ext cx="3236951" cy="82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9553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8" t="80702" r="6088" b="1899"/>
          <a:stretch>
            <a:fillRect/>
          </a:stretch>
        </p:blipFill>
        <p:spPr>
          <a:xfrm>
            <a:off x="2672590" y="2502727"/>
            <a:ext cx="2016224" cy="7102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8" t="80702" r="6088" b="1899"/>
          <a:stretch>
            <a:fillRect/>
          </a:stretch>
        </p:blipFill>
        <p:spPr>
          <a:xfrm>
            <a:off x="5832000" y="2502727"/>
            <a:ext cx="2516871" cy="710249"/>
          </a:xfrm>
          <a:prstGeom prst="rect">
            <a:avLst/>
          </a:prstGeom>
        </p:spPr>
      </p:pic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2771800" y="44624"/>
            <a:ext cx="5976664" cy="19389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8100" dir="2700000" sx="103999" sy="103999" algn="t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360000" indent="-360000" eaLnBrk="1" hangingPunct="1">
              <a:spcAft>
                <a:spcPts val="300"/>
              </a:spcAft>
            </a:pPr>
            <a:r>
              <a:rPr lang="en-US" altLang="de-DE" sz="2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Schicht</a:t>
            </a:r>
            <a:r>
              <a:rPr lang="en-US" altLang="de-DE" sz="2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M2: UML-</a:t>
            </a:r>
            <a:r>
              <a:rPr lang="en-US" altLang="de-DE" sz="2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Metamodellierung</a:t>
            </a:r>
            <a:endParaRPr lang="en-US" altLang="de-DE" sz="2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de-DE" sz="2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Definiert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UML-Notation,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d.h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valider</a:t>
            </a:r>
            <a:r>
              <a:rPr lang="en-US" altLang="de-DE" sz="2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UML-</a:t>
            </a:r>
            <a:r>
              <a:rPr lang="en-US" altLang="de-DE" sz="2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Modelle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Insbesondere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darin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verwendete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Konzepte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wie</a:t>
            </a:r>
            <a:r>
              <a:rPr lang="en-US" altLang="de-DE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Klassen</a:t>
            </a:r>
            <a:r>
              <a:rPr lang="en-US" altLang="de-DE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Attribute, </a:t>
            </a:r>
            <a:r>
              <a:rPr lang="en-US" altLang="de-DE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Assoziationen</a:t>
            </a:r>
            <a:r>
              <a:rPr lang="en-US" altLang="de-DE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de-DE" sz="2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40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4424"/>
            <a:ext cx="6267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39714" y="4316313"/>
            <a:ext cx="193199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477000" y="4268688"/>
            <a:ext cx="2260600" cy="1231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016000" y="2630388"/>
            <a:ext cx="1092200" cy="800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38400" y="4316400"/>
            <a:ext cx="1933244" cy="11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6435683" y="4606943"/>
            <a:ext cx="2274930" cy="4383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3162300" y="2643088"/>
            <a:ext cx="1384300" cy="800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38400" y="4316400"/>
            <a:ext cx="1933243" cy="11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/>
          <p:cNvSpPr>
            <a:spLocks noChangeArrowheads="1"/>
          </p:cNvSpPr>
          <p:nvPr/>
        </p:nvSpPr>
        <p:spPr bwMode="auto">
          <a:xfrm>
            <a:off x="6480212" y="5036704"/>
            <a:ext cx="1141413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Rechteck 30"/>
          <p:cNvSpPr>
            <a:spLocks noChangeArrowheads="1"/>
          </p:cNvSpPr>
          <p:nvPr/>
        </p:nvSpPr>
        <p:spPr bwMode="auto">
          <a:xfrm>
            <a:off x="841375" y="4281388"/>
            <a:ext cx="1457325" cy="774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8000" y="4276800"/>
            <a:ext cx="4557142" cy="12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38"/>
          <p:cNvSpPr>
            <a:spLocks noChangeArrowheads="1"/>
          </p:cNvSpPr>
          <p:nvPr/>
        </p:nvSpPr>
        <p:spPr bwMode="auto">
          <a:xfrm>
            <a:off x="5434013" y="2643088"/>
            <a:ext cx="1703387" cy="800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0" name="Rechteck 39"/>
          <p:cNvSpPr>
            <a:spLocks noChangeArrowheads="1"/>
          </p:cNvSpPr>
          <p:nvPr/>
        </p:nvSpPr>
        <p:spPr bwMode="auto">
          <a:xfrm>
            <a:off x="5580112" y="4668353"/>
            <a:ext cx="1152128" cy="7539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789" name="Textfeld 45"/>
          <p:cNvSpPr txBox="1">
            <a:spLocks noChangeArrowheads="1"/>
          </p:cNvSpPr>
          <p:nvPr/>
        </p:nvSpPr>
        <p:spPr bwMode="auto">
          <a:xfrm>
            <a:off x="593725" y="182393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*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0" name="Textfeld 46"/>
          <p:cNvSpPr txBox="1">
            <a:spLocks noChangeArrowheads="1"/>
          </p:cNvSpPr>
          <p:nvPr/>
        </p:nvSpPr>
        <p:spPr bwMode="auto">
          <a:xfrm>
            <a:off x="2025650" y="2652613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0..1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1" name="Textfeld 47"/>
          <p:cNvSpPr txBox="1">
            <a:spLocks noChangeArrowheads="1"/>
          </p:cNvSpPr>
          <p:nvPr/>
        </p:nvSpPr>
        <p:spPr bwMode="auto">
          <a:xfrm>
            <a:off x="2914650" y="2709763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*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2" name="Textfeld 48"/>
          <p:cNvSpPr txBox="1">
            <a:spLocks noChangeArrowheads="1"/>
          </p:cNvSpPr>
          <p:nvPr/>
        </p:nvSpPr>
        <p:spPr bwMode="auto">
          <a:xfrm>
            <a:off x="955675" y="3366988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0..1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3" name="Textfeld 49"/>
          <p:cNvSpPr txBox="1">
            <a:spLocks noChangeArrowheads="1"/>
          </p:cNvSpPr>
          <p:nvPr/>
        </p:nvSpPr>
        <p:spPr bwMode="auto">
          <a:xfrm>
            <a:off x="1171575" y="4024213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*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4" name="Textfeld 50"/>
          <p:cNvSpPr txBox="1">
            <a:spLocks noChangeArrowheads="1"/>
          </p:cNvSpPr>
          <p:nvPr/>
        </p:nvSpPr>
        <p:spPr bwMode="auto">
          <a:xfrm>
            <a:off x="5032375" y="2652613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charset="0"/>
              </a:rPr>
              <a:t>0..1</a:t>
            </a:r>
            <a:endParaRPr lang="en-US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2795" name="Textfeld 51"/>
          <p:cNvSpPr txBox="1">
            <a:spLocks noChangeArrowheads="1"/>
          </p:cNvSpPr>
          <p:nvPr/>
        </p:nvSpPr>
        <p:spPr bwMode="auto">
          <a:xfrm>
            <a:off x="4391025" y="2652613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Calibri" charset="0"/>
              </a:rPr>
              <a:t>2..*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/18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323528" y="1412776"/>
            <a:ext cx="835292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rutiger LT Com 55 Roman" pitchFamily="32" charset="0"/>
              <a:cs typeface="DejaVu Sans" charset="0"/>
            </a:endParaRPr>
          </a:p>
        </p:txBody>
      </p:sp>
      <p:sp>
        <p:nvSpPr>
          <p:cNvPr id="43" name="Titel 4"/>
          <p:cNvSpPr txBox="1">
            <a:spLocks/>
          </p:cNvSpPr>
          <p:nvPr/>
        </p:nvSpPr>
        <p:spPr bwMode="auto">
          <a:xfrm>
            <a:off x="323528" y="1412776"/>
            <a:ext cx="2376264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j-cs"/>
            </a:endParaRPr>
          </a:p>
        </p:txBody>
      </p:sp>
      <p:cxnSp>
        <p:nvCxnSpPr>
          <p:cNvPr id="11" name="Gewinkelte Verbindung 10"/>
          <p:cNvCxnSpPr>
            <a:stCxn id="40" idx="0"/>
            <a:endCxn id="39" idx="2"/>
          </p:cNvCxnSpPr>
          <p:nvPr/>
        </p:nvCxnSpPr>
        <p:spPr bwMode="auto">
          <a:xfrm rot="5400000" flipH="1" flipV="1">
            <a:off x="5608359" y="3991006"/>
            <a:ext cx="1225165" cy="129531"/>
          </a:xfrm>
          <a:prstGeom prst="bentConnector3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4769312" y="3736876"/>
            <a:ext cx="1644777" cy="318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6550" indent="-323850">
              <a:lnSpc>
                <a:spcPct val="105000"/>
              </a:lnSpc>
              <a:spcBef>
                <a:spcPts val="4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de-DE" sz="1400" b="1" smtClean="0">
                <a:solidFill>
                  <a:schemeClr val="tx1"/>
                </a:solidFill>
              </a:rPr>
              <a:t>&lt;&lt;instanceOf&gt;&gt;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442803" y="5348189"/>
            <a:ext cx="1644777" cy="318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6550" indent="-323850">
              <a:lnSpc>
                <a:spcPct val="105000"/>
              </a:lnSpc>
              <a:spcBef>
                <a:spcPts val="4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de-DE" sz="1400" b="1" smtClean="0">
                <a:solidFill>
                  <a:schemeClr val="tx1"/>
                </a:solidFill>
              </a:rPr>
              <a:t>&lt;&lt;instanceOf&gt;&gt;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095960" y="4546517"/>
            <a:ext cx="1644777" cy="318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6550" indent="-323850">
              <a:lnSpc>
                <a:spcPct val="105000"/>
              </a:lnSpc>
              <a:spcBef>
                <a:spcPts val="4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de-DE" sz="1400" b="1" smtClean="0">
                <a:solidFill>
                  <a:schemeClr val="tx1"/>
                </a:solidFill>
              </a:rPr>
              <a:t>&lt;&lt;instanceOf&gt;&gt;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47" name="Gewinkelte Verbindung 46"/>
          <p:cNvCxnSpPr/>
          <p:nvPr/>
        </p:nvCxnSpPr>
        <p:spPr bwMode="auto">
          <a:xfrm rot="10800000">
            <a:off x="2108203" y="3411302"/>
            <a:ext cx="4327481" cy="1414833"/>
          </a:xfrm>
          <a:prstGeom prst="bentConnector3">
            <a:avLst>
              <a:gd name="adj1" fmla="val 79406"/>
            </a:avLst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3" name="Gewinkelte Verbindung 52"/>
          <p:cNvCxnSpPr>
            <a:endCxn id="24" idx="2"/>
          </p:cNvCxnSpPr>
          <p:nvPr/>
        </p:nvCxnSpPr>
        <p:spPr bwMode="auto">
          <a:xfrm rot="10800000">
            <a:off x="3854451" y="3443188"/>
            <a:ext cx="2559639" cy="1382948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4102036" y="4408287"/>
            <a:ext cx="1644777" cy="318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6550" indent="-323850">
              <a:lnSpc>
                <a:spcPct val="105000"/>
              </a:lnSpc>
              <a:spcBef>
                <a:spcPts val="4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de-DE" sz="1400" b="1" smtClean="0">
                <a:solidFill>
                  <a:schemeClr val="tx1"/>
                </a:solidFill>
              </a:rPr>
              <a:t>&lt;&lt;instanceOf&gt;&gt;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63" name="Gewinkelte Verbindung 62"/>
          <p:cNvCxnSpPr>
            <a:stCxn id="30" idx="2"/>
            <a:endCxn id="31" idx="2"/>
          </p:cNvCxnSpPr>
          <p:nvPr/>
        </p:nvCxnSpPr>
        <p:spPr bwMode="auto">
          <a:xfrm rot="5400000" flipH="1">
            <a:off x="4104271" y="2521856"/>
            <a:ext cx="412416" cy="5480881"/>
          </a:xfrm>
          <a:prstGeom prst="bentConnector3">
            <a:avLst>
              <a:gd name="adj1" fmla="val -55429"/>
            </a:avLst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Titel 4"/>
          <p:cNvSpPr txBox="1">
            <a:spLocks/>
          </p:cNvSpPr>
          <p:nvPr/>
        </p:nvSpPr>
        <p:spPr bwMode="auto">
          <a:xfrm>
            <a:off x="467544" y="72008"/>
            <a:ext cx="3312368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Frutiger LT Com 45 Light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400"/>
              </a:spcBef>
            </a:pPr>
            <a:r>
              <a:rPr lang="en-US" sz="2800" kern="0" smtClean="0">
                <a:ea typeface="ＭＳ Ｐゴシック" charset="-128"/>
              </a:rPr>
              <a:t>Beispiel</a:t>
            </a:r>
            <a:endParaRPr lang="en-US" sz="2800" kern="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8" name="Titel 4"/>
          <p:cNvSpPr txBox="1">
            <a:spLocks/>
          </p:cNvSpPr>
          <p:nvPr/>
        </p:nvSpPr>
        <p:spPr bwMode="auto">
          <a:xfrm>
            <a:off x="432048" y="1052736"/>
            <a:ext cx="3419872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1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Klassendiagramm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-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Metamodell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</a:b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(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vereinfacht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j-cs"/>
              </a:rPr>
              <a:t>)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j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93" y="2132856"/>
            <a:ext cx="9553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4624"/>
            <a:ext cx="5172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151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36475 -0.341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40" grpId="0" animBg="1"/>
      <p:bldP spid="12" grpId="0"/>
      <p:bldP spid="45" grpId="0"/>
      <p:bldP spid="45" grpId="1"/>
      <p:bldP spid="46" grpId="0"/>
      <p:bldP spid="46" grpId="1"/>
      <p:bldP spid="56" grpId="0"/>
      <p:bldP spid="5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Sind </a:t>
            </a:r>
            <a:r>
              <a:rPr lang="en-US" sz="2800" dirty="0" err="1" smtClean="0">
                <a:ea typeface="ＭＳ Ｐゴシック" charset="-128"/>
              </a:rPr>
              <a:t>wir</a:t>
            </a:r>
            <a:r>
              <a:rPr lang="en-US" sz="2800" dirty="0" smtClean="0">
                <a:ea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</a:rPr>
              <a:t>jetzt</a:t>
            </a:r>
            <a:r>
              <a:rPr lang="en-US" sz="2800" dirty="0" smtClean="0">
                <a:ea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</a:rPr>
              <a:t>fertig</a:t>
            </a:r>
            <a:r>
              <a:rPr lang="en-US" sz="2800" dirty="0" smtClean="0">
                <a:ea typeface="ＭＳ Ｐゴシック" charset="-128"/>
              </a:rPr>
              <a:t> 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26801" y="1196752"/>
            <a:ext cx="8221663" cy="4740399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r>
              <a:rPr lang="en-US" dirty="0" smtClean="0">
                <a:ea typeface="ＭＳ Ｐゴシック" charset="-128"/>
              </a:rPr>
              <a:t>OK, </a:t>
            </a:r>
            <a:r>
              <a:rPr lang="en-US" dirty="0" err="1" smtClean="0">
                <a:ea typeface="ＭＳ Ｐゴシック" charset="-128"/>
              </a:rPr>
              <a:t>Metamodelle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sind</a:t>
            </a:r>
            <a:r>
              <a:rPr lang="en-US" dirty="0" smtClean="0">
                <a:ea typeface="ＭＳ Ｐゴシック" charset="-128"/>
              </a:rPr>
              <a:t> cool – </a:t>
            </a:r>
            <a:r>
              <a:rPr lang="en-US" dirty="0" err="1" smtClean="0">
                <a:ea typeface="ＭＳ Ｐゴシック" charset="-128"/>
              </a:rPr>
              <a:t>sind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wir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jetzt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fertig</a:t>
            </a:r>
            <a:r>
              <a:rPr lang="en-US" dirty="0" smtClean="0">
                <a:ea typeface="ＭＳ Ｐゴシック" charset="-128"/>
              </a:rPr>
              <a:t> ?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ea typeface="ＭＳ Ｐゴシック" charset="-128"/>
              </a:rPr>
              <a:t>Könnten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hier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aufhören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ea typeface="ＭＳ Ｐゴシック" charset="-128"/>
              </a:rPr>
              <a:t>Klassendiagramme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grundlegendes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Konzept</a:t>
            </a:r>
            <a:r>
              <a:rPr lang="en-US" dirty="0" smtClean="0">
                <a:ea typeface="ＭＳ Ｐゴシック" charset="-128"/>
              </a:rPr>
              <a:t>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ea typeface="ＭＳ Ｐゴシック" charset="-128"/>
              </a:rPr>
              <a:t>Übrige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UML-Syntax </a:t>
            </a:r>
            <a:r>
              <a:rPr lang="en-US" dirty="0" err="1" smtClean="0">
                <a:ea typeface="ＭＳ Ｐゴシック" charset="-128"/>
              </a:rPr>
              <a:t>damit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err="1" smtClean="0">
                <a:ea typeface="ＭＳ Ｐゴシック" charset="-128"/>
              </a:rPr>
              <a:t>definieren</a:t>
            </a:r>
            <a:r>
              <a:rPr lang="en-US" dirty="0" smtClean="0">
                <a:ea typeface="ＭＳ Ｐゴシック" charset="-128"/>
              </a:rPr>
              <a:t>:</a:t>
            </a:r>
          </a:p>
        </p:txBody>
      </p:sp>
      <p:pic>
        <p:nvPicPr>
          <p:cNvPr id="5" name="Grafik 7" descr="question-mark-nothing.jpg"/>
          <p:cNvPicPr>
            <a:picLocks noChangeAspect="1"/>
          </p:cNvPicPr>
          <p:nvPr/>
        </p:nvPicPr>
        <p:blipFill>
          <a:blip r:embed="rId3" cstate="print"/>
          <a:srcRect l="10039" t="6496" r="16830" b="6496"/>
          <a:stretch>
            <a:fillRect/>
          </a:stretch>
        </p:blipFill>
        <p:spPr bwMode="auto">
          <a:xfrm>
            <a:off x="7524750" y="188913"/>
            <a:ext cx="1243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71800" y="6381750"/>
            <a:ext cx="59039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</a:rPr>
              <a:t>Jan </a:t>
            </a:r>
            <a:r>
              <a:rPr lang="de-DE" sz="1200" dirty="0" err="1" smtClean="0">
                <a:solidFill>
                  <a:srgbClr val="000000"/>
                </a:solidFill>
                <a:latin typeface="Arial" pitchFamily="34" charset="0"/>
              </a:rPr>
              <a:t>Jürjens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:   Metamodellierung:   Idee  –  </a:t>
            </a:r>
            <a:r>
              <a:rPr lang="de-DE" sz="1200" u="sng" dirty="0" smtClean="0">
                <a:solidFill>
                  <a:srgbClr val="000000"/>
                </a:solidFill>
                <a:latin typeface="Arial" pitchFamily="34" charset="0"/>
              </a:rPr>
              <a:t>Metamodell-Hierarchie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  –   Diskussion    </a:t>
            </a:r>
            <a:fld id="{ED86FEB5-60A5-4F30-BC6D-31478FEC739E}" type="slidenum">
              <a:rPr lang="de-DE" sz="1200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</a:rPr>
              <a:t>/17</a:t>
            </a:r>
            <a:endParaRPr lang="de-DE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63838"/>
            <a:ext cx="55721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913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ADNMB3FYGJVVWJQ4" val="3628"/>
  <p:tag name="FIRSTADMINISTRATOR@DC52BKCCQGQMYTPC" val="3628"/>
  <p:tag name="FIRSTADMINISTRATOR@SNEX3AXYACUFKOU6" val="3628"/>
</p:tagLst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utiger LT Com 45 Light"/>
        <a:ea typeface=""/>
        <a:cs typeface="DejaVu Sans"/>
      </a:majorFont>
      <a:minorFont>
        <a:latin typeface="Frutiger LT Com 55 Roman"/>
        <a:ea typeface="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LT Com 55 Roman" pitchFamily="32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LT Com 55 Roman" pitchFamily="32" charset="0"/>
            <a:cs typeface="DejaVu Sans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 marL="336550" indent="-323850">
          <a:lnSpc>
            <a:spcPct val="105000"/>
          </a:lnSpc>
          <a:spcBef>
            <a:spcPts val="400"/>
          </a:spcBef>
          <a:tabLst>
            <a:tab pos="450850" algn="l"/>
            <a:tab pos="900113" algn="l"/>
            <a:tab pos="1349375" algn="l"/>
            <a:tab pos="1798638" algn="l"/>
            <a:tab pos="2247900" algn="l"/>
            <a:tab pos="2697163" algn="l"/>
            <a:tab pos="3146425" algn="l"/>
            <a:tab pos="3595688" algn="l"/>
            <a:tab pos="4044950" algn="l"/>
            <a:tab pos="4494213" algn="l"/>
            <a:tab pos="4943475" algn="l"/>
            <a:tab pos="5392738" algn="l"/>
            <a:tab pos="5842000" algn="l"/>
            <a:tab pos="6291263" algn="l"/>
            <a:tab pos="6740525" algn="l"/>
            <a:tab pos="7189788" algn="l"/>
            <a:tab pos="7639050" algn="l"/>
            <a:tab pos="8088313" algn="l"/>
            <a:tab pos="8537575" algn="l"/>
            <a:tab pos="8986838" algn="l"/>
          </a:tabLst>
          <a:defRPr sz="1600" i="1" dirty="0" smtClean="0">
            <a:solidFill>
              <a:srgbClr val="3333FF"/>
            </a:solidFill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Bildschirmpräsentation (4:3)</PresentationFormat>
  <Paragraphs>153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Larissa-Design</vt:lpstr>
      <vt:lpstr>2_Larissa-Design</vt:lpstr>
      <vt:lpstr>Folie 1</vt:lpstr>
      <vt:lpstr>UML: Von informellem Modell zu Werkzeug</vt:lpstr>
      <vt:lpstr>Wie UML werkzeugkonform definieren ?</vt:lpstr>
      <vt:lpstr>Zentrales OO-Konzept: Instanz-Beziehung</vt:lpstr>
      <vt:lpstr>UML-Metamodell-Hierarchie: Schicht M0</vt:lpstr>
      <vt:lpstr>UML-Metamodell-Hierarchie: Schicht M1</vt:lpstr>
      <vt:lpstr>UML-Metamodell-Hierarchie: Schicht M2</vt:lpstr>
      <vt:lpstr>Folie 8</vt:lpstr>
      <vt:lpstr>Sind wir jetzt fertig ?</vt:lpstr>
      <vt:lpstr>Metamodelle definieren ?</vt:lpstr>
      <vt:lpstr>Metamodell-Hierarchie: Schicht M3</vt:lpstr>
      <vt:lpstr>Metamodell-Hierarchie vs. UML</vt:lpstr>
      <vt:lpstr>Beispiel MOF-Implementierung: Eclipse Modeling Foundation (EMF)</vt:lpstr>
      <vt:lpstr>Folie 14</vt:lpstr>
      <vt:lpstr>Folie 15</vt:lpstr>
      <vt:lpstr>Folie 16</vt:lpstr>
      <vt:lpstr>Literatur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FRAUNHOFER-INSTITUT FÜR  SOFTWARE- UND SYSTEMTECHNIK ISST</dc:title>
  <dc:creator/>
  <cp:lastModifiedBy/>
  <cp:revision>2631</cp:revision>
  <cp:lastPrinted>2012-12-15T17:08:24Z</cp:lastPrinted>
  <dcterms:created xsi:type="dcterms:W3CDTF">1901-01-01T00:00:00Z</dcterms:created>
  <dcterms:modified xsi:type="dcterms:W3CDTF">2014-06-30T15:42:47Z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arbeitet von">
    <vt:lpwstr>jhdahmen</vt:lpwstr>
  </property>
  <property fmtid="{D5CDD505-2E9C-101B-9397-08002B2CF9AE}" pid="3" name="Version">
    <vt:r8>2</vt:r8>
  </property>
</Properties>
</file>