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722" r:id="rId1"/>
  </p:sldMasterIdLst>
  <p:notesMasterIdLst>
    <p:notesMasterId r:id="rId102"/>
  </p:notesMasterIdLst>
  <p:handoutMasterIdLst>
    <p:handoutMasterId r:id="rId103"/>
  </p:handoutMasterIdLst>
  <p:sldIdLst>
    <p:sldId id="256" r:id="rId2"/>
    <p:sldId id="458" r:id="rId3"/>
    <p:sldId id="459" r:id="rId4"/>
    <p:sldId id="560" r:id="rId5"/>
    <p:sldId id="339" r:id="rId6"/>
    <p:sldId id="343" r:id="rId7"/>
    <p:sldId id="314" r:id="rId8"/>
    <p:sldId id="347" r:id="rId9"/>
    <p:sldId id="443" r:id="rId10"/>
    <p:sldId id="452" r:id="rId11"/>
    <p:sldId id="453" r:id="rId12"/>
    <p:sldId id="454" r:id="rId13"/>
    <p:sldId id="455" r:id="rId14"/>
    <p:sldId id="446" r:id="rId15"/>
    <p:sldId id="447" r:id="rId16"/>
    <p:sldId id="624" r:id="rId17"/>
    <p:sldId id="628" r:id="rId18"/>
    <p:sldId id="561" r:id="rId19"/>
    <p:sldId id="606" r:id="rId20"/>
    <p:sldId id="607" r:id="rId21"/>
    <p:sldId id="608" r:id="rId22"/>
    <p:sldId id="609" r:id="rId23"/>
    <p:sldId id="629" r:id="rId24"/>
    <p:sldId id="630" r:id="rId25"/>
    <p:sldId id="389" r:id="rId26"/>
    <p:sldId id="390" r:id="rId27"/>
    <p:sldId id="392" r:id="rId28"/>
    <p:sldId id="617" r:id="rId29"/>
    <p:sldId id="571" r:id="rId30"/>
    <p:sldId id="572" r:id="rId31"/>
    <p:sldId id="569" r:id="rId32"/>
    <p:sldId id="573" r:id="rId33"/>
    <p:sldId id="574" r:id="rId34"/>
    <p:sldId id="575" r:id="rId35"/>
    <p:sldId id="576" r:id="rId36"/>
    <p:sldId id="505" r:id="rId37"/>
    <p:sldId id="577" r:id="rId38"/>
    <p:sldId id="579" r:id="rId39"/>
    <p:sldId id="508" r:id="rId40"/>
    <p:sldId id="510" r:id="rId41"/>
    <p:sldId id="512" r:id="rId42"/>
    <p:sldId id="513" r:id="rId43"/>
    <p:sldId id="514" r:id="rId44"/>
    <p:sldId id="555" r:id="rId45"/>
    <p:sldId id="556" r:id="rId46"/>
    <p:sldId id="625" r:id="rId47"/>
    <p:sldId id="517" r:id="rId48"/>
    <p:sldId id="518" r:id="rId49"/>
    <p:sldId id="580" r:id="rId50"/>
    <p:sldId id="578" r:id="rId51"/>
    <p:sldId id="581" r:id="rId52"/>
    <p:sldId id="582" r:id="rId53"/>
    <p:sldId id="583" r:id="rId54"/>
    <p:sldId id="584" r:id="rId55"/>
    <p:sldId id="585" r:id="rId56"/>
    <p:sldId id="586" r:id="rId57"/>
    <p:sldId id="587" r:id="rId58"/>
    <p:sldId id="588" r:id="rId59"/>
    <p:sldId id="529" r:id="rId60"/>
    <p:sldId id="530" r:id="rId61"/>
    <p:sldId id="590" r:id="rId62"/>
    <p:sldId id="532" r:id="rId63"/>
    <p:sldId id="533" r:id="rId64"/>
    <p:sldId id="535" r:id="rId65"/>
    <p:sldId id="536" r:id="rId66"/>
    <p:sldId id="537" r:id="rId67"/>
    <p:sldId id="538" r:id="rId68"/>
    <p:sldId id="589" r:id="rId69"/>
    <p:sldId id="540" r:id="rId70"/>
    <p:sldId id="541" r:id="rId71"/>
    <p:sldId id="542" r:id="rId72"/>
    <p:sldId id="543" r:id="rId73"/>
    <p:sldId id="544" r:id="rId74"/>
    <p:sldId id="545" r:id="rId75"/>
    <p:sldId id="546" r:id="rId76"/>
    <p:sldId id="547" r:id="rId77"/>
    <p:sldId id="548" r:id="rId78"/>
    <p:sldId id="549" r:id="rId79"/>
    <p:sldId id="550" r:id="rId80"/>
    <p:sldId id="551" r:id="rId81"/>
    <p:sldId id="553" r:id="rId82"/>
    <p:sldId id="554" r:id="rId83"/>
    <p:sldId id="558" r:id="rId84"/>
    <p:sldId id="592" r:id="rId85"/>
    <p:sldId id="593" r:id="rId86"/>
    <p:sldId id="594" r:id="rId87"/>
    <p:sldId id="595" r:id="rId88"/>
    <p:sldId id="596" r:id="rId89"/>
    <p:sldId id="597" r:id="rId90"/>
    <p:sldId id="598" r:id="rId91"/>
    <p:sldId id="599" r:id="rId92"/>
    <p:sldId id="600" r:id="rId93"/>
    <p:sldId id="604" r:id="rId94"/>
    <p:sldId id="605" r:id="rId95"/>
    <p:sldId id="610" r:id="rId96"/>
    <p:sldId id="611" r:id="rId97"/>
    <p:sldId id="612" r:id="rId98"/>
    <p:sldId id="615" r:id="rId99"/>
    <p:sldId id="616" r:id="rId100"/>
    <p:sldId id="618" r:id="rId101"/>
  </p:sldIdLst>
  <p:sldSz cx="9144000" cy="6858000" type="screen4x3"/>
  <p:notesSz cx="6797675" cy="9926638"/>
  <p:custShowLst>
    <p:custShow name="Ohne Antworten ohne 23" id="0">
      <p:sldLst>
        <p:sld r:id="rId2"/>
        <p:sld r:id="rId3"/>
        <p:sld r:id="rId4"/>
        <p:sld r:id="rId5"/>
        <p:sld r:id="rId6"/>
        <p:sld r:id="rId7"/>
        <p:sld r:id="rId8"/>
        <p:sld r:id="rId9"/>
        <p:sld r:id="rId10"/>
        <p:sld r:id="rId11"/>
        <p:sld r:id="rId12"/>
        <p:sld r:id="rId13"/>
        <p:sld r:id="rId14"/>
        <p:sld r:id="rId15"/>
        <p:sld r:id="rId16"/>
        <p:sld r:id="rId19"/>
        <p:sld r:id="rId20"/>
        <p:sld r:id="rId21"/>
        <p:sld r:id="rId23"/>
        <p:sld r:id="rId26"/>
        <p:sld r:id="rId27"/>
        <p:sld r:id="rId28"/>
        <p:sld r:id="rId29"/>
        <p:sld r:id="rId30"/>
        <p:sld r:id="rId31"/>
        <p:sld r:id="rId32"/>
        <p:sld r:id="rId33"/>
        <p:sld r:id="rId34"/>
        <p:sld r:id="rId35"/>
        <p:sld r:id="rId36"/>
        <p:sld r:id="rId37"/>
        <p:sld r:id="rId38"/>
        <p:sld r:id="rId39"/>
        <p:sld r:id="rId40"/>
        <p:sld r:id="rId42"/>
        <p:sld r:id="rId43"/>
        <p:sld r:id="rId44"/>
        <p:sld r:id="rId45"/>
        <p:sld r:id="rId46"/>
        <p:sld r:id="rId47"/>
        <p:sld r:id="rId48"/>
        <p:sld r:id="rId49"/>
        <p:sld r:id="rId50"/>
        <p:sld r:id="rId51"/>
        <p:sld r:id="rId52"/>
        <p:sld r:id="rId53"/>
        <p:sld r:id="rId54"/>
        <p:sld r:id="rId55"/>
        <p:sld r:id="rId56"/>
        <p:sld r:id="rId57"/>
        <p:sld r:id="rId59"/>
        <p:sld r:id="rId60"/>
        <p:sld r:id="rId61"/>
        <p:sld r:id="rId62"/>
        <p:sld r:id="rId63"/>
        <p:sld r:id="rId65"/>
        <p:sld r:id="rId66"/>
        <p:sld r:id="rId67"/>
        <p:sld r:id="rId68"/>
        <p:sld r:id="rId69"/>
        <p:sld r:id="rId70"/>
        <p:sld r:id="rId71"/>
        <p:sld r:id="rId72"/>
        <p:sld r:id="rId73"/>
        <p:sld r:id="rId74"/>
        <p:sld r:id="rId75"/>
        <p:sld r:id="rId76"/>
        <p:sld r:id="rId77"/>
        <p:sld r:id="rId78"/>
        <p:sld r:id="rId79"/>
        <p:sld r:id="rId80"/>
        <p:sld r:id="rId81"/>
        <p:sld r:id="rId82"/>
        <p:sld r:id="rId83"/>
        <p:sld r:id="rId84"/>
        <p:sld r:id="rId85"/>
        <p:sld r:id="rId86"/>
        <p:sld r:id="rId87"/>
        <p:sld r:id="rId88"/>
        <p:sld r:id="rId89"/>
        <p:sld r:id="rId90"/>
        <p:sld r:id="rId91"/>
        <p:sld r:id="rId92"/>
        <p:sld r:id="rId93"/>
        <p:sld r:id="rId94"/>
        <p:sld r:id="rId95"/>
        <p:sld r:id="rId96"/>
        <p:sld r:id="rId97"/>
        <p:sld r:id="rId98"/>
        <p:sld r:id="rId99"/>
        <p:sld r:id="rId100"/>
        <p:sld r:id="rId101"/>
      </p:sldLst>
    </p:custShow>
  </p:custShowLst>
  <p:custDataLst>
    <p:tags r:id="rId104"/>
  </p:custDataLst>
  <p:defaultTextStyle>
    <a:defPPr>
      <a:defRPr lang="en-GB"/>
    </a:defPPr>
    <a:lvl1pPr algn="l" defTabSz="449263" rtl="0" fontAlgn="base">
      <a:spcBef>
        <a:spcPct val="0"/>
      </a:spcBef>
      <a:spcAft>
        <a:spcPct val="0"/>
      </a:spcAft>
      <a:defRPr kern="1200">
        <a:solidFill>
          <a:schemeClr val="bg1"/>
        </a:solidFill>
        <a:latin typeface="Frutiger LT Com 55 Roman"/>
        <a:ea typeface="+mn-ea"/>
        <a:cs typeface="DejaVu Sans" pitchFamily="34" charset="0"/>
      </a:defRPr>
    </a:lvl1pPr>
    <a:lvl2pPr marL="742950" indent="-285750" algn="l" defTabSz="449263" rtl="0" fontAlgn="base">
      <a:spcBef>
        <a:spcPct val="0"/>
      </a:spcBef>
      <a:spcAft>
        <a:spcPct val="0"/>
      </a:spcAft>
      <a:defRPr kern="1200">
        <a:solidFill>
          <a:schemeClr val="bg1"/>
        </a:solidFill>
        <a:latin typeface="Frutiger LT Com 55 Roman"/>
        <a:ea typeface="+mn-ea"/>
        <a:cs typeface="DejaVu Sans" pitchFamily="34" charset="0"/>
      </a:defRPr>
    </a:lvl2pPr>
    <a:lvl3pPr marL="1143000" indent="-228600" algn="l" defTabSz="449263" rtl="0" fontAlgn="base">
      <a:spcBef>
        <a:spcPct val="0"/>
      </a:spcBef>
      <a:spcAft>
        <a:spcPct val="0"/>
      </a:spcAft>
      <a:defRPr kern="1200">
        <a:solidFill>
          <a:schemeClr val="bg1"/>
        </a:solidFill>
        <a:latin typeface="Frutiger LT Com 55 Roman"/>
        <a:ea typeface="+mn-ea"/>
        <a:cs typeface="DejaVu Sans" pitchFamily="34" charset="0"/>
      </a:defRPr>
    </a:lvl3pPr>
    <a:lvl4pPr marL="1600200" indent="-228600" algn="l" defTabSz="449263" rtl="0" fontAlgn="base">
      <a:spcBef>
        <a:spcPct val="0"/>
      </a:spcBef>
      <a:spcAft>
        <a:spcPct val="0"/>
      </a:spcAft>
      <a:defRPr kern="1200">
        <a:solidFill>
          <a:schemeClr val="bg1"/>
        </a:solidFill>
        <a:latin typeface="Frutiger LT Com 55 Roman"/>
        <a:ea typeface="+mn-ea"/>
        <a:cs typeface="DejaVu Sans" pitchFamily="34" charset="0"/>
      </a:defRPr>
    </a:lvl4pPr>
    <a:lvl5pPr marL="2057400" indent="-228600" algn="l" defTabSz="449263" rtl="0" fontAlgn="base">
      <a:spcBef>
        <a:spcPct val="0"/>
      </a:spcBef>
      <a:spcAft>
        <a:spcPct val="0"/>
      </a:spcAft>
      <a:defRPr kern="1200">
        <a:solidFill>
          <a:schemeClr val="bg1"/>
        </a:solidFill>
        <a:latin typeface="Frutiger LT Com 55 Roman"/>
        <a:ea typeface="+mn-ea"/>
        <a:cs typeface="DejaVu Sans" pitchFamily="34" charset="0"/>
      </a:defRPr>
    </a:lvl5pPr>
    <a:lvl6pPr marL="2286000" algn="l" defTabSz="914400" rtl="0" eaLnBrk="1" latinLnBrk="0" hangingPunct="1">
      <a:defRPr kern="1200">
        <a:solidFill>
          <a:schemeClr val="bg1"/>
        </a:solidFill>
        <a:latin typeface="Frutiger LT Com 55 Roman"/>
        <a:ea typeface="+mn-ea"/>
        <a:cs typeface="DejaVu Sans" pitchFamily="34" charset="0"/>
      </a:defRPr>
    </a:lvl6pPr>
    <a:lvl7pPr marL="2743200" algn="l" defTabSz="914400" rtl="0" eaLnBrk="1" latinLnBrk="0" hangingPunct="1">
      <a:defRPr kern="1200">
        <a:solidFill>
          <a:schemeClr val="bg1"/>
        </a:solidFill>
        <a:latin typeface="Frutiger LT Com 55 Roman"/>
        <a:ea typeface="+mn-ea"/>
        <a:cs typeface="DejaVu Sans" pitchFamily="34" charset="0"/>
      </a:defRPr>
    </a:lvl7pPr>
    <a:lvl8pPr marL="3200400" algn="l" defTabSz="914400" rtl="0" eaLnBrk="1" latinLnBrk="0" hangingPunct="1">
      <a:defRPr kern="1200">
        <a:solidFill>
          <a:schemeClr val="bg1"/>
        </a:solidFill>
        <a:latin typeface="Frutiger LT Com 55 Roman"/>
        <a:ea typeface="+mn-ea"/>
        <a:cs typeface="DejaVu Sans" pitchFamily="34" charset="0"/>
      </a:defRPr>
    </a:lvl8pPr>
    <a:lvl9pPr marL="3657600" algn="l" defTabSz="914400" rtl="0" eaLnBrk="1" latinLnBrk="0" hangingPunct="1">
      <a:defRPr kern="1200">
        <a:solidFill>
          <a:schemeClr val="bg1"/>
        </a:solidFill>
        <a:latin typeface="Frutiger LT Com 55 Roman"/>
        <a:ea typeface="+mn-ea"/>
        <a:cs typeface="DejaVu Sans"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793" userDrawn="1">
          <p15:clr>
            <a:srgbClr val="A4A3A4"/>
          </p15:clr>
        </p15:guide>
        <p15:guide id="2" pos="20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9FCFFF"/>
    <a:srgbClr val="7CB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9853" autoAdjust="0"/>
    <p:restoredTop sz="98401" autoAdjust="0"/>
  </p:normalViewPr>
  <p:slideViewPr>
    <p:cSldViewPr>
      <p:cViewPr varScale="1">
        <p:scale>
          <a:sx n="109" d="100"/>
          <a:sy n="109" d="100"/>
        </p:scale>
        <p:origin x="-90" y="-138"/>
      </p:cViewPr>
      <p:guideLst>
        <p:guide orient="horz" pos="2160"/>
        <p:guide pos="2880"/>
      </p:guideLst>
    </p:cSldViewPr>
  </p:slideViewPr>
  <p:outlineViewPr>
    <p:cViewPr varScale="1">
      <p:scale>
        <a:sx n="170" d="200"/>
        <a:sy n="170" d="200"/>
      </p:scale>
      <p:origin x="0" y="0"/>
    </p:cViewPr>
  </p:outlineViewPr>
  <p:notesTextViewPr>
    <p:cViewPr>
      <p:scale>
        <a:sx n="500" d="100"/>
        <a:sy n="500" d="100"/>
      </p:scale>
      <p:origin x="0" y="0"/>
    </p:cViewPr>
  </p:notesTextViewPr>
  <p:sorterViewPr>
    <p:cViewPr varScale="1">
      <p:scale>
        <a:sx n="1" d="1"/>
        <a:sy n="1" d="1"/>
      </p:scale>
      <p:origin x="0" y="22254"/>
    </p:cViewPr>
  </p:sorterViewPr>
  <p:notesViewPr>
    <p:cSldViewPr>
      <p:cViewPr varScale="1">
        <p:scale>
          <a:sx n="79" d="100"/>
          <a:sy n="79" d="100"/>
        </p:scale>
        <p:origin x="-2460" y="-90"/>
      </p:cViewPr>
      <p:guideLst>
        <p:guide orient="horz" pos="2793"/>
        <p:guide pos="2068"/>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576" cy="495221"/>
          </a:xfrm>
          <a:prstGeom prst="rect">
            <a:avLst/>
          </a:prstGeom>
        </p:spPr>
        <p:txBody>
          <a:bodyPr vert="horz" lIns="88221" tIns="44111" rIns="88221" bIns="44111" rtlCol="0"/>
          <a:lstStyle>
            <a:lvl1pPr algn="l">
              <a:buClr>
                <a:srgbClr val="000000"/>
              </a:buClr>
              <a:buSzPct val="100000"/>
              <a:buFont typeface="Times New Roman" pitchFamily="16" charset="0"/>
              <a:buNone/>
              <a:defRPr sz="1200">
                <a:latin typeface="Frutiger LT Com 55 Roman" pitchFamily="32" charset="0"/>
                <a:cs typeface="DejaVu Sans" charset="0"/>
              </a:defRPr>
            </a:lvl1pPr>
          </a:lstStyle>
          <a:p>
            <a:pPr>
              <a:defRPr/>
            </a:pPr>
            <a:endParaRPr lang="de-DE" dirty="0">
              <a:latin typeface="Arial" pitchFamily="34" charset="0"/>
            </a:endParaRPr>
          </a:p>
        </p:txBody>
      </p:sp>
      <p:sp>
        <p:nvSpPr>
          <p:cNvPr id="3" name="Datumsplatzhalter 2"/>
          <p:cNvSpPr>
            <a:spLocks noGrp="1"/>
          </p:cNvSpPr>
          <p:nvPr>
            <p:ph type="dt" sz="quarter" idx="1"/>
          </p:nvPr>
        </p:nvSpPr>
        <p:spPr>
          <a:xfrm>
            <a:off x="3851098" y="0"/>
            <a:ext cx="2944958" cy="495221"/>
          </a:xfrm>
          <a:prstGeom prst="rect">
            <a:avLst/>
          </a:prstGeom>
        </p:spPr>
        <p:txBody>
          <a:bodyPr vert="horz" lIns="88221" tIns="44111" rIns="88221" bIns="44111" rtlCol="0"/>
          <a:lstStyle>
            <a:lvl1pPr algn="r">
              <a:buClr>
                <a:srgbClr val="000000"/>
              </a:buClr>
              <a:buSzPct val="100000"/>
              <a:buFont typeface="Times New Roman" pitchFamily="16" charset="0"/>
              <a:buNone/>
              <a:defRPr sz="1200" smtClean="0">
                <a:latin typeface="Frutiger LT Com 55 Roman" pitchFamily="32" charset="0"/>
                <a:cs typeface="DejaVu Sans" charset="0"/>
              </a:defRPr>
            </a:lvl1pPr>
          </a:lstStyle>
          <a:p>
            <a:pPr>
              <a:defRPr/>
            </a:pPr>
            <a:fld id="{5FE5E17B-C399-4CA8-AFBA-45794EF0AAB8}" type="datetimeFigureOut">
              <a:rPr lang="de-DE">
                <a:latin typeface="Arial" pitchFamily="34" charset="0"/>
              </a:rPr>
              <a:pPr>
                <a:defRPr/>
              </a:pPr>
              <a:t>27.10.2014</a:t>
            </a:fld>
            <a:endParaRPr lang="de-DE" dirty="0">
              <a:latin typeface="Arial" pitchFamily="34" charset="0"/>
            </a:endParaRPr>
          </a:p>
        </p:txBody>
      </p:sp>
      <p:sp>
        <p:nvSpPr>
          <p:cNvPr id="4" name="Fußzeilenplatzhalter 3"/>
          <p:cNvSpPr>
            <a:spLocks noGrp="1"/>
          </p:cNvSpPr>
          <p:nvPr>
            <p:ph type="ftr" sz="quarter" idx="2"/>
          </p:nvPr>
        </p:nvSpPr>
        <p:spPr>
          <a:xfrm>
            <a:off x="0" y="9429830"/>
            <a:ext cx="2946576" cy="495221"/>
          </a:xfrm>
          <a:prstGeom prst="rect">
            <a:avLst/>
          </a:prstGeom>
        </p:spPr>
        <p:txBody>
          <a:bodyPr vert="horz" lIns="88221" tIns="44111" rIns="88221" bIns="44111" rtlCol="0" anchor="b"/>
          <a:lstStyle>
            <a:lvl1pPr algn="l">
              <a:buClr>
                <a:srgbClr val="000000"/>
              </a:buClr>
              <a:buSzPct val="100000"/>
              <a:buFont typeface="Times New Roman" pitchFamily="16" charset="0"/>
              <a:buNone/>
              <a:defRPr sz="1200">
                <a:latin typeface="Frutiger LT Com 55 Roman" pitchFamily="32" charset="0"/>
                <a:cs typeface="DejaVu Sans" charset="0"/>
              </a:defRPr>
            </a:lvl1pPr>
          </a:lstStyle>
          <a:p>
            <a:pPr>
              <a:defRPr/>
            </a:pPr>
            <a:endParaRPr lang="de-DE" dirty="0">
              <a:latin typeface="Arial" pitchFamily="34" charset="0"/>
            </a:endParaRPr>
          </a:p>
        </p:txBody>
      </p:sp>
      <p:sp>
        <p:nvSpPr>
          <p:cNvPr id="5" name="Foliennummernplatzhalter 4"/>
          <p:cNvSpPr>
            <a:spLocks noGrp="1"/>
          </p:cNvSpPr>
          <p:nvPr>
            <p:ph type="sldNum" sz="quarter" idx="3"/>
          </p:nvPr>
        </p:nvSpPr>
        <p:spPr>
          <a:xfrm>
            <a:off x="3851098" y="9429830"/>
            <a:ext cx="2944958" cy="495221"/>
          </a:xfrm>
          <a:prstGeom prst="rect">
            <a:avLst/>
          </a:prstGeom>
        </p:spPr>
        <p:txBody>
          <a:bodyPr vert="horz" lIns="88221" tIns="44111" rIns="88221" bIns="44111" rtlCol="0" anchor="b"/>
          <a:lstStyle>
            <a:lvl1pPr algn="r">
              <a:buClr>
                <a:srgbClr val="000000"/>
              </a:buClr>
              <a:buSzPct val="100000"/>
              <a:buFont typeface="Times New Roman" pitchFamily="16" charset="0"/>
              <a:buNone/>
              <a:defRPr sz="1200" smtClean="0">
                <a:latin typeface="Frutiger LT Com 55 Roman" pitchFamily="32" charset="0"/>
                <a:cs typeface="DejaVu Sans" charset="0"/>
              </a:defRPr>
            </a:lvl1pPr>
          </a:lstStyle>
          <a:p>
            <a:pPr>
              <a:defRPr/>
            </a:pPr>
            <a:fld id="{A865058A-ED43-41B2-9007-CFEF728B6BFD}" type="slidenum">
              <a:rPr lang="de-DE">
                <a:latin typeface="Arial" pitchFamily="34" charset="0"/>
              </a:rPr>
              <a:pPr>
                <a:defRPr/>
              </a:pPr>
              <a:t>‹Nr.›</a:t>
            </a:fld>
            <a:endParaRPr lang="de-DE" dirty="0">
              <a:latin typeface="Arial" pitchFamily="34" charset="0"/>
            </a:endParaRPr>
          </a:p>
        </p:txBody>
      </p:sp>
    </p:spTree>
    <p:extLst>
      <p:ext uri="{BB962C8B-B14F-4D97-AF65-F5344CB8AC3E}">
        <p14:creationId xmlns:p14="http://schemas.microsoft.com/office/powerpoint/2010/main" xmlns="" val="1389489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AutoShape 1"/>
          <p:cNvSpPr>
            <a:spLocks noChangeArrowheads="1"/>
          </p:cNvSpPr>
          <p:nvPr/>
        </p:nvSpPr>
        <p:spPr bwMode="auto">
          <a:xfrm>
            <a:off x="0" y="0"/>
            <a:ext cx="6797675" cy="9926638"/>
          </a:xfrm>
          <a:prstGeom prst="roundRect">
            <a:avLst>
              <a:gd name="adj" fmla="val 19"/>
            </a:avLst>
          </a:prstGeom>
          <a:solidFill>
            <a:srgbClr val="FFFFFF"/>
          </a:solidFill>
          <a:ln w="9525">
            <a:noFill/>
            <a:round/>
            <a:headEnd/>
            <a:tailEnd/>
          </a:ln>
          <a:effectLst/>
        </p:spPr>
        <p:txBody>
          <a:bodyPr wrap="none" lIns="88221" tIns="44111" rIns="88221" bIns="44111" anchor="ctr"/>
          <a:lstStyle/>
          <a:p>
            <a:pPr>
              <a:buClr>
                <a:srgbClr val="000000"/>
              </a:buClr>
              <a:buSzPct val="100000"/>
              <a:buFont typeface="Times New Roman" pitchFamily="16" charset="0"/>
              <a:buNone/>
              <a:defRPr/>
            </a:pPr>
            <a:endParaRPr lang="de-DE" dirty="0">
              <a:latin typeface="Arial" pitchFamily="34" charset="0"/>
              <a:cs typeface="DejaVu Sans" charset="0"/>
            </a:endParaRPr>
          </a:p>
        </p:txBody>
      </p:sp>
      <p:sp>
        <p:nvSpPr>
          <p:cNvPr id="5122" name="Text Box 2"/>
          <p:cNvSpPr txBox="1">
            <a:spLocks noChangeArrowheads="1"/>
          </p:cNvSpPr>
          <p:nvPr/>
        </p:nvSpPr>
        <p:spPr bwMode="auto">
          <a:xfrm>
            <a:off x="0" y="0"/>
            <a:ext cx="2946576" cy="495221"/>
          </a:xfrm>
          <a:prstGeom prst="rect">
            <a:avLst/>
          </a:prstGeom>
          <a:noFill/>
          <a:ln w="9525">
            <a:noFill/>
            <a:round/>
            <a:headEnd/>
            <a:tailEnd/>
          </a:ln>
          <a:effectLst/>
        </p:spPr>
        <p:txBody>
          <a:bodyPr wrap="none" lIns="88221" tIns="44111" rIns="88221" bIns="44111" anchor="ctr"/>
          <a:lstStyle/>
          <a:p>
            <a:pPr>
              <a:buClr>
                <a:srgbClr val="000000"/>
              </a:buClr>
              <a:buSzPct val="100000"/>
              <a:buFont typeface="Times New Roman" pitchFamily="16" charset="0"/>
              <a:buNone/>
              <a:defRPr/>
            </a:pPr>
            <a:endParaRPr lang="de-DE" dirty="0">
              <a:latin typeface="Arial" pitchFamily="34" charset="0"/>
              <a:cs typeface="DejaVu Sans" charset="0"/>
            </a:endParaRPr>
          </a:p>
        </p:txBody>
      </p:sp>
      <p:sp>
        <p:nvSpPr>
          <p:cNvPr id="5123" name="Text Box 3"/>
          <p:cNvSpPr txBox="1">
            <a:spLocks noChangeArrowheads="1"/>
          </p:cNvSpPr>
          <p:nvPr/>
        </p:nvSpPr>
        <p:spPr bwMode="auto">
          <a:xfrm>
            <a:off x="3851098" y="0"/>
            <a:ext cx="2944958" cy="495221"/>
          </a:xfrm>
          <a:prstGeom prst="rect">
            <a:avLst/>
          </a:prstGeom>
          <a:noFill/>
          <a:ln w="9525">
            <a:noFill/>
            <a:round/>
            <a:headEnd/>
            <a:tailEnd/>
          </a:ln>
          <a:effectLst/>
        </p:spPr>
        <p:txBody>
          <a:bodyPr wrap="none" lIns="88221" tIns="44111" rIns="88221" bIns="44111" anchor="ctr"/>
          <a:lstStyle/>
          <a:p>
            <a:pPr>
              <a:buClr>
                <a:srgbClr val="000000"/>
              </a:buClr>
              <a:buSzPct val="100000"/>
              <a:buFont typeface="Times New Roman" pitchFamily="16" charset="0"/>
              <a:buNone/>
              <a:defRPr/>
            </a:pPr>
            <a:endParaRPr lang="de-DE" dirty="0">
              <a:latin typeface="Arial" pitchFamily="34" charset="0"/>
              <a:cs typeface="DejaVu Sans" charset="0"/>
            </a:endParaRPr>
          </a:p>
        </p:txBody>
      </p:sp>
      <p:sp>
        <p:nvSpPr>
          <p:cNvPr id="77829" name="Rectangle 4"/>
          <p:cNvSpPr>
            <a:spLocks noGrp="1" noRot="1" noChangeAspect="1" noChangeArrowheads="1"/>
          </p:cNvSpPr>
          <p:nvPr>
            <p:ph type="sldImg"/>
          </p:nvPr>
        </p:nvSpPr>
        <p:spPr bwMode="auto">
          <a:xfrm>
            <a:off x="955675" y="0"/>
            <a:ext cx="4960938" cy="3721100"/>
          </a:xfrm>
          <a:prstGeom prst="rect">
            <a:avLst/>
          </a:prstGeom>
          <a:noFill/>
          <a:ln w="9525">
            <a:noFill/>
            <a:round/>
            <a:headEnd/>
            <a:tailEnd/>
          </a:ln>
        </p:spPr>
      </p:sp>
      <p:sp>
        <p:nvSpPr>
          <p:cNvPr id="5125" name="Rectangle 5"/>
          <p:cNvSpPr>
            <a:spLocks noGrp="1" noChangeArrowheads="1"/>
          </p:cNvSpPr>
          <p:nvPr>
            <p:ph type="body"/>
          </p:nvPr>
        </p:nvSpPr>
        <p:spPr bwMode="auto">
          <a:xfrm>
            <a:off x="88996" y="3706220"/>
            <a:ext cx="6550104" cy="607597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de-DE" noProof="0" dirty="0" smtClean="0"/>
          </a:p>
        </p:txBody>
      </p:sp>
      <p:sp>
        <p:nvSpPr>
          <p:cNvPr id="5126" name="Text Box 6"/>
          <p:cNvSpPr txBox="1">
            <a:spLocks noChangeArrowheads="1"/>
          </p:cNvSpPr>
          <p:nvPr/>
        </p:nvSpPr>
        <p:spPr bwMode="auto">
          <a:xfrm>
            <a:off x="0" y="9429830"/>
            <a:ext cx="2946576" cy="495221"/>
          </a:xfrm>
          <a:prstGeom prst="rect">
            <a:avLst/>
          </a:prstGeom>
          <a:noFill/>
          <a:ln w="9525">
            <a:noFill/>
            <a:round/>
            <a:headEnd/>
            <a:tailEnd/>
          </a:ln>
          <a:effectLst/>
        </p:spPr>
        <p:txBody>
          <a:bodyPr wrap="none" lIns="88221" tIns="44111" rIns="88221" bIns="44111" anchor="ctr"/>
          <a:lstStyle/>
          <a:p>
            <a:pPr>
              <a:buClr>
                <a:srgbClr val="000000"/>
              </a:buClr>
              <a:buSzPct val="100000"/>
              <a:buFont typeface="Times New Roman" pitchFamily="16" charset="0"/>
              <a:buNone/>
              <a:defRPr/>
            </a:pPr>
            <a:endParaRPr lang="de-DE" dirty="0">
              <a:latin typeface="Arial" pitchFamily="34" charset="0"/>
              <a:cs typeface="DejaVu Sans" charset="0"/>
            </a:endParaRPr>
          </a:p>
        </p:txBody>
      </p:sp>
      <p:sp>
        <p:nvSpPr>
          <p:cNvPr id="5127" name="Rectangle 7"/>
          <p:cNvSpPr>
            <a:spLocks noGrp="1" noChangeArrowheads="1"/>
          </p:cNvSpPr>
          <p:nvPr>
            <p:ph type="sldNum"/>
          </p:nvPr>
        </p:nvSpPr>
        <p:spPr bwMode="auto">
          <a:xfrm>
            <a:off x="3851099" y="9429830"/>
            <a:ext cx="2943340" cy="493633"/>
          </a:xfrm>
          <a:prstGeom prst="rect">
            <a:avLst/>
          </a:prstGeom>
          <a:noFill/>
          <a:ln w="9525">
            <a:noFill/>
            <a:round/>
            <a:headEnd/>
            <a:tailEnd/>
          </a:ln>
          <a:effectLst/>
        </p:spPr>
        <p:txBody>
          <a:bodyPr vert="horz" wrap="square" lIns="95515" tIns="47931" rIns="95515" bIns="47931" numCol="1" anchor="b" anchorCtr="0" compatLnSpc="1">
            <a:prstTxWarp prst="textNoShape">
              <a:avLst/>
            </a:prstTxWarp>
          </a:bodyPr>
          <a:lstStyle>
            <a:lvl1pPr algn="r">
              <a:buClr>
                <a:srgbClr val="000000"/>
              </a:buClr>
              <a:buSzPct val="100000"/>
              <a:buFont typeface="Times New Roman" pitchFamily="16" charset="0"/>
              <a:buNone/>
              <a:tabLst>
                <a:tab pos="698419" algn="l"/>
                <a:tab pos="1396837" algn="l"/>
                <a:tab pos="2095256" algn="l"/>
                <a:tab pos="2793675" algn="l"/>
              </a:tabLst>
              <a:defRPr sz="1300">
                <a:solidFill>
                  <a:srgbClr val="000000"/>
                </a:solidFill>
                <a:latin typeface="Arial" charset="0"/>
                <a:cs typeface="DejaVu Sans" charset="0"/>
              </a:defRPr>
            </a:lvl1pPr>
          </a:lstStyle>
          <a:p>
            <a:pPr>
              <a:defRPr/>
            </a:pPr>
            <a:fld id="{005C9846-07B8-45AD-9EED-6849E55610B2}" type="slidenum">
              <a:rPr lang="de-DE"/>
              <a:pPr>
                <a:defRPr/>
              </a:pPr>
              <a:t>‹Nr.›</a:t>
            </a:fld>
            <a:endParaRPr lang="de-DE"/>
          </a:p>
        </p:txBody>
      </p:sp>
    </p:spTree>
    <p:extLst>
      <p:ext uri="{BB962C8B-B14F-4D97-AF65-F5344CB8AC3E}">
        <p14:creationId xmlns:p14="http://schemas.microsoft.com/office/powerpoint/2010/main" xmlns="" val="18361917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ub.tu-dortmund.de/katalog/titel/1223129"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ub.tu-dortmund.de/katalog/titel/1223129"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ub.tu-dortmund.de/katalog/titel/1223129"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ub.tu-dortmund.de/katalog/titel/1223129"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ub.tu-dortmund.de/katalog/titel/1223129"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ub.tu-dortmund.de/katalog/titel/1223129"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ub.tu-dortmund.de/katalog/titel/1223129"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ub.tu-dortmund.de/katalog/titel/1223129"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ub.tu-dortmund.de/katalog/titel/1223129"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ub.tu-dortmund.de/katalog/titel/1223129"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ub.tu-dortmund.de/katalog/titel/1223129"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ub.tu-dortmund.de/katalog/titel/1223129"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ub.tu-dortmund.de/katalog/titel/1223129"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ub.tu-dortmund.de/katalog/titel/1223129"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ub.tu-dortmund.de/katalog/titel/1223129"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www.ub.tu-dortmund.de/katalog/titel/1223129"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www.ub.tu-dortmund.de/katalog/titel/1223129"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www.ub.tu-dortmund.de/katalog/titel/1223129"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ub.tu-dortmund.de/katalog/titel/1223129"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ub.tu-dortmund.de/katalog/titel/1223129"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www.ub.tu-dortmund.de/katalog/titel/1223129"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www.ub.tu-dortmund.de/katalog/titel/1223129"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www.ub.tu-dortmund.de/katalog/titel/1223129"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www.ub.tu-dortmund.de/katalog/titel/1223129"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3" Type="http://schemas.openxmlformats.org/officeDocument/2006/relationships/hyperlink" Target="http://www.ub.tu-dortmund.de/katalog/titel/1223129" TargetMode="External"/><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http://www.ub.tu-dortmund.de/katalog/titel/1223129" TargetMode="External"/><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3" Type="http://schemas.openxmlformats.org/officeDocument/2006/relationships/hyperlink" Target="http://www.ub.tu-dortmund.de/katalog/titel/1223129" TargetMode="External"/><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3" Type="http://schemas.openxmlformats.org/officeDocument/2006/relationships/hyperlink" Target="http://www.ub.tu-dortmund.de/katalog/titel/1223129" TargetMode="External"/><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3" Type="http://schemas.openxmlformats.org/officeDocument/2006/relationships/hyperlink" Target="http://www.ub.tu-dortmund.de/katalog/titel/1223129" TargetMode="External"/><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3" Type="http://schemas.openxmlformats.org/officeDocument/2006/relationships/hyperlink" Target="http://www.ub.tu-dortmund.de/katalog/titel/1223129" TargetMode="External"/><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7"/>
          <p:cNvSpPr>
            <a:spLocks noGrp="1" noChangeArrowheads="1"/>
          </p:cNvSpPr>
          <p:nvPr>
            <p:ph type="sldNum" sz="quarter"/>
          </p:nvPr>
        </p:nvSpPr>
        <p:spPr>
          <a:noFill/>
        </p:spPr>
        <p:txBody>
          <a:bodyPr/>
          <a:lstStyle/>
          <a:p>
            <a:pPr>
              <a:buFont typeface="Times New Roman" pitchFamily="18" charset="0"/>
              <a:buNone/>
              <a:tabLst>
                <a:tab pos="696913" algn="l"/>
                <a:tab pos="1395413" algn="l"/>
                <a:tab pos="2093913" algn="l"/>
                <a:tab pos="2792413" algn="l"/>
              </a:tabLst>
            </a:pPr>
            <a:fld id="{062D2DB9-F186-419E-92CE-45D9A6749166}" type="slidenum">
              <a:rPr lang="de-DE" smtClean="0">
                <a:latin typeface="Arial" pitchFamily="34" charset="0"/>
                <a:cs typeface="DejaVu Sans" pitchFamily="34" charset="0"/>
              </a:rPr>
              <a:pPr>
                <a:buFont typeface="Times New Roman" pitchFamily="18" charset="0"/>
                <a:buNone/>
                <a:tabLst>
                  <a:tab pos="696913" algn="l"/>
                  <a:tab pos="1395413" algn="l"/>
                  <a:tab pos="2093913" algn="l"/>
                  <a:tab pos="2792413" algn="l"/>
                </a:tabLst>
              </a:pPr>
              <a:t>1</a:t>
            </a:fld>
            <a:endParaRPr lang="de-DE" smtClean="0">
              <a:latin typeface="Arial" pitchFamily="34" charset="0"/>
              <a:cs typeface="DejaVu Sans" pitchFamily="34" charset="0"/>
            </a:endParaRPr>
          </a:p>
        </p:txBody>
      </p:sp>
      <p:sp>
        <p:nvSpPr>
          <p:cNvPr id="78851" name="Rectangle 1"/>
          <p:cNvSpPr txBox="1">
            <a:spLocks noGrp="1" noRot="1" noChangeAspect="1" noChangeArrowheads="1" noTextEdit="1"/>
          </p:cNvSpPr>
          <p:nvPr>
            <p:ph type="sldImg"/>
          </p:nvPr>
        </p:nvSpPr>
        <p:spPr>
          <a:xfrm>
            <a:off x="917575" y="746125"/>
            <a:ext cx="4962525" cy="3721100"/>
          </a:xfrm>
          <a:solidFill>
            <a:srgbClr val="FFFFFF"/>
          </a:solidFill>
          <a:ln>
            <a:solidFill>
              <a:srgbClr val="000000"/>
            </a:solidFill>
            <a:miter lim="800000"/>
          </a:ln>
        </p:spPr>
      </p:sp>
      <p:sp>
        <p:nvSpPr>
          <p:cNvPr id="78852" name="Text Box 2"/>
          <p:cNvSpPr txBox="1">
            <a:spLocks noGrp="1" noChangeArrowheads="1"/>
          </p:cNvSpPr>
          <p:nvPr>
            <p:ph type="body" idx="1"/>
          </p:nvPr>
        </p:nvSpPr>
        <p:spPr>
          <a:xfrm>
            <a:off x="158575" y="4714121"/>
            <a:ext cx="6412565" cy="4928400"/>
          </a:xfrm>
          <a:noFill/>
          <a:ln/>
        </p:spPr>
        <p:txBody>
          <a:bodyPr/>
          <a:lstStyle/>
          <a:p>
            <a:pPr defTabSz="433388" eaLnBrk="1">
              <a:spcBef>
                <a:spcPct val="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pPr>
            <a:endParaRPr lang="de-DE" sz="3200" dirty="0" smtClean="0">
              <a:latin typeface="Times New Roman" pitchFamily="18" charset="0"/>
            </a:endParaRPr>
          </a:p>
        </p:txBody>
      </p:sp>
    </p:spTree>
    <p:extLst>
      <p:ext uri="{BB962C8B-B14F-4D97-AF65-F5344CB8AC3E}">
        <p14:creationId xmlns:p14="http://schemas.microsoft.com/office/powerpoint/2010/main" xmlns="" val="2653553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bwMode="auto">
          <a:noFill/>
          <a:ln>
            <a:solidFill>
              <a:srgbClr val="000000"/>
            </a:solidFill>
            <a:miter lim="800000"/>
            <a:headEnd/>
            <a:tailEnd/>
          </a:ln>
        </p:spPr>
      </p:sp>
      <p:sp>
        <p:nvSpPr>
          <p:cNvPr id="56323" name="Notizenplatzhalter 2"/>
          <p:cNvSpPr>
            <a:spLocks noGrp="1"/>
          </p:cNvSpPr>
          <p:nvPr>
            <p:ph type="body" idx="1"/>
          </p:nvPr>
        </p:nvSpPr>
        <p:spPr bwMode="auto">
          <a:noFill/>
        </p:spPr>
        <p:txBody>
          <a:bodyPr/>
          <a:lstStyle/>
          <a:p>
            <a:pPr defTabSz="433388" eaLnBrk="1">
              <a:spcBef>
                <a:spcPct val="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pPr>
            <a:endParaRPr lang="de-DE" dirty="0" smtClean="0">
              <a:ea typeface="ＭＳ Ｐゴシック" charset="-128"/>
            </a:endParaRPr>
          </a:p>
        </p:txBody>
      </p:sp>
      <p:sp>
        <p:nvSpPr>
          <p:cNvPr id="56324" name="Foliennummernplatzhalter 3"/>
          <p:cNvSpPr>
            <a:spLocks noGrp="1"/>
          </p:cNvSpPr>
          <p:nvPr>
            <p:ph type="sldNum" sz="quarter" idx="5"/>
          </p:nvPr>
        </p:nvSpPr>
        <p:spPr bwMode="auto">
          <a:noFill/>
          <a:ln>
            <a:miter lim="800000"/>
            <a:headEnd/>
            <a:tailEnd/>
          </a:ln>
        </p:spPr>
        <p:txBody>
          <a:bodyPr/>
          <a:lstStyle/>
          <a:p>
            <a:fld id="{620DD9AE-EC4D-4F4D-9EC0-A445501FACCC}" type="slidenum">
              <a:rPr lang="de-DE"/>
              <a:pPr/>
              <a:t>10</a:t>
            </a:fld>
            <a:endParaRPr lang="de-DE"/>
          </a:p>
        </p:txBody>
      </p:sp>
    </p:spTree>
    <p:extLst>
      <p:ext uri="{BB962C8B-B14F-4D97-AF65-F5344CB8AC3E}">
        <p14:creationId xmlns:p14="http://schemas.microsoft.com/office/powerpoint/2010/main" xmlns="" val="279752234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100</a:t>
            </a:fld>
            <a:endParaRPr lang="de-DE"/>
          </a:p>
        </p:txBody>
      </p:sp>
    </p:spTree>
    <p:extLst>
      <p:ext uri="{BB962C8B-B14F-4D97-AF65-F5344CB8AC3E}">
        <p14:creationId xmlns:p14="http://schemas.microsoft.com/office/powerpoint/2010/main" xmlns="" val="4129571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p:cNvSpPr>
            <a:spLocks noGrp="1" noRot="1" noChangeAspect="1" noTextEdit="1"/>
          </p:cNvSpPr>
          <p:nvPr>
            <p:ph type="sldImg"/>
          </p:nvPr>
        </p:nvSpPr>
        <p:spPr bwMode="auto">
          <a:noFill/>
          <a:ln>
            <a:solidFill>
              <a:srgbClr val="000000"/>
            </a:solidFill>
            <a:miter lim="800000"/>
            <a:headEnd/>
            <a:tailEnd/>
          </a:ln>
        </p:spPr>
      </p:sp>
      <p:sp>
        <p:nvSpPr>
          <p:cNvPr id="62467" name="Notizenplatzhalter 2"/>
          <p:cNvSpPr>
            <a:spLocks noGrp="1"/>
          </p:cNvSpPr>
          <p:nvPr>
            <p:ph type="body" idx="1"/>
          </p:nvPr>
        </p:nvSpPr>
        <p:spPr bwMode="auto">
          <a:noFill/>
        </p:spPr>
        <p:txBody>
          <a:bodyPr/>
          <a:lstStyle/>
          <a:p>
            <a:pPr defTabSz="433388" eaLnBrk="1">
              <a:spcBef>
                <a:spcPct val="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pPr>
            <a:endParaRPr lang="de-DE" dirty="0" smtClean="0">
              <a:ea typeface="ＭＳ Ｐゴシック" charset="-128"/>
            </a:endParaRPr>
          </a:p>
        </p:txBody>
      </p:sp>
      <p:sp>
        <p:nvSpPr>
          <p:cNvPr id="62468" name="Foliennummernplatzhalter 3"/>
          <p:cNvSpPr>
            <a:spLocks noGrp="1"/>
          </p:cNvSpPr>
          <p:nvPr>
            <p:ph type="sldNum" sz="quarter" idx="5"/>
          </p:nvPr>
        </p:nvSpPr>
        <p:spPr bwMode="auto">
          <a:noFill/>
          <a:ln>
            <a:miter lim="800000"/>
            <a:headEnd/>
            <a:tailEnd/>
          </a:ln>
        </p:spPr>
        <p:txBody>
          <a:bodyPr/>
          <a:lstStyle/>
          <a:p>
            <a:fld id="{0A48554C-11FA-4C24-A084-FBD435006FE3}" type="slidenum">
              <a:rPr lang="de-DE"/>
              <a:pPr/>
              <a:t>11</a:t>
            </a:fld>
            <a:endParaRPr lang="de-DE"/>
          </a:p>
        </p:txBody>
      </p:sp>
    </p:spTree>
    <p:extLst>
      <p:ext uri="{BB962C8B-B14F-4D97-AF65-F5344CB8AC3E}">
        <p14:creationId xmlns:p14="http://schemas.microsoft.com/office/powerpoint/2010/main" xmlns="" val="2021927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p:cNvSpPr>
            <a:spLocks noGrp="1" noRot="1" noChangeAspect="1" noTextEdit="1"/>
          </p:cNvSpPr>
          <p:nvPr>
            <p:ph type="sldImg"/>
          </p:nvPr>
        </p:nvSpPr>
        <p:spPr bwMode="auto">
          <a:noFill/>
          <a:ln>
            <a:solidFill>
              <a:srgbClr val="000000"/>
            </a:solidFill>
            <a:miter lim="800000"/>
            <a:headEnd/>
            <a:tailEnd/>
          </a:ln>
        </p:spPr>
      </p:sp>
      <p:sp>
        <p:nvSpPr>
          <p:cNvPr id="50179" name="Notizenplatzhalter 2"/>
          <p:cNvSpPr>
            <a:spLocks noGrp="1"/>
          </p:cNvSpPr>
          <p:nvPr>
            <p:ph type="body" idx="1"/>
          </p:nvPr>
        </p:nvSpPr>
        <p:spPr bwMode="auto">
          <a:noFill/>
        </p:spPr>
        <p:txBody>
          <a:bodyPr/>
          <a:lstStyle/>
          <a:p>
            <a:pPr defTabSz="433388" eaLnBrk="1">
              <a:spcBef>
                <a:spcPct val="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pPr>
            <a:endParaRPr lang="de-DE" dirty="0" smtClean="0">
              <a:ea typeface="ＭＳ Ｐゴシック" charset="-128"/>
            </a:endParaRPr>
          </a:p>
        </p:txBody>
      </p:sp>
      <p:sp>
        <p:nvSpPr>
          <p:cNvPr id="50180" name="Foliennummernplatzhalter 3"/>
          <p:cNvSpPr>
            <a:spLocks noGrp="1"/>
          </p:cNvSpPr>
          <p:nvPr>
            <p:ph type="sldNum" sz="quarter" idx="5"/>
          </p:nvPr>
        </p:nvSpPr>
        <p:spPr bwMode="auto">
          <a:noFill/>
          <a:ln>
            <a:miter lim="800000"/>
            <a:headEnd/>
            <a:tailEnd/>
          </a:ln>
        </p:spPr>
        <p:txBody>
          <a:bodyPr/>
          <a:lstStyle/>
          <a:p>
            <a:fld id="{3E49EE3C-8A7F-40D1-BE8A-E798891E81BF}" type="slidenum">
              <a:rPr lang="de-DE"/>
              <a:pPr/>
              <a:t>12</a:t>
            </a:fld>
            <a:endParaRPr lang="de-DE"/>
          </a:p>
        </p:txBody>
      </p:sp>
    </p:spTree>
    <p:extLst>
      <p:ext uri="{BB962C8B-B14F-4D97-AF65-F5344CB8AC3E}">
        <p14:creationId xmlns:p14="http://schemas.microsoft.com/office/powerpoint/2010/main" xmlns="" val="2450863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p:cNvSpPr>
            <a:spLocks noGrp="1" noRot="1" noChangeAspect="1" noTextEdit="1"/>
          </p:cNvSpPr>
          <p:nvPr>
            <p:ph type="sldImg"/>
          </p:nvPr>
        </p:nvSpPr>
        <p:spPr bwMode="auto">
          <a:noFill/>
          <a:ln>
            <a:solidFill>
              <a:srgbClr val="000000"/>
            </a:solidFill>
            <a:miter lim="800000"/>
            <a:headEnd/>
            <a:tailEnd/>
          </a:ln>
        </p:spPr>
      </p:sp>
      <p:sp>
        <p:nvSpPr>
          <p:cNvPr id="50179" name="Notizenplatzhalter 2"/>
          <p:cNvSpPr>
            <a:spLocks noGrp="1"/>
          </p:cNvSpPr>
          <p:nvPr>
            <p:ph type="body" idx="1"/>
          </p:nvPr>
        </p:nvSpPr>
        <p:spPr bwMode="auto">
          <a:noFill/>
        </p:spPr>
        <p:txBody>
          <a:bodyPr/>
          <a:lstStyle/>
          <a:p>
            <a:pPr defTabSz="433388" eaLnBrk="1">
              <a:spcBef>
                <a:spcPct val="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pPr>
            <a:endParaRPr lang="de-DE" dirty="0" smtClean="0">
              <a:ea typeface="ＭＳ Ｐゴシック" charset="-128"/>
            </a:endParaRPr>
          </a:p>
        </p:txBody>
      </p:sp>
      <p:sp>
        <p:nvSpPr>
          <p:cNvPr id="50180" name="Foliennummernplatzhalter 3"/>
          <p:cNvSpPr>
            <a:spLocks noGrp="1"/>
          </p:cNvSpPr>
          <p:nvPr>
            <p:ph type="sldNum" sz="quarter" idx="5"/>
          </p:nvPr>
        </p:nvSpPr>
        <p:spPr bwMode="auto">
          <a:noFill/>
          <a:ln>
            <a:miter lim="800000"/>
            <a:headEnd/>
            <a:tailEnd/>
          </a:ln>
        </p:spPr>
        <p:txBody>
          <a:bodyPr/>
          <a:lstStyle/>
          <a:p>
            <a:fld id="{3E49EE3C-8A7F-40D1-BE8A-E798891E81BF}" type="slidenum">
              <a:rPr lang="de-DE"/>
              <a:pPr/>
              <a:t>13</a:t>
            </a:fld>
            <a:endParaRPr lang="de-DE"/>
          </a:p>
        </p:txBody>
      </p:sp>
    </p:spTree>
    <p:extLst>
      <p:ext uri="{BB962C8B-B14F-4D97-AF65-F5344CB8AC3E}">
        <p14:creationId xmlns:p14="http://schemas.microsoft.com/office/powerpoint/2010/main" xmlns="" val="2502939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noFill/>
          <a:ln>
            <a:solidFill>
              <a:srgbClr val="000000"/>
            </a:solidFill>
            <a:miter lim="800000"/>
            <a:headEnd/>
            <a:tailEnd/>
          </a:ln>
        </p:spPr>
      </p:sp>
      <p:sp>
        <p:nvSpPr>
          <p:cNvPr id="59395" name="Notizenplatzhalter 2"/>
          <p:cNvSpPr>
            <a:spLocks noGrp="1"/>
          </p:cNvSpPr>
          <p:nvPr>
            <p:ph type="body" idx="1"/>
          </p:nvPr>
        </p:nvSpPr>
        <p:spPr bwMode="auto">
          <a:noFill/>
        </p:spPr>
        <p:txBody>
          <a:bodyPr/>
          <a:lstStyle/>
          <a:p>
            <a:pPr defTabSz="433388">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pPr>
            <a:endParaRPr lang="de-DE" dirty="0" smtClean="0">
              <a:ea typeface="ＭＳ Ｐゴシック" charset="-128"/>
            </a:endParaRPr>
          </a:p>
        </p:txBody>
      </p:sp>
      <p:sp>
        <p:nvSpPr>
          <p:cNvPr id="59396" name="Foliennummernplatzhalter 3"/>
          <p:cNvSpPr>
            <a:spLocks noGrp="1"/>
          </p:cNvSpPr>
          <p:nvPr>
            <p:ph type="sldNum" sz="quarter" idx="5"/>
          </p:nvPr>
        </p:nvSpPr>
        <p:spPr bwMode="auto">
          <a:noFill/>
          <a:ln>
            <a:miter lim="800000"/>
            <a:headEnd/>
            <a:tailEnd/>
          </a:ln>
        </p:spPr>
        <p:txBody>
          <a:bodyPr/>
          <a:lstStyle/>
          <a:p>
            <a:fld id="{3CD72CA0-0355-453C-9D48-22562A3C37D7}" type="slidenum">
              <a:rPr lang="de-DE"/>
              <a:pPr/>
              <a:t>14</a:t>
            </a:fld>
            <a:endParaRPr lang="de-DE"/>
          </a:p>
        </p:txBody>
      </p:sp>
    </p:spTree>
    <p:extLst>
      <p:ext uri="{BB962C8B-B14F-4D97-AF65-F5344CB8AC3E}">
        <p14:creationId xmlns:p14="http://schemas.microsoft.com/office/powerpoint/2010/main" xmlns="" val="4118533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bwMode="auto">
          <a:noFill/>
          <a:ln>
            <a:solidFill>
              <a:srgbClr val="000000"/>
            </a:solidFill>
            <a:miter lim="800000"/>
            <a:headEnd/>
            <a:tailEnd/>
          </a:ln>
        </p:spPr>
      </p:sp>
      <p:sp>
        <p:nvSpPr>
          <p:cNvPr id="60419" name="Notizenplatzhalter 2"/>
          <p:cNvSpPr>
            <a:spLocks noGrp="1"/>
          </p:cNvSpPr>
          <p:nvPr>
            <p:ph type="body" idx="1"/>
          </p:nvPr>
        </p:nvSpPr>
        <p:spPr bwMode="auto">
          <a:noFill/>
        </p:spPr>
        <p:txBody>
          <a:bodyPr/>
          <a:lstStyle/>
          <a:p>
            <a:pPr defTabSz="433388" eaLnBrk="1">
              <a:spcBef>
                <a:spcPct val="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pPr>
            <a:endParaRPr lang="de-DE" dirty="0" smtClean="0">
              <a:ea typeface="ＭＳ Ｐゴシック" charset="-128"/>
            </a:endParaRPr>
          </a:p>
        </p:txBody>
      </p:sp>
      <p:sp>
        <p:nvSpPr>
          <p:cNvPr id="60420" name="Foliennummernplatzhalter 3"/>
          <p:cNvSpPr>
            <a:spLocks noGrp="1"/>
          </p:cNvSpPr>
          <p:nvPr>
            <p:ph type="sldNum" sz="quarter" idx="5"/>
          </p:nvPr>
        </p:nvSpPr>
        <p:spPr bwMode="auto">
          <a:noFill/>
          <a:ln>
            <a:miter lim="800000"/>
            <a:headEnd/>
            <a:tailEnd/>
          </a:ln>
        </p:spPr>
        <p:txBody>
          <a:bodyPr/>
          <a:lstStyle/>
          <a:p>
            <a:fld id="{D10B3FCE-ACE6-4F9C-8CC6-7AA57EFA27E8}" type="slidenum">
              <a:rPr lang="de-DE"/>
              <a:pPr/>
              <a:t>15</a:t>
            </a:fld>
            <a:endParaRPr lang="de-DE"/>
          </a:p>
        </p:txBody>
      </p:sp>
    </p:spTree>
    <p:extLst>
      <p:ext uri="{BB962C8B-B14F-4D97-AF65-F5344CB8AC3E}">
        <p14:creationId xmlns:p14="http://schemas.microsoft.com/office/powerpoint/2010/main" xmlns="" val="2911433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16</a:t>
            </a:fld>
            <a:endParaRPr lang="de-DE"/>
          </a:p>
        </p:txBody>
      </p:sp>
    </p:spTree>
    <p:extLst>
      <p:ext uri="{BB962C8B-B14F-4D97-AF65-F5344CB8AC3E}">
        <p14:creationId xmlns:p14="http://schemas.microsoft.com/office/powerpoint/2010/main" xmlns="" val="3262930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17</a:t>
            </a:fld>
            <a:endParaRPr lang="de-DE"/>
          </a:p>
        </p:txBody>
      </p:sp>
    </p:spTree>
    <p:extLst>
      <p:ext uri="{BB962C8B-B14F-4D97-AF65-F5344CB8AC3E}">
        <p14:creationId xmlns:p14="http://schemas.microsoft.com/office/powerpoint/2010/main" xmlns="" val="3262930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p:nvPr>
        </p:nvSpPr>
        <p:spPr>
          <a:noFill/>
        </p:spPr>
        <p:txBody>
          <a:bodyPr/>
          <a:lstStyle/>
          <a:p>
            <a:pPr>
              <a:buFont typeface="Times New Roman" pitchFamily="18" charset="0"/>
              <a:buNone/>
              <a:tabLst>
                <a:tab pos="696913" algn="l"/>
                <a:tab pos="1395413" algn="l"/>
                <a:tab pos="2093913" algn="l"/>
                <a:tab pos="2792413" algn="l"/>
              </a:tabLst>
            </a:pPr>
            <a:fld id="{7011AEA8-7AE4-4F48-8AEF-D47196A128C7}" type="slidenum">
              <a:rPr lang="de-DE" smtClean="0">
                <a:latin typeface="Arial" pitchFamily="34" charset="0"/>
                <a:cs typeface="DejaVu Sans" pitchFamily="34" charset="0"/>
              </a:rPr>
              <a:pPr>
                <a:buFont typeface="Times New Roman" pitchFamily="18" charset="0"/>
                <a:buNone/>
                <a:tabLst>
                  <a:tab pos="696913" algn="l"/>
                  <a:tab pos="1395413" algn="l"/>
                  <a:tab pos="2093913" algn="l"/>
                  <a:tab pos="2792413" algn="l"/>
                </a:tabLst>
              </a:pPr>
              <a:t>18</a:t>
            </a:fld>
            <a:endParaRPr lang="de-DE" smtClean="0">
              <a:latin typeface="Arial" pitchFamily="34" charset="0"/>
              <a:cs typeface="DejaVu Sans" pitchFamily="34" charset="0"/>
            </a:endParaRPr>
          </a:p>
        </p:txBody>
      </p:sp>
      <p:sp>
        <p:nvSpPr>
          <p:cNvPr id="79875" name="Rectangle 1"/>
          <p:cNvSpPr txBox="1">
            <a:spLocks noGrp="1" noRot="1" noChangeAspect="1" noChangeArrowheads="1" noTextEdit="1"/>
          </p:cNvSpPr>
          <p:nvPr>
            <p:ph type="sldImg"/>
          </p:nvPr>
        </p:nvSpPr>
        <p:spPr>
          <a:xfrm>
            <a:off x="954088" y="144463"/>
            <a:ext cx="4960937" cy="3721100"/>
          </a:xfrm>
          <a:solidFill>
            <a:srgbClr val="FFFFFF"/>
          </a:solidFill>
          <a:ln>
            <a:solidFill>
              <a:srgbClr val="000000"/>
            </a:solidFill>
            <a:miter lim="800000"/>
          </a:ln>
        </p:spPr>
      </p:sp>
      <p:sp>
        <p:nvSpPr>
          <p:cNvPr id="63490" name="Text Box 2"/>
          <p:cNvSpPr txBox="1">
            <a:spLocks noGrp="1" noChangeArrowheads="1"/>
          </p:cNvSpPr>
          <p:nvPr>
            <p:ph type="body" idx="1"/>
          </p:nvPr>
        </p:nvSpPr>
        <p:spPr>
          <a:xfrm>
            <a:off x="171519" y="3985576"/>
            <a:ext cx="6467581" cy="5790274"/>
          </a:xfrm>
          <a:ln/>
        </p:spPr>
        <p:txBody>
          <a:bodyPr lIns="95515" tIns="47931" rIns="95515" bIns="47931"/>
          <a:lstStyle/>
          <a:p>
            <a:pPr defTabSz="433388" eaLnBrk="1">
              <a:spcBef>
                <a:spcPct val="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pPr>
            <a:endParaRPr lang="de-DE" sz="1600" dirty="0" smtClean="0">
              <a:latin typeface="Times New Roman" pitchFamily="18" charset="0"/>
            </a:endParaRPr>
          </a:p>
        </p:txBody>
      </p:sp>
    </p:spTree>
    <p:extLst>
      <p:ext uri="{BB962C8B-B14F-4D97-AF65-F5344CB8AC3E}">
        <p14:creationId xmlns:p14="http://schemas.microsoft.com/office/powerpoint/2010/main" xmlns="" val="2338283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19</a:t>
            </a:fld>
            <a:endParaRPr lang="de-DE"/>
          </a:p>
        </p:txBody>
      </p:sp>
    </p:spTree>
    <p:extLst>
      <p:ext uri="{BB962C8B-B14F-4D97-AF65-F5344CB8AC3E}">
        <p14:creationId xmlns:p14="http://schemas.microsoft.com/office/powerpoint/2010/main" xmlns="" val="4103349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2</a:t>
            </a:fld>
            <a:endParaRPr lang="de-DE"/>
          </a:p>
        </p:txBody>
      </p:sp>
    </p:spTree>
    <p:extLst>
      <p:ext uri="{BB962C8B-B14F-4D97-AF65-F5344CB8AC3E}">
        <p14:creationId xmlns:p14="http://schemas.microsoft.com/office/powerpoint/2010/main" xmlns="" val="3921029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20</a:t>
            </a:fld>
            <a:endParaRPr lang="de-DE"/>
          </a:p>
        </p:txBody>
      </p:sp>
    </p:spTree>
    <p:extLst>
      <p:ext uri="{BB962C8B-B14F-4D97-AF65-F5344CB8AC3E}">
        <p14:creationId xmlns:p14="http://schemas.microsoft.com/office/powerpoint/2010/main" xmlns="" val="1650978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21</a:t>
            </a:fld>
            <a:endParaRPr lang="de-DE"/>
          </a:p>
        </p:txBody>
      </p:sp>
    </p:spTree>
    <p:extLst>
      <p:ext uri="{BB962C8B-B14F-4D97-AF65-F5344CB8AC3E}">
        <p14:creationId xmlns:p14="http://schemas.microsoft.com/office/powerpoint/2010/main" xmlns="" val="4185579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88996" y="4027215"/>
            <a:ext cx="6550104" cy="5754984"/>
          </a:xfrm>
        </p:spPr>
        <p:txBody>
          <a:bodyPr/>
          <a:lstStyle/>
          <a:p>
            <a:r>
              <a:rPr lang="de-DE" dirty="0" smtClean="0">
                <a:solidFill>
                  <a:prstClr val="black"/>
                </a:solidFill>
                <a:latin typeface="Arial"/>
                <a:ea typeface="ＭＳ Ｐゴシック"/>
                <a:cs typeface="DejaVu Sans"/>
              </a:rPr>
              <a:t>Quelle: Softwareentwicklung mit UML 2, </a:t>
            </a:r>
            <a:r>
              <a:rPr lang="de-DE" dirty="0" err="1" smtClean="0">
                <a:solidFill>
                  <a:prstClr val="black"/>
                </a:solidFill>
                <a:latin typeface="Arial"/>
                <a:ea typeface="ＭＳ Ｐゴシック"/>
                <a:cs typeface="DejaVu Sans"/>
              </a:rPr>
              <a:t>M.Born</a:t>
            </a:r>
            <a:r>
              <a:rPr lang="de-DE" dirty="0" smtClean="0">
                <a:solidFill>
                  <a:prstClr val="black"/>
                </a:solidFill>
                <a:latin typeface="Arial"/>
                <a:ea typeface="ＭＳ Ｐゴシック"/>
                <a:cs typeface="DejaVu Sans"/>
              </a:rPr>
              <a:t>, </a:t>
            </a:r>
            <a:r>
              <a:rPr lang="de-DE" dirty="0" err="1" smtClean="0">
                <a:solidFill>
                  <a:prstClr val="black"/>
                </a:solidFill>
                <a:latin typeface="Arial"/>
                <a:ea typeface="ＭＳ Ｐゴシック"/>
                <a:cs typeface="DejaVu Sans"/>
              </a:rPr>
              <a:t>E.Holz</a:t>
            </a:r>
            <a:r>
              <a:rPr lang="de-DE" dirty="0" smtClean="0">
                <a:solidFill>
                  <a:prstClr val="black"/>
                </a:solidFill>
                <a:latin typeface="Arial"/>
                <a:ea typeface="ＭＳ Ｐゴシック"/>
                <a:cs typeface="DejaVu Sans"/>
              </a:rPr>
              <a:t>, </a:t>
            </a:r>
            <a:r>
              <a:rPr lang="de-DE" dirty="0" err="1" smtClean="0">
                <a:solidFill>
                  <a:prstClr val="black"/>
                </a:solidFill>
                <a:latin typeface="Arial"/>
                <a:ea typeface="ＭＳ Ｐゴシック"/>
                <a:cs typeface="DejaVu Sans"/>
              </a:rPr>
              <a:t>O.Kath</a:t>
            </a:r>
            <a:endParaRPr lang="de-DE" dirty="0" smtClean="0">
              <a:solidFill>
                <a:prstClr val="black"/>
              </a:solidFill>
              <a:latin typeface="Arial"/>
              <a:cs typeface="DejaVu Sans"/>
            </a:endParaRPr>
          </a:p>
          <a:p>
            <a:r>
              <a:rPr lang="de-DE" b="1" dirty="0" smtClean="0"/>
              <a:t>Literatur</a:t>
            </a:r>
            <a:r>
              <a:rPr lang="de-DE" b="1" dirty="0"/>
              <a:t>: </a:t>
            </a:r>
            <a:endParaRPr lang="de-DE" dirty="0"/>
          </a:p>
          <a:p>
            <a:pPr>
              <a:lnSpc>
                <a:spcPct val="101000"/>
              </a:lnSpc>
            </a:pPr>
            <a:r>
              <a:rPr lang="de-DE" dirty="0">
                <a:latin typeface="Arial"/>
                <a:ea typeface="SimSun"/>
              </a:rPr>
              <a:t>V. </a:t>
            </a:r>
            <a:r>
              <a:rPr lang="de-DE" dirty="0" err="1">
                <a:latin typeface="Arial"/>
                <a:ea typeface="SimSun"/>
              </a:rPr>
              <a:t>Gruhn</a:t>
            </a:r>
            <a:r>
              <a:rPr lang="de-DE" dirty="0">
                <a:latin typeface="Arial"/>
                <a:ea typeface="SimSun"/>
              </a:rPr>
              <a:t>: </a:t>
            </a:r>
            <a:r>
              <a:rPr lang="de-DE" b="1" dirty="0">
                <a:latin typeface="Arial"/>
                <a:ea typeface="SimSun"/>
              </a:rPr>
              <a:t>MDA - Effektives Software-Engineering </a:t>
            </a:r>
            <a:endParaRPr lang="de-DE" dirty="0"/>
          </a:p>
          <a:p>
            <a:pPr>
              <a:lnSpc>
                <a:spcPct val="101000"/>
              </a:lnSpc>
            </a:pPr>
            <a:r>
              <a:rPr lang="de-DE" dirty="0">
                <a:latin typeface="Arial"/>
                <a:ea typeface="SimSun"/>
                <a:hlinkClick r:id="rId3"/>
              </a:rPr>
              <a:t>http://www.ub.tu-dortmund.de/katalog/titel/1223129</a:t>
            </a:r>
            <a:r>
              <a:rPr lang="de-DE" dirty="0">
                <a:latin typeface="Arial"/>
                <a:ea typeface="SimSun"/>
              </a:rPr>
              <a:t> </a:t>
            </a:r>
            <a:endParaRPr lang="de-DE" dirty="0"/>
          </a:p>
          <a:p>
            <a:pPr>
              <a:lnSpc>
                <a:spcPct val="101000"/>
              </a:lnSpc>
              <a:buSzPct val="25000"/>
              <a:buFont typeface="StarSymbol"/>
              <a:buChar char=""/>
            </a:pPr>
            <a:r>
              <a:rPr lang="de-DE" dirty="0">
                <a:latin typeface="Arial"/>
                <a:ea typeface="SimSun"/>
              </a:rPr>
              <a:t>Abschnitt 3.4 (S.98-101) </a:t>
            </a:r>
            <a:endParaRPr lang="de-DE" dirty="0"/>
          </a:p>
          <a:p>
            <a:pPr>
              <a:lnSpc>
                <a:spcPct val="101000"/>
              </a:lnSpc>
              <a:buSzPct val="25000"/>
              <a:buFont typeface="StarSymbol"/>
              <a:buChar char=""/>
            </a:pPr>
            <a:r>
              <a:rPr lang="de-DE" dirty="0">
                <a:latin typeface="Arial"/>
                <a:ea typeface="SimSun"/>
              </a:rPr>
              <a:t>Abbildung 3.20 (S.99) </a:t>
            </a:r>
            <a:endParaRPr lang="de-DE" dirty="0"/>
          </a:p>
          <a:p>
            <a:endParaRPr lang="de-DE" dirty="0"/>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22</a:t>
            </a:fld>
            <a:endParaRPr lang="de-DE"/>
          </a:p>
        </p:txBody>
      </p:sp>
    </p:spTree>
    <p:extLst>
      <p:ext uri="{BB962C8B-B14F-4D97-AF65-F5344CB8AC3E}">
        <p14:creationId xmlns:p14="http://schemas.microsoft.com/office/powerpoint/2010/main" xmlns="" val="746767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23</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24</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p:nvPr>
        </p:nvSpPr>
        <p:spPr>
          <a:noFill/>
        </p:spPr>
        <p:txBody>
          <a:bodyPr/>
          <a:lstStyle/>
          <a:p>
            <a:pPr>
              <a:buFont typeface="Times New Roman" pitchFamily="18" charset="0"/>
              <a:buNone/>
              <a:tabLst>
                <a:tab pos="696913" algn="l"/>
                <a:tab pos="1395413" algn="l"/>
                <a:tab pos="2093913" algn="l"/>
                <a:tab pos="2792413" algn="l"/>
              </a:tabLst>
            </a:pPr>
            <a:fld id="{7011AEA8-7AE4-4F48-8AEF-D47196A128C7}" type="slidenum">
              <a:rPr lang="de-DE" smtClean="0">
                <a:latin typeface="Arial" pitchFamily="34" charset="0"/>
                <a:cs typeface="DejaVu Sans" pitchFamily="34" charset="0"/>
              </a:rPr>
              <a:pPr>
                <a:buFont typeface="Times New Roman" pitchFamily="18" charset="0"/>
                <a:buNone/>
                <a:tabLst>
                  <a:tab pos="696913" algn="l"/>
                  <a:tab pos="1395413" algn="l"/>
                  <a:tab pos="2093913" algn="l"/>
                  <a:tab pos="2792413" algn="l"/>
                </a:tabLst>
              </a:pPr>
              <a:t>25</a:t>
            </a:fld>
            <a:endParaRPr lang="de-DE" smtClean="0">
              <a:latin typeface="Arial" pitchFamily="34" charset="0"/>
              <a:cs typeface="DejaVu Sans" pitchFamily="34" charset="0"/>
            </a:endParaRPr>
          </a:p>
        </p:txBody>
      </p:sp>
      <p:sp>
        <p:nvSpPr>
          <p:cNvPr id="79875" name="Rectangle 1"/>
          <p:cNvSpPr txBox="1">
            <a:spLocks noGrp="1" noRot="1" noChangeAspect="1" noChangeArrowheads="1" noTextEdit="1"/>
          </p:cNvSpPr>
          <p:nvPr>
            <p:ph type="sldImg"/>
          </p:nvPr>
        </p:nvSpPr>
        <p:spPr>
          <a:xfrm>
            <a:off x="954088" y="144463"/>
            <a:ext cx="4960937" cy="3721100"/>
          </a:xfrm>
          <a:solidFill>
            <a:srgbClr val="FFFFFF"/>
          </a:solidFill>
          <a:ln>
            <a:solidFill>
              <a:srgbClr val="000000"/>
            </a:solidFill>
            <a:miter lim="800000"/>
          </a:ln>
        </p:spPr>
      </p:sp>
      <p:sp>
        <p:nvSpPr>
          <p:cNvPr id="63490" name="Text Box 2"/>
          <p:cNvSpPr txBox="1">
            <a:spLocks noGrp="1" noChangeArrowheads="1"/>
          </p:cNvSpPr>
          <p:nvPr>
            <p:ph type="body" idx="1"/>
          </p:nvPr>
        </p:nvSpPr>
        <p:spPr>
          <a:xfrm>
            <a:off x="171519" y="3985576"/>
            <a:ext cx="6467581" cy="5790274"/>
          </a:xfrm>
          <a:ln/>
        </p:spPr>
        <p:txBody>
          <a:bodyPr lIns="95515" tIns="47931" rIns="95515" bIns="47931"/>
          <a:lstStyle/>
          <a:p>
            <a:pPr defTabSz="433388" eaLnBrk="1">
              <a:spcBef>
                <a:spcPct val="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pPr>
            <a:endParaRPr lang="de-DE" sz="1600" dirty="0" smtClean="0">
              <a:latin typeface="Times New Roman" pitchFamily="18" charset="0"/>
            </a:endParaRPr>
          </a:p>
        </p:txBody>
      </p:sp>
    </p:spTree>
    <p:extLst>
      <p:ext uri="{BB962C8B-B14F-4D97-AF65-F5344CB8AC3E}">
        <p14:creationId xmlns:p14="http://schemas.microsoft.com/office/powerpoint/2010/main" xmlns="" val="2338283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p:nvPr>
        </p:nvSpPr>
        <p:spPr>
          <a:noFill/>
        </p:spPr>
        <p:txBody>
          <a:bodyPr/>
          <a:lstStyle/>
          <a:p>
            <a:pPr>
              <a:buFont typeface="Times New Roman" pitchFamily="18" charset="0"/>
              <a:buNone/>
              <a:tabLst>
                <a:tab pos="696913" algn="l"/>
                <a:tab pos="1395413" algn="l"/>
                <a:tab pos="2093913" algn="l"/>
                <a:tab pos="2792413" algn="l"/>
              </a:tabLst>
            </a:pPr>
            <a:fld id="{7011AEA8-7AE4-4F48-8AEF-D47196A128C7}" type="slidenum">
              <a:rPr lang="de-DE" smtClean="0">
                <a:latin typeface="Arial" pitchFamily="34" charset="0"/>
                <a:cs typeface="DejaVu Sans" pitchFamily="34" charset="0"/>
              </a:rPr>
              <a:pPr>
                <a:buFont typeface="Times New Roman" pitchFamily="18" charset="0"/>
                <a:buNone/>
                <a:tabLst>
                  <a:tab pos="696913" algn="l"/>
                  <a:tab pos="1395413" algn="l"/>
                  <a:tab pos="2093913" algn="l"/>
                  <a:tab pos="2792413" algn="l"/>
                </a:tabLst>
              </a:pPr>
              <a:t>26</a:t>
            </a:fld>
            <a:endParaRPr lang="de-DE" smtClean="0">
              <a:latin typeface="Arial" pitchFamily="34" charset="0"/>
              <a:cs typeface="DejaVu Sans" pitchFamily="34" charset="0"/>
            </a:endParaRPr>
          </a:p>
        </p:txBody>
      </p:sp>
      <p:sp>
        <p:nvSpPr>
          <p:cNvPr id="79875" name="Rectangle 1"/>
          <p:cNvSpPr txBox="1">
            <a:spLocks noGrp="1" noRot="1" noChangeAspect="1" noChangeArrowheads="1" noTextEdit="1"/>
          </p:cNvSpPr>
          <p:nvPr>
            <p:ph type="sldImg"/>
          </p:nvPr>
        </p:nvSpPr>
        <p:spPr>
          <a:xfrm>
            <a:off x="954088" y="144463"/>
            <a:ext cx="4960937" cy="3721100"/>
          </a:xfrm>
          <a:solidFill>
            <a:srgbClr val="FFFFFF"/>
          </a:solidFill>
          <a:ln>
            <a:solidFill>
              <a:srgbClr val="000000"/>
            </a:solidFill>
            <a:miter lim="800000"/>
          </a:ln>
        </p:spPr>
      </p:sp>
      <p:sp>
        <p:nvSpPr>
          <p:cNvPr id="63490" name="Text Box 2"/>
          <p:cNvSpPr txBox="1">
            <a:spLocks noGrp="1" noChangeArrowheads="1"/>
          </p:cNvSpPr>
          <p:nvPr>
            <p:ph type="body" idx="1"/>
          </p:nvPr>
        </p:nvSpPr>
        <p:spPr>
          <a:xfrm>
            <a:off x="171519" y="3985576"/>
            <a:ext cx="6467581" cy="5790274"/>
          </a:xfrm>
          <a:ln/>
        </p:spPr>
        <p:txBody>
          <a:bodyPr lIns="95515" tIns="47931" rIns="95515" bIns="47931"/>
          <a:lstStyle/>
          <a:p>
            <a:pPr defTabSz="433388" eaLnBrk="1">
              <a:spcBef>
                <a:spcPct val="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pPr>
            <a:endParaRPr lang="de-DE" sz="1600" dirty="0" smtClean="0">
              <a:latin typeface="Times New Roman" pitchFamily="18" charset="0"/>
            </a:endParaRPr>
          </a:p>
        </p:txBody>
      </p:sp>
    </p:spTree>
    <p:extLst>
      <p:ext uri="{BB962C8B-B14F-4D97-AF65-F5344CB8AC3E}">
        <p14:creationId xmlns:p14="http://schemas.microsoft.com/office/powerpoint/2010/main" xmlns="" val="1389170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p:nvPr>
        </p:nvSpPr>
        <p:spPr>
          <a:noFill/>
        </p:spPr>
        <p:txBody>
          <a:bodyPr/>
          <a:lstStyle/>
          <a:p>
            <a:pPr>
              <a:buFont typeface="Times New Roman" pitchFamily="18" charset="0"/>
              <a:buNone/>
              <a:tabLst>
                <a:tab pos="696913" algn="l"/>
                <a:tab pos="1395413" algn="l"/>
                <a:tab pos="2093913" algn="l"/>
                <a:tab pos="2792413" algn="l"/>
              </a:tabLst>
            </a:pPr>
            <a:fld id="{7011AEA8-7AE4-4F48-8AEF-D47196A128C7}" type="slidenum">
              <a:rPr lang="de-DE" smtClean="0">
                <a:latin typeface="Arial" pitchFamily="34" charset="0"/>
                <a:cs typeface="DejaVu Sans" pitchFamily="34" charset="0"/>
              </a:rPr>
              <a:pPr>
                <a:buFont typeface="Times New Roman" pitchFamily="18" charset="0"/>
                <a:buNone/>
                <a:tabLst>
                  <a:tab pos="696913" algn="l"/>
                  <a:tab pos="1395413" algn="l"/>
                  <a:tab pos="2093913" algn="l"/>
                  <a:tab pos="2792413" algn="l"/>
                </a:tabLst>
              </a:pPr>
              <a:t>27</a:t>
            </a:fld>
            <a:endParaRPr lang="de-DE" smtClean="0">
              <a:latin typeface="Arial" pitchFamily="34" charset="0"/>
              <a:cs typeface="DejaVu Sans" pitchFamily="34" charset="0"/>
            </a:endParaRPr>
          </a:p>
        </p:txBody>
      </p:sp>
      <p:sp>
        <p:nvSpPr>
          <p:cNvPr id="79875" name="Rectangle 1"/>
          <p:cNvSpPr txBox="1">
            <a:spLocks noGrp="1" noRot="1" noChangeAspect="1" noChangeArrowheads="1" noTextEdit="1"/>
          </p:cNvSpPr>
          <p:nvPr>
            <p:ph type="sldImg"/>
          </p:nvPr>
        </p:nvSpPr>
        <p:spPr>
          <a:xfrm>
            <a:off x="954088" y="144463"/>
            <a:ext cx="4960937" cy="3721100"/>
          </a:xfrm>
          <a:solidFill>
            <a:srgbClr val="FFFFFF"/>
          </a:solidFill>
          <a:ln>
            <a:solidFill>
              <a:srgbClr val="000000"/>
            </a:solidFill>
            <a:miter lim="800000"/>
          </a:ln>
        </p:spPr>
      </p:sp>
      <p:sp>
        <p:nvSpPr>
          <p:cNvPr id="63490" name="Text Box 2"/>
          <p:cNvSpPr txBox="1">
            <a:spLocks noGrp="1" noChangeArrowheads="1"/>
          </p:cNvSpPr>
          <p:nvPr>
            <p:ph type="body" idx="1"/>
          </p:nvPr>
        </p:nvSpPr>
        <p:spPr>
          <a:xfrm>
            <a:off x="171519" y="3985576"/>
            <a:ext cx="6467581" cy="5790274"/>
          </a:xfrm>
          <a:ln/>
        </p:spPr>
        <p:txBody>
          <a:bodyPr lIns="95515" tIns="47931" rIns="95515" bIns="47931"/>
          <a:lstStyle/>
          <a:p>
            <a:pPr defTabSz="433388" eaLnBrk="1">
              <a:spcBef>
                <a:spcPct val="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pPr>
            <a:endParaRPr lang="de-DE" sz="1800" dirty="0" smtClean="0">
              <a:latin typeface="Times New Roman" pitchFamily="18" charset="0"/>
            </a:endParaRPr>
          </a:p>
        </p:txBody>
      </p:sp>
    </p:spTree>
    <p:extLst>
      <p:ext uri="{BB962C8B-B14F-4D97-AF65-F5344CB8AC3E}">
        <p14:creationId xmlns:p14="http://schemas.microsoft.com/office/powerpoint/2010/main" xmlns="" val="2338283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Literatur: </a:t>
            </a:r>
            <a:endParaRPr lang="de-DE" dirty="0"/>
          </a:p>
          <a:p>
            <a:pPr>
              <a:lnSpc>
                <a:spcPct val="101000"/>
              </a:lnSpc>
            </a:pPr>
            <a:r>
              <a:rPr lang="de-DE" dirty="0">
                <a:latin typeface="Arial"/>
                <a:ea typeface="SimSun"/>
              </a:rPr>
              <a:t>V. </a:t>
            </a:r>
            <a:r>
              <a:rPr lang="de-DE" dirty="0" err="1">
                <a:latin typeface="Arial"/>
                <a:ea typeface="SimSun"/>
              </a:rPr>
              <a:t>Gruhn</a:t>
            </a:r>
            <a:r>
              <a:rPr lang="de-DE" dirty="0">
                <a:latin typeface="Arial"/>
                <a:ea typeface="SimSun"/>
              </a:rPr>
              <a:t>: </a:t>
            </a:r>
            <a:r>
              <a:rPr lang="de-DE" b="1" dirty="0">
                <a:latin typeface="Arial"/>
                <a:ea typeface="SimSun"/>
              </a:rPr>
              <a:t>MDA - Effektives Software-Engineering </a:t>
            </a:r>
            <a:endParaRPr lang="de-DE" dirty="0"/>
          </a:p>
          <a:p>
            <a:pPr>
              <a:lnSpc>
                <a:spcPct val="101000"/>
              </a:lnSpc>
            </a:pPr>
            <a:r>
              <a:rPr lang="de-DE" dirty="0">
                <a:latin typeface="Arial"/>
                <a:ea typeface="SimSun"/>
                <a:hlinkClick r:id="rId3"/>
              </a:rPr>
              <a:t>http://www.ub.tu-dortmund.de/katalog/titel/1223129</a:t>
            </a:r>
            <a:r>
              <a:rPr lang="de-DE" dirty="0">
                <a:latin typeface="Arial"/>
                <a:ea typeface="SimSun"/>
              </a:rPr>
              <a:t> </a:t>
            </a:r>
            <a:endParaRPr lang="de-DE" dirty="0"/>
          </a:p>
          <a:p>
            <a:pPr>
              <a:lnSpc>
                <a:spcPct val="101000"/>
              </a:lnSpc>
              <a:buSzPct val="25000"/>
              <a:buFont typeface="StarSymbol"/>
              <a:buChar char=""/>
            </a:pPr>
            <a:r>
              <a:rPr lang="de-DE" dirty="0">
                <a:latin typeface="Arial"/>
                <a:ea typeface="SimSun"/>
              </a:rPr>
              <a:t>Kapitel 2</a:t>
            </a:r>
            <a:endParaRPr lang="de-DE" dirty="0"/>
          </a:p>
          <a:p>
            <a:endParaRPr lang="de-DE" dirty="0"/>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28</a:t>
            </a:fld>
            <a:endParaRPr lang="de-DE"/>
          </a:p>
        </p:txBody>
      </p:sp>
    </p:spTree>
    <p:extLst>
      <p:ext uri="{BB962C8B-B14F-4D97-AF65-F5344CB8AC3E}">
        <p14:creationId xmlns:p14="http://schemas.microsoft.com/office/powerpoint/2010/main" xmlns="" val="4008741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Literatur: </a:t>
            </a:r>
            <a:endParaRPr lang="de-DE" dirty="0"/>
          </a:p>
          <a:p>
            <a:pPr>
              <a:lnSpc>
                <a:spcPct val="101000"/>
              </a:lnSpc>
            </a:pPr>
            <a:r>
              <a:rPr lang="de-DE" dirty="0">
                <a:latin typeface="Arial"/>
                <a:ea typeface="SimSun"/>
              </a:rPr>
              <a:t>V. </a:t>
            </a:r>
            <a:r>
              <a:rPr lang="de-DE" dirty="0" err="1">
                <a:latin typeface="Arial"/>
                <a:ea typeface="SimSun"/>
              </a:rPr>
              <a:t>Gruhn</a:t>
            </a:r>
            <a:r>
              <a:rPr lang="de-DE" dirty="0">
                <a:latin typeface="Arial"/>
                <a:ea typeface="SimSun"/>
              </a:rPr>
              <a:t>: </a:t>
            </a:r>
            <a:r>
              <a:rPr lang="de-DE" b="1" dirty="0">
                <a:latin typeface="Arial"/>
                <a:ea typeface="SimSun"/>
              </a:rPr>
              <a:t>MDA - Effektives Software-Engineering </a:t>
            </a:r>
            <a:endParaRPr lang="de-DE" dirty="0"/>
          </a:p>
          <a:p>
            <a:pPr>
              <a:lnSpc>
                <a:spcPct val="101000"/>
              </a:lnSpc>
            </a:pPr>
            <a:r>
              <a:rPr lang="de-DE" dirty="0">
                <a:latin typeface="Arial"/>
                <a:ea typeface="SimSun"/>
                <a:hlinkClick r:id="rId3"/>
              </a:rPr>
              <a:t>http://www.ub.tu-dortmund.de/katalog/titel/1223129</a:t>
            </a:r>
            <a:r>
              <a:rPr lang="de-DE" dirty="0">
                <a:latin typeface="Arial"/>
                <a:ea typeface="SimSun"/>
              </a:rPr>
              <a:t>  </a:t>
            </a:r>
            <a:endParaRPr lang="de-DE" dirty="0"/>
          </a:p>
          <a:p>
            <a:pPr>
              <a:lnSpc>
                <a:spcPct val="101000"/>
              </a:lnSpc>
              <a:buSzPct val="25000"/>
              <a:buFont typeface="StarSymbol"/>
              <a:buChar char=""/>
            </a:pPr>
            <a:r>
              <a:rPr lang="de-DE" dirty="0">
                <a:latin typeface="Arial"/>
                <a:ea typeface="SimSun"/>
              </a:rPr>
              <a:t>Abschnitt 3.3.4 – UML-Profile (S.94-98) </a:t>
            </a:r>
            <a:endParaRPr lang="de-DE" dirty="0"/>
          </a:p>
          <a:p>
            <a:endParaRPr lang="de-DE" dirty="0"/>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29</a:t>
            </a:fld>
            <a:endParaRPr lang="de-DE"/>
          </a:p>
        </p:txBody>
      </p:sp>
    </p:spTree>
    <p:extLst>
      <p:ext uri="{BB962C8B-B14F-4D97-AF65-F5344CB8AC3E}">
        <p14:creationId xmlns:p14="http://schemas.microsoft.com/office/powerpoint/2010/main" xmlns="" val="746767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3</a:t>
            </a:fld>
            <a:endParaRPr lang="de-DE"/>
          </a:p>
        </p:txBody>
      </p:sp>
    </p:spTree>
    <p:extLst>
      <p:ext uri="{BB962C8B-B14F-4D97-AF65-F5344CB8AC3E}">
        <p14:creationId xmlns:p14="http://schemas.microsoft.com/office/powerpoint/2010/main" xmlns="" val="36262212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latin typeface="Arial"/>
                <a:ea typeface="SimSun"/>
              </a:rPr>
              <a:t>Literatur: </a:t>
            </a:r>
            <a:endParaRPr lang="de-DE" dirty="0"/>
          </a:p>
          <a:p>
            <a:pPr>
              <a:lnSpc>
                <a:spcPct val="101000"/>
              </a:lnSpc>
            </a:pPr>
            <a:r>
              <a:rPr lang="de-DE" dirty="0">
                <a:latin typeface="Arial"/>
                <a:ea typeface="SimSun"/>
              </a:rPr>
              <a:t>V. </a:t>
            </a:r>
            <a:r>
              <a:rPr lang="de-DE" dirty="0" err="1">
                <a:latin typeface="Arial"/>
                <a:ea typeface="SimSun"/>
              </a:rPr>
              <a:t>Gruhn</a:t>
            </a:r>
            <a:r>
              <a:rPr lang="de-DE" dirty="0">
                <a:latin typeface="Arial"/>
                <a:ea typeface="SimSun"/>
              </a:rPr>
              <a:t>: </a:t>
            </a:r>
            <a:r>
              <a:rPr lang="de-DE" b="1" dirty="0">
                <a:latin typeface="Arial"/>
                <a:ea typeface="SimSun"/>
              </a:rPr>
              <a:t>MDA - Effektives Software-Engineering </a:t>
            </a:r>
            <a:endParaRPr lang="de-DE" dirty="0"/>
          </a:p>
          <a:p>
            <a:pPr>
              <a:lnSpc>
                <a:spcPct val="101000"/>
              </a:lnSpc>
            </a:pPr>
            <a:r>
              <a:rPr lang="de-DE" dirty="0">
                <a:latin typeface="Arial"/>
                <a:ea typeface="SimSun"/>
                <a:hlinkClick r:id="rId3"/>
              </a:rPr>
              <a:t>http://www.ub.tu-dortmund.de/katalog/titel/1223129</a:t>
            </a:r>
            <a:r>
              <a:rPr lang="de-DE" dirty="0">
                <a:latin typeface="Arial"/>
                <a:ea typeface="SimSun"/>
              </a:rPr>
              <a:t>  </a:t>
            </a:r>
            <a:endParaRPr lang="de-DE" dirty="0"/>
          </a:p>
          <a:p>
            <a:pPr>
              <a:lnSpc>
                <a:spcPct val="101000"/>
              </a:lnSpc>
              <a:buSzPct val="25000"/>
              <a:buFont typeface="StarSymbol"/>
              <a:buChar char=""/>
            </a:pPr>
            <a:r>
              <a:rPr lang="de-DE" dirty="0">
                <a:latin typeface="Arial"/>
                <a:ea typeface="SimSun"/>
              </a:rPr>
              <a:t>Abschnitt 3.3.4 – UML-Profile (S.94-98) </a:t>
            </a:r>
            <a:endParaRPr lang="de-DE" dirty="0"/>
          </a:p>
          <a:p>
            <a:endParaRPr lang="de-DE" dirty="0"/>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30</a:t>
            </a:fld>
            <a:endParaRPr lang="de-DE"/>
          </a:p>
        </p:txBody>
      </p:sp>
    </p:spTree>
    <p:extLst>
      <p:ext uri="{BB962C8B-B14F-4D97-AF65-F5344CB8AC3E}">
        <p14:creationId xmlns:p14="http://schemas.microsoft.com/office/powerpoint/2010/main" xmlns="" val="7467675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Literatur: </a:t>
            </a:r>
            <a:endParaRPr lang="de-DE" dirty="0"/>
          </a:p>
          <a:p>
            <a:pPr>
              <a:lnSpc>
                <a:spcPct val="101000"/>
              </a:lnSpc>
            </a:pPr>
            <a:r>
              <a:rPr lang="de-DE" dirty="0">
                <a:latin typeface="Arial"/>
                <a:ea typeface="SimSun"/>
              </a:rPr>
              <a:t>V. </a:t>
            </a:r>
            <a:r>
              <a:rPr lang="de-DE" dirty="0" err="1">
                <a:latin typeface="Arial"/>
                <a:ea typeface="SimSun"/>
              </a:rPr>
              <a:t>Gruhn</a:t>
            </a:r>
            <a:r>
              <a:rPr lang="de-DE" dirty="0">
                <a:latin typeface="Arial"/>
                <a:ea typeface="SimSun"/>
              </a:rPr>
              <a:t>: </a:t>
            </a:r>
            <a:r>
              <a:rPr lang="de-DE" b="1" dirty="0">
                <a:latin typeface="Arial"/>
                <a:ea typeface="SimSun"/>
              </a:rPr>
              <a:t>MDA - Effektives Software-Engineering </a:t>
            </a:r>
            <a:endParaRPr lang="de-DE" dirty="0"/>
          </a:p>
          <a:p>
            <a:pPr>
              <a:lnSpc>
                <a:spcPct val="101000"/>
              </a:lnSpc>
            </a:pPr>
            <a:r>
              <a:rPr lang="de-DE" dirty="0">
                <a:latin typeface="Arial"/>
                <a:ea typeface="SimSun"/>
                <a:hlinkClick r:id="rId3"/>
              </a:rPr>
              <a:t>http://www.ub.tu-dortmund.de/katalog/titel/1223129</a:t>
            </a:r>
            <a:r>
              <a:rPr lang="de-DE" dirty="0">
                <a:latin typeface="Arial"/>
                <a:ea typeface="SimSun"/>
              </a:rPr>
              <a:t> </a:t>
            </a:r>
            <a:endParaRPr lang="de-DE" dirty="0"/>
          </a:p>
          <a:p>
            <a:pPr>
              <a:lnSpc>
                <a:spcPct val="101000"/>
              </a:lnSpc>
              <a:buSzPct val="25000"/>
              <a:buFont typeface="StarSymbol"/>
              <a:buChar char=""/>
            </a:pPr>
            <a:r>
              <a:rPr lang="de-DE" dirty="0">
                <a:latin typeface="Arial"/>
                <a:ea typeface="SimSun"/>
              </a:rPr>
              <a:t>Abschnitt 3.3.4 – UML-Profile (S.94-98) </a:t>
            </a:r>
            <a:endParaRPr lang="de-DE" dirty="0"/>
          </a:p>
          <a:p>
            <a:endParaRPr lang="de-DE" dirty="0"/>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31</a:t>
            </a:fld>
            <a:endParaRPr lang="de-DE"/>
          </a:p>
        </p:txBody>
      </p:sp>
    </p:spTree>
    <p:extLst>
      <p:ext uri="{BB962C8B-B14F-4D97-AF65-F5344CB8AC3E}">
        <p14:creationId xmlns:p14="http://schemas.microsoft.com/office/powerpoint/2010/main" xmlns="" val="7467675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latin typeface="Arial"/>
                <a:ea typeface="SimSun"/>
              </a:rPr>
              <a:t>Literatur: </a:t>
            </a:r>
            <a:endParaRPr lang="de-DE" dirty="0"/>
          </a:p>
          <a:p>
            <a:pPr>
              <a:lnSpc>
                <a:spcPct val="101000"/>
              </a:lnSpc>
            </a:pPr>
            <a:r>
              <a:rPr lang="de-DE" dirty="0">
                <a:latin typeface="Arial"/>
                <a:ea typeface="SimSun"/>
              </a:rPr>
              <a:t>V. </a:t>
            </a:r>
            <a:r>
              <a:rPr lang="de-DE" dirty="0" err="1">
                <a:latin typeface="Arial"/>
                <a:ea typeface="SimSun"/>
              </a:rPr>
              <a:t>Gruhn</a:t>
            </a:r>
            <a:r>
              <a:rPr lang="de-DE" dirty="0">
                <a:latin typeface="Arial"/>
                <a:ea typeface="SimSun"/>
              </a:rPr>
              <a:t>: </a:t>
            </a:r>
            <a:r>
              <a:rPr lang="de-DE" b="1" dirty="0">
                <a:latin typeface="Arial"/>
                <a:ea typeface="SimSun"/>
              </a:rPr>
              <a:t>MDA - Effektives Software-Engineering </a:t>
            </a:r>
            <a:r>
              <a:rPr lang="de-DE" dirty="0">
                <a:latin typeface="Arial"/>
                <a:ea typeface="SimSun"/>
                <a:hlinkClick r:id="rId3"/>
              </a:rPr>
              <a:t>http://www.ub.tu-dortmund.de/katalog/titel/1223129</a:t>
            </a:r>
            <a:r>
              <a:rPr lang="de-DE" dirty="0">
                <a:latin typeface="Arial"/>
                <a:ea typeface="SimSun"/>
              </a:rPr>
              <a:t>  </a:t>
            </a:r>
            <a:endParaRPr lang="de-DE" dirty="0"/>
          </a:p>
          <a:p>
            <a:pPr>
              <a:lnSpc>
                <a:spcPct val="101000"/>
              </a:lnSpc>
              <a:buSzPct val="25000"/>
              <a:buFont typeface="StarSymbol"/>
              <a:buChar char=""/>
            </a:pPr>
            <a:r>
              <a:rPr lang="de-DE" dirty="0">
                <a:latin typeface="Arial"/>
                <a:ea typeface="SimSun"/>
              </a:rPr>
              <a:t>Abschnitt 3.3.4 – UML-Profile (S.94-98) </a:t>
            </a:r>
            <a:endParaRPr lang="de-DE" dirty="0"/>
          </a:p>
          <a:p>
            <a:endParaRPr lang="de-DE" dirty="0"/>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32</a:t>
            </a:fld>
            <a:endParaRPr lang="de-DE"/>
          </a:p>
        </p:txBody>
      </p:sp>
    </p:spTree>
    <p:extLst>
      <p:ext uri="{BB962C8B-B14F-4D97-AF65-F5344CB8AC3E}">
        <p14:creationId xmlns:p14="http://schemas.microsoft.com/office/powerpoint/2010/main" xmlns="" val="7467675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Literatur: </a:t>
            </a:r>
            <a:endParaRPr lang="de-DE" dirty="0"/>
          </a:p>
          <a:p>
            <a:pPr>
              <a:lnSpc>
                <a:spcPct val="101000"/>
              </a:lnSpc>
            </a:pPr>
            <a:r>
              <a:rPr lang="de-DE" dirty="0">
                <a:latin typeface="Arial"/>
                <a:ea typeface="SimSun"/>
              </a:rPr>
              <a:t>V. </a:t>
            </a:r>
            <a:r>
              <a:rPr lang="de-DE" dirty="0" err="1">
                <a:latin typeface="Arial"/>
                <a:ea typeface="SimSun"/>
              </a:rPr>
              <a:t>Gruhn</a:t>
            </a:r>
            <a:r>
              <a:rPr lang="de-DE" dirty="0">
                <a:latin typeface="Arial"/>
                <a:ea typeface="SimSun"/>
              </a:rPr>
              <a:t>: </a:t>
            </a:r>
            <a:r>
              <a:rPr lang="de-DE" b="1" dirty="0">
                <a:latin typeface="Arial"/>
                <a:ea typeface="SimSun"/>
              </a:rPr>
              <a:t>MDA - Effektives Software-Engineering </a:t>
            </a:r>
            <a:endParaRPr lang="de-DE" dirty="0"/>
          </a:p>
          <a:p>
            <a:pPr>
              <a:lnSpc>
                <a:spcPct val="101000"/>
              </a:lnSpc>
            </a:pPr>
            <a:r>
              <a:rPr lang="de-DE" dirty="0">
                <a:latin typeface="Arial"/>
                <a:ea typeface="SimSun"/>
                <a:hlinkClick r:id="rId3"/>
              </a:rPr>
              <a:t>http://www.ub.tu-dortmund.de/katalog/titel/1223129</a:t>
            </a:r>
            <a:r>
              <a:rPr lang="de-DE" dirty="0">
                <a:latin typeface="Arial"/>
                <a:ea typeface="SimSun"/>
              </a:rPr>
              <a:t> </a:t>
            </a:r>
            <a:endParaRPr lang="de-DE" dirty="0"/>
          </a:p>
          <a:p>
            <a:pPr>
              <a:lnSpc>
                <a:spcPct val="101000"/>
              </a:lnSpc>
              <a:buSzPct val="25000"/>
              <a:buFont typeface="StarSymbol"/>
              <a:buChar char=""/>
            </a:pPr>
            <a:r>
              <a:rPr lang="de-DE" dirty="0">
                <a:latin typeface="Arial"/>
                <a:ea typeface="SimSun"/>
              </a:rPr>
              <a:t>Abschnitt 3.3.4 (S.94-98) </a:t>
            </a:r>
            <a:endParaRPr lang="de-DE" dirty="0"/>
          </a:p>
          <a:p>
            <a:endParaRPr lang="de-DE" dirty="0"/>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33</a:t>
            </a:fld>
            <a:endParaRPr lang="de-DE"/>
          </a:p>
        </p:txBody>
      </p:sp>
    </p:spTree>
    <p:extLst>
      <p:ext uri="{BB962C8B-B14F-4D97-AF65-F5344CB8AC3E}">
        <p14:creationId xmlns:p14="http://schemas.microsoft.com/office/powerpoint/2010/main" xmlns="" val="7467675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Literatur: </a:t>
            </a:r>
            <a:endParaRPr lang="de-DE" dirty="0"/>
          </a:p>
          <a:p>
            <a:pPr>
              <a:lnSpc>
                <a:spcPct val="101000"/>
              </a:lnSpc>
            </a:pPr>
            <a:r>
              <a:rPr lang="de-DE" dirty="0">
                <a:latin typeface="Arial"/>
                <a:ea typeface="SimSun"/>
              </a:rPr>
              <a:t>V. </a:t>
            </a:r>
            <a:r>
              <a:rPr lang="de-DE" dirty="0" err="1">
                <a:latin typeface="Arial"/>
                <a:ea typeface="SimSun"/>
              </a:rPr>
              <a:t>Gruhn</a:t>
            </a:r>
            <a:r>
              <a:rPr lang="de-DE" dirty="0">
                <a:latin typeface="Arial"/>
                <a:ea typeface="SimSun"/>
              </a:rPr>
              <a:t>: </a:t>
            </a:r>
            <a:r>
              <a:rPr lang="de-DE" b="1" dirty="0">
                <a:latin typeface="Arial"/>
                <a:ea typeface="SimSun"/>
              </a:rPr>
              <a:t>MDA - Effektives Software-Engineering </a:t>
            </a:r>
            <a:endParaRPr lang="de-DE" dirty="0"/>
          </a:p>
          <a:p>
            <a:pPr>
              <a:lnSpc>
                <a:spcPct val="101000"/>
              </a:lnSpc>
            </a:pPr>
            <a:r>
              <a:rPr lang="de-DE" dirty="0">
                <a:latin typeface="Arial"/>
                <a:ea typeface="SimSun"/>
                <a:hlinkClick r:id="rId3"/>
              </a:rPr>
              <a:t>http://www.ub.tu-dortmund.de/katalog/titel/1223129</a:t>
            </a:r>
            <a:r>
              <a:rPr lang="de-DE" dirty="0">
                <a:latin typeface="Arial"/>
                <a:ea typeface="SimSun"/>
              </a:rPr>
              <a:t> </a:t>
            </a:r>
            <a:endParaRPr lang="de-DE" dirty="0"/>
          </a:p>
          <a:p>
            <a:pPr>
              <a:lnSpc>
                <a:spcPct val="101000"/>
              </a:lnSpc>
              <a:buSzPct val="25000"/>
              <a:buFont typeface="StarSymbol"/>
              <a:buChar char=""/>
            </a:pPr>
            <a:r>
              <a:rPr lang="de-DE" dirty="0">
                <a:latin typeface="Arial"/>
                <a:ea typeface="SimSun"/>
              </a:rPr>
              <a:t>Abschnitt 3.3.4 (S.94-98) </a:t>
            </a:r>
            <a:endParaRPr lang="de-DE" dirty="0"/>
          </a:p>
          <a:p>
            <a:endParaRPr lang="de-DE" dirty="0"/>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34</a:t>
            </a:fld>
            <a:endParaRPr lang="de-DE"/>
          </a:p>
        </p:txBody>
      </p:sp>
    </p:spTree>
    <p:extLst>
      <p:ext uri="{BB962C8B-B14F-4D97-AF65-F5344CB8AC3E}">
        <p14:creationId xmlns:p14="http://schemas.microsoft.com/office/powerpoint/2010/main" xmlns="" val="7467675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Literatur: </a:t>
            </a:r>
            <a:endParaRPr lang="de-DE" dirty="0"/>
          </a:p>
          <a:p>
            <a:pPr>
              <a:lnSpc>
                <a:spcPct val="101000"/>
              </a:lnSpc>
            </a:pPr>
            <a:r>
              <a:rPr lang="de-DE" dirty="0">
                <a:latin typeface="Arial"/>
                <a:ea typeface="SimSun"/>
              </a:rPr>
              <a:t>V. </a:t>
            </a:r>
            <a:r>
              <a:rPr lang="de-DE" dirty="0" err="1">
                <a:latin typeface="Arial"/>
                <a:ea typeface="SimSun"/>
              </a:rPr>
              <a:t>Gruhn</a:t>
            </a:r>
            <a:r>
              <a:rPr lang="de-DE" dirty="0">
                <a:latin typeface="Arial"/>
                <a:ea typeface="SimSun"/>
              </a:rPr>
              <a:t>: </a:t>
            </a:r>
            <a:r>
              <a:rPr lang="de-DE" b="1" dirty="0">
                <a:latin typeface="Arial"/>
                <a:ea typeface="SimSun"/>
              </a:rPr>
              <a:t>MDA - Effektives Software-Engineering </a:t>
            </a:r>
            <a:endParaRPr lang="de-DE" dirty="0"/>
          </a:p>
          <a:p>
            <a:pPr>
              <a:lnSpc>
                <a:spcPct val="101000"/>
              </a:lnSpc>
            </a:pPr>
            <a:r>
              <a:rPr lang="de-DE" dirty="0">
                <a:latin typeface="Arial"/>
                <a:ea typeface="SimSun"/>
                <a:hlinkClick r:id="rId3"/>
              </a:rPr>
              <a:t>http://www.ub.tu-dortmund.de/katalog/titel/1223129</a:t>
            </a:r>
            <a:r>
              <a:rPr lang="de-DE" dirty="0">
                <a:latin typeface="Arial"/>
                <a:ea typeface="SimSun"/>
              </a:rPr>
              <a:t> </a:t>
            </a:r>
            <a:endParaRPr lang="de-DE" dirty="0"/>
          </a:p>
          <a:p>
            <a:pPr>
              <a:lnSpc>
                <a:spcPct val="101000"/>
              </a:lnSpc>
              <a:buSzPct val="25000"/>
              <a:buFont typeface="StarSymbol"/>
              <a:buChar char=""/>
            </a:pPr>
            <a:r>
              <a:rPr lang="de-DE" dirty="0">
                <a:latin typeface="Arial"/>
                <a:ea typeface="SimSun"/>
              </a:rPr>
              <a:t>Abschnitt 3.3.4 (S.94-98) </a:t>
            </a:r>
            <a:endParaRPr lang="de-DE" dirty="0"/>
          </a:p>
          <a:p>
            <a:endParaRPr lang="de-DE" dirty="0"/>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35</a:t>
            </a:fld>
            <a:endParaRPr lang="de-DE"/>
          </a:p>
        </p:txBody>
      </p:sp>
    </p:spTree>
    <p:extLst>
      <p:ext uri="{BB962C8B-B14F-4D97-AF65-F5344CB8AC3E}">
        <p14:creationId xmlns:p14="http://schemas.microsoft.com/office/powerpoint/2010/main" xmlns="" val="7467675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36</a:t>
            </a:fld>
            <a:endParaRPr lang="de-DE"/>
          </a:p>
        </p:txBody>
      </p:sp>
    </p:spTree>
    <p:extLst>
      <p:ext uri="{BB962C8B-B14F-4D97-AF65-F5344CB8AC3E}">
        <p14:creationId xmlns:p14="http://schemas.microsoft.com/office/powerpoint/2010/main" xmlns="" val="331259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Literatur: </a:t>
            </a:r>
            <a:endParaRPr lang="de-DE" dirty="0"/>
          </a:p>
          <a:p>
            <a:pPr>
              <a:lnSpc>
                <a:spcPct val="101000"/>
              </a:lnSpc>
            </a:pPr>
            <a:r>
              <a:rPr lang="de-DE" dirty="0">
                <a:latin typeface="Arial"/>
                <a:ea typeface="SimSun"/>
              </a:rPr>
              <a:t>V. </a:t>
            </a:r>
            <a:r>
              <a:rPr lang="de-DE" dirty="0" err="1">
                <a:latin typeface="Arial"/>
                <a:ea typeface="SimSun"/>
              </a:rPr>
              <a:t>Gruhn</a:t>
            </a:r>
            <a:r>
              <a:rPr lang="de-DE" dirty="0">
                <a:latin typeface="Arial"/>
                <a:ea typeface="SimSun"/>
              </a:rPr>
              <a:t>: </a:t>
            </a:r>
            <a:r>
              <a:rPr lang="de-DE" b="1" dirty="0">
                <a:latin typeface="Arial"/>
                <a:ea typeface="SimSun"/>
              </a:rPr>
              <a:t>MDA - Effektives Software-Engineering </a:t>
            </a:r>
            <a:endParaRPr lang="de-DE" dirty="0"/>
          </a:p>
          <a:p>
            <a:pPr>
              <a:lnSpc>
                <a:spcPct val="101000"/>
              </a:lnSpc>
            </a:pPr>
            <a:r>
              <a:rPr lang="de-DE" dirty="0">
                <a:latin typeface="Arial"/>
                <a:ea typeface="SimSun"/>
                <a:hlinkClick r:id="rId3"/>
              </a:rPr>
              <a:t>http://www.ub.tu-dortmund.de/katalog/titel/1223129</a:t>
            </a:r>
            <a:r>
              <a:rPr lang="de-DE" dirty="0">
                <a:latin typeface="Arial"/>
                <a:ea typeface="SimSun"/>
              </a:rPr>
              <a:t> </a:t>
            </a:r>
            <a:endParaRPr lang="de-DE" dirty="0"/>
          </a:p>
          <a:p>
            <a:pPr>
              <a:lnSpc>
                <a:spcPct val="101000"/>
              </a:lnSpc>
              <a:buSzPct val="25000"/>
              <a:buFont typeface="StarSymbol"/>
              <a:buChar char=""/>
            </a:pPr>
            <a:r>
              <a:rPr lang="de-DE" dirty="0">
                <a:latin typeface="Arial"/>
                <a:ea typeface="SimSun"/>
              </a:rPr>
              <a:t>Abschnitt 3.3.4 (S.94-98) </a:t>
            </a:r>
            <a:endParaRPr lang="de-DE" dirty="0" smtClean="0">
              <a:latin typeface="Arial"/>
              <a:ea typeface="SimSun"/>
            </a:endParaRPr>
          </a:p>
          <a:p>
            <a:pPr>
              <a:lnSpc>
                <a:spcPct val="101000"/>
              </a:lnSpc>
              <a:buSzPct val="25000"/>
              <a:buFont typeface="StarSymbol"/>
              <a:buChar char=""/>
            </a:pPr>
            <a:endParaRPr lang="de-DE" dirty="0" smtClean="0">
              <a:latin typeface="Arial"/>
            </a:endParaRPr>
          </a:p>
          <a:p>
            <a:pPr>
              <a:lnSpc>
                <a:spcPct val="101000"/>
              </a:lnSpc>
              <a:buSzPct val="25000"/>
              <a:buFont typeface="StarSymbol"/>
              <a:buChar char=""/>
            </a:pPr>
            <a:r>
              <a:rPr lang="de-DE" dirty="0" smtClean="0">
                <a:latin typeface="Arial"/>
              </a:rPr>
              <a:t>http://en.wikipedia.org/wiki/Entity_Bean :</a:t>
            </a:r>
          </a:p>
          <a:p>
            <a:pPr>
              <a:lnSpc>
                <a:spcPct val="101000"/>
              </a:lnSpc>
              <a:buSzPct val="25000"/>
              <a:buFont typeface="StarSymbol"/>
              <a:buChar char=""/>
            </a:pPr>
            <a:endParaRPr lang="de-DE" dirty="0" smtClean="0">
              <a:latin typeface="Arial"/>
            </a:endParaRPr>
          </a:p>
          <a:p>
            <a:pPr>
              <a:lnSpc>
                <a:spcPct val="101000"/>
              </a:lnSpc>
              <a:buSzPct val="25000"/>
              <a:buFont typeface="StarSymbol"/>
              <a:buChar char=""/>
            </a:pPr>
            <a:r>
              <a:rPr lang="en-US" dirty="0" smtClean="0"/>
              <a:t>In EJB 3.0, entity beans were superseded by the Java Persistence API (which was subsequently completely separated to its own spec as of EJB 3.1). Entity Beans have been marked as a candidate for pruning as of Java EE 6[1][2] and are therefore considered a deprecated technology.</a:t>
            </a:r>
            <a:endParaRPr lang="de-DE" dirty="0"/>
          </a:p>
          <a:p>
            <a:endParaRPr lang="de-DE" dirty="0"/>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37</a:t>
            </a:fld>
            <a:endParaRPr lang="de-DE"/>
          </a:p>
        </p:txBody>
      </p:sp>
    </p:spTree>
    <p:extLst>
      <p:ext uri="{BB962C8B-B14F-4D97-AF65-F5344CB8AC3E}">
        <p14:creationId xmlns:p14="http://schemas.microsoft.com/office/powerpoint/2010/main" xmlns="" val="7467675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Literatur: </a:t>
            </a:r>
            <a:endParaRPr lang="de-DE" dirty="0"/>
          </a:p>
          <a:p>
            <a:pPr>
              <a:lnSpc>
                <a:spcPct val="101000"/>
              </a:lnSpc>
            </a:pPr>
            <a:r>
              <a:rPr lang="de-DE" dirty="0">
                <a:latin typeface="Arial"/>
                <a:ea typeface="SimSun"/>
              </a:rPr>
              <a:t>V. </a:t>
            </a:r>
            <a:r>
              <a:rPr lang="de-DE" dirty="0" err="1">
                <a:latin typeface="Arial"/>
                <a:ea typeface="SimSun"/>
              </a:rPr>
              <a:t>Gruhn</a:t>
            </a:r>
            <a:r>
              <a:rPr lang="de-DE" dirty="0">
                <a:latin typeface="Arial"/>
                <a:ea typeface="SimSun"/>
              </a:rPr>
              <a:t>: </a:t>
            </a:r>
            <a:r>
              <a:rPr lang="de-DE" b="1" dirty="0">
                <a:latin typeface="Arial"/>
                <a:ea typeface="SimSun"/>
              </a:rPr>
              <a:t>MDA - Effektives Software-Engineering </a:t>
            </a:r>
            <a:endParaRPr lang="de-DE" dirty="0"/>
          </a:p>
          <a:p>
            <a:pPr>
              <a:lnSpc>
                <a:spcPct val="101000"/>
              </a:lnSpc>
            </a:pPr>
            <a:r>
              <a:rPr lang="de-DE" dirty="0">
                <a:latin typeface="Arial"/>
                <a:ea typeface="SimSun"/>
                <a:hlinkClick r:id="rId3"/>
              </a:rPr>
              <a:t>http://www.ub.tu-dortmund.de/katalog/titel/1223129</a:t>
            </a:r>
            <a:r>
              <a:rPr lang="de-DE" dirty="0">
                <a:latin typeface="Arial"/>
                <a:ea typeface="SimSun"/>
              </a:rPr>
              <a:t> </a:t>
            </a:r>
            <a:endParaRPr lang="de-DE" dirty="0"/>
          </a:p>
          <a:p>
            <a:pPr>
              <a:lnSpc>
                <a:spcPct val="101000"/>
              </a:lnSpc>
              <a:buSzPct val="25000"/>
              <a:buFont typeface="StarSymbol"/>
              <a:buChar char=""/>
            </a:pPr>
            <a:r>
              <a:rPr lang="de-DE" dirty="0">
                <a:latin typeface="Arial"/>
                <a:ea typeface="SimSun"/>
              </a:rPr>
              <a:t>Abschnitt 3.3.4 (S.94-98) </a:t>
            </a:r>
          </a:p>
          <a:p>
            <a:pPr>
              <a:lnSpc>
                <a:spcPct val="101000"/>
              </a:lnSpc>
              <a:buSzPct val="25000"/>
              <a:buFont typeface="StarSymbol"/>
              <a:buChar char=""/>
            </a:pPr>
            <a:endParaRPr lang="de-DE" dirty="0">
              <a:latin typeface="Arial"/>
              <a:ea typeface="SimSun"/>
            </a:endParaRPr>
          </a:p>
          <a:p>
            <a:pPr defTabSz="829022" fontAlgn="auto">
              <a:spcBef>
                <a:spcPts val="0"/>
              </a:spcBef>
              <a:spcAft>
                <a:spcPts val="100"/>
              </a:spcAft>
            </a:pPr>
            <a:r>
              <a:rPr lang="de-DE" b="1" dirty="0">
                <a:latin typeface="Arial"/>
                <a:cs typeface="DejaVu Sans"/>
              </a:rPr>
              <a:t>Semantik:</a:t>
            </a:r>
            <a:endParaRPr lang="de-DE" dirty="0">
              <a:solidFill>
                <a:prstClr val="black"/>
              </a:solidFill>
              <a:latin typeface="Arial"/>
              <a:cs typeface="DejaVu Sans"/>
            </a:endParaRPr>
          </a:p>
          <a:p>
            <a:pPr marL="234000" indent="-234000" defTabSz="829022" fontAlgn="auto">
              <a:spcBef>
                <a:spcPts val="0"/>
              </a:spcBef>
              <a:spcAft>
                <a:spcPts val="100"/>
              </a:spcAft>
              <a:buFont typeface="Arial" panose="020B0604020202020204" pitchFamily="34" charset="0"/>
              <a:buChar char="•"/>
            </a:pPr>
            <a:r>
              <a:rPr lang="de-DE" dirty="0">
                <a:latin typeface="Arial"/>
                <a:cs typeface="DejaVu Sans"/>
              </a:rPr>
              <a:t>Durch Text, OCL </a:t>
            </a:r>
            <a:r>
              <a:rPr lang="de-DE" dirty="0" err="1">
                <a:latin typeface="Arial"/>
                <a:cs typeface="DejaVu Sans"/>
              </a:rPr>
              <a:t>constraints</a:t>
            </a:r>
            <a:r>
              <a:rPr lang="de-DE" dirty="0">
                <a:latin typeface="Arial"/>
                <a:cs typeface="DejaVu Sans"/>
              </a:rPr>
              <a:t> o.a. „definiert“.</a:t>
            </a:r>
            <a:endParaRPr lang="de-DE" dirty="0">
              <a:solidFill>
                <a:prstClr val="black"/>
              </a:solidFill>
              <a:latin typeface="Arial"/>
              <a:cs typeface="DejaVu Sans"/>
            </a:endParaRPr>
          </a:p>
          <a:p>
            <a:pPr marL="234000" indent="-234000" defTabSz="829022" fontAlgn="auto">
              <a:spcBef>
                <a:spcPts val="0"/>
              </a:spcBef>
              <a:spcAft>
                <a:spcPts val="100"/>
              </a:spcAft>
              <a:buFont typeface="Arial" panose="020B0604020202020204" pitchFamily="34" charset="0"/>
              <a:buChar char="•"/>
            </a:pPr>
            <a:r>
              <a:rPr lang="de-DE" dirty="0">
                <a:latin typeface="Arial"/>
                <a:cs typeface="DejaVu Sans"/>
              </a:rPr>
              <a:t>Wichtig für </a:t>
            </a:r>
            <a:endParaRPr lang="de-DE" dirty="0">
              <a:solidFill>
                <a:prstClr val="black"/>
              </a:solidFill>
              <a:latin typeface="Arial"/>
              <a:cs typeface="DejaVu Sans"/>
            </a:endParaRPr>
          </a:p>
          <a:p>
            <a:pPr marL="540000" indent="-234000" defTabSz="829022" fontAlgn="auto">
              <a:spcBef>
                <a:spcPts val="0"/>
              </a:spcBef>
              <a:spcAft>
                <a:spcPts val="100"/>
              </a:spcAft>
              <a:buFont typeface="Symbol" panose="05050102010706020507" pitchFamily="18" charset="2"/>
              <a:buChar char="-"/>
            </a:pPr>
            <a:r>
              <a:rPr lang="de-DE" dirty="0">
                <a:latin typeface="Arial"/>
                <a:cs typeface="DejaVu Sans"/>
              </a:rPr>
              <a:t>richtige Auswahl der Stereotypen </a:t>
            </a:r>
            <a:endParaRPr lang="de-DE" dirty="0">
              <a:solidFill>
                <a:prstClr val="black"/>
              </a:solidFill>
              <a:latin typeface="Arial"/>
              <a:cs typeface="DejaVu Sans"/>
            </a:endParaRPr>
          </a:p>
          <a:p>
            <a:pPr marL="540000" indent="-234000" defTabSz="829022" fontAlgn="auto">
              <a:spcBef>
                <a:spcPts val="0"/>
              </a:spcBef>
              <a:spcAft>
                <a:spcPts val="100"/>
              </a:spcAft>
              <a:buFont typeface="Symbol" panose="05050102010706020507" pitchFamily="18" charset="2"/>
              <a:buChar char="-"/>
            </a:pPr>
            <a:r>
              <a:rPr lang="de-DE" dirty="0">
                <a:latin typeface="Arial"/>
                <a:cs typeface="DejaVu Sans"/>
              </a:rPr>
              <a:t>Verständnis beim Lesen eines Diagramms.</a:t>
            </a:r>
            <a:endParaRPr lang="de-DE" dirty="0">
              <a:solidFill>
                <a:prstClr val="black"/>
              </a:solidFill>
              <a:latin typeface="Arial"/>
              <a:cs typeface="DejaVu Sans"/>
            </a:endParaRPr>
          </a:p>
          <a:p>
            <a:pPr>
              <a:lnSpc>
                <a:spcPct val="101000"/>
              </a:lnSpc>
              <a:buSzPct val="25000"/>
              <a:buFont typeface="StarSymbol"/>
              <a:buChar char=""/>
            </a:pPr>
            <a:endParaRPr lang="de-DE" dirty="0"/>
          </a:p>
          <a:p>
            <a:endParaRPr lang="de-DE" dirty="0"/>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38</a:t>
            </a:fld>
            <a:endParaRPr lang="de-DE"/>
          </a:p>
        </p:txBody>
      </p:sp>
    </p:spTree>
    <p:extLst>
      <p:ext uri="{BB962C8B-B14F-4D97-AF65-F5344CB8AC3E}">
        <p14:creationId xmlns:p14="http://schemas.microsoft.com/office/powerpoint/2010/main" xmlns="" val="7467675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39</a:t>
            </a:fld>
            <a:endParaRPr lang="de-DE"/>
          </a:p>
        </p:txBody>
      </p:sp>
    </p:spTree>
    <p:extLst>
      <p:ext uri="{BB962C8B-B14F-4D97-AF65-F5344CB8AC3E}">
        <p14:creationId xmlns:p14="http://schemas.microsoft.com/office/powerpoint/2010/main" xmlns="" val="660159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Literatur: </a:t>
            </a:r>
            <a:endParaRPr lang="de-DE" dirty="0"/>
          </a:p>
          <a:p>
            <a:pPr>
              <a:lnSpc>
                <a:spcPct val="101000"/>
              </a:lnSpc>
            </a:pPr>
            <a:r>
              <a:rPr lang="de-DE" dirty="0">
                <a:latin typeface="Arial"/>
                <a:ea typeface="SimSun"/>
              </a:rPr>
              <a:t>V. </a:t>
            </a:r>
            <a:r>
              <a:rPr lang="de-DE" dirty="0" err="1">
                <a:latin typeface="Arial"/>
                <a:ea typeface="SimSun"/>
              </a:rPr>
              <a:t>Gruhn</a:t>
            </a:r>
            <a:r>
              <a:rPr lang="de-DE" dirty="0">
                <a:latin typeface="Arial"/>
                <a:ea typeface="SimSun"/>
              </a:rPr>
              <a:t>: </a:t>
            </a:r>
            <a:r>
              <a:rPr lang="de-DE" b="1" dirty="0">
                <a:latin typeface="Arial"/>
                <a:ea typeface="SimSun"/>
              </a:rPr>
              <a:t>MDA - Effektives Software-Engineering </a:t>
            </a:r>
            <a:endParaRPr lang="de-DE" dirty="0"/>
          </a:p>
          <a:p>
            <a:pPr>
              <a:lnSpc>
                <a:spcPct val="101000"/>
              </a:lnSpc>
            </a:pPr>
            <a:r>
              <a:rPr lang="de-DE" dirty="0">
                <a:latin typeface="Arial"/>
                <a:ea typeface="SimSun"/>
                <a:hlinkClick r:id="rId3"/>
              </a:rPr>
              <a:t>http://www.ub.tu-dortmund.de/katalog/titel/1223129</a:t>
            </a:r>
            <a:r>
              <a:rPr lang="de-DE" dirty="0">
                <a:latin typeface="Arial"/>
                <a:ea typeface="SimSun"/>
              </a:rPr>
              <a:t> </a:t>
            </a:r>
            <a:endParaRPr lang="de-DE" dirty="0"/>
          </a:p>
          <a:p>
            <a:pPr>
              <a:lnSpc>
                <a:spcPct val="101000"/>
              </a:lnSpc>
              <a:buSzPct val="25000"/>
              <a:buFont typeface="StarSymbol"/>
              <a:buChar char=""/>
            </a:pPr>
            <a:r>
              <a:rPr lang="de-DE" dirty="0">
                <a:latin typeface="Arial"/>
                <a:ea typeface="SimSun"/>
              </a:rPr>
              <a:t>Kapitel 2</a:t>
            </a:r>
            <a:endParaRPr lang="de-DE" dirty="0"/>
          </a:p>
          <a:p>
            <a:endParaRPr lang="de-DE" dirty="0"/>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4</a:t>
            </a:fld>
            <a:endParaRPr lang="de-DE"/>
          </a:p>
        </p:txBody>
      </p:sp>
    </p:spTree>
    <p:extLst>
      <p:ext uri="{BB962C8B-B14F-4D97-AF65-F5344CB8AC3E}">
        <p14:creationId xmlns:p14="http://schemas.microsoft.com/office/powerpoint/2010/main" xmlns="" val="40087413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29022" fontAlgn="auto">
              <a:lnSpc>
                <a:spcPct val="110000"/>
              </a:lnSpc>
              <a:spcBef>
                <a:spcPts val="0"/>
              </a:spcBef>
              <a:spcAft>
                <a:spcPts val="300"/>
              </a:spcAft>
            </a:pPr>
            <a:r>
              <a:rPr lang="de-DE" b="1" dirty="0" smtClean="0">
                <a:latin typeface="Arial"/>
                <a:ea typeface="ＭＳ Ｐゴシック"/>
                <a:cs typeface="DejaVu Sans"/>
              </a:rPr>
              <a:t>Zusammenfassung:</a:t>
            </a:r>
            <a:endParaRPr lang="de-DE" dirty="0" smtClean="0">
              <a:solidFill>
                <a:prstClr val="black"/>
              </a:solidFill>
              <a:latin typeface="Arial"/>
              <a:cs typeface="DejaVu Sans"/>
            </a:endParaRPr>
          </a:p>
          <a:p>
            <a:pPr marL="342000" indent="-234000" defTabSz="829022" fontAlgn="auto">
              <a:lnSpc>
                <a:spcPct val="110000"/>
              </a:lnSpc>
              <a:spcBef>
                <a:spcPts val="0"/>
              </a:spcBef>
              <a:spcAft>
                <a:spcPts val="300"/>
              </a:spcAft>
              <a:buFont typeface="Arial" panose="020B0604020202020204" pitchFamily="34" charset="0"/>
              <a:buChar char="•"/>
            </a:pPr>
            <a:r>
              <a:rPr lang="de-DE" b="1" dirty="0" smtClean="0">
                <a:latin typeface="Arial"/>
                <a:ea typeface="ＭＳ Ｐゴシック"/>
                <a:cs typeface="DejaVu Sans"/>
              </a:rPr>
              <a:t>Import der geerbten UML-Metamodellklassen</a:t>
            </a:r>
            <a:r>
              <a:rPr lang="de-DE" dirty="0" smtClean="0">
                <a:latin typeface="Arial"/>
                <a:ea typeface="ＭＳ Ｐゴシック"/>
                <a:cs typeface="DejaVu Sans"/>
              </a:rPr>
              <a:t> „</a:t>
            </a:r>
            <a:r>
              <a:rPr lang="de-DE" dirty="0" err="1" smtClean="0">
                <a:latin typeface="Arial"/>
                <a:ea typeface="ＭＳ Ｐゴシック"/>
                <a:cs typeface="DejaVu Sans"/>
              </a:rPr>
              <a:t>Package</a:t>
            </a:r>
            <a:r>
              <a:rPr lang="de-DE" dirty="0" smtClean="0">
                <a:latin typeface="Arial"/>
                <a:ea typeface="ＭＳ Ｐゴシック"/>
                <a:cs typeface="DejaVu Sans"/>
              </a:rPr>
              <a:t>“, „</a:t>
            </a:r>
            <a:r>
              <a:rPr lang="de-DE" dirty="0" err="1" smtClean="0">
                <a:latin typeface="Arial"/>
                <a:ea typeface="ＭＳ Ｐゴシック"/>
                <a:cs typeface="DejaVu Sans"/>
              </a:rPr>
              <a:t>Component</a:t>
            </a:r>
            <a:r>
              <a:rPr lang="de-DE" dirty="0" smtClean="0">
                <a:latin typeface="Arial"/>
                <a:ea typeface="ＭＳ Ｐゴシック"/>
                <a:cs typeface="DejaVu Sans"/>
              </a:rPr>
              <a:t>“, „Class“, „Property“ und „</a:t>
            </a:r>
            <a:r>
              <a:rPr lang="de-DE" dirty="0" err="1" smtClean="0">
                <a:latin typeface="Arial"/>
                <a:ea typeface="ＭＳ Ｐゴシック"/>
                <a:cs typeface="DejaVu Sans"/>
              </a:rPr>
              <a:t>Association</a:t>
            </a:r>
            <a:r>
              <a:rPr lang="de-DE" dirty="0" smtClean="0">
                <a:latin typeface="Arial"/>
                <a:ea typeface="ＭＳ Ｐゴシック"/>
                <a:cs typeface="DejaVu Sans"/>
              </a:rPr>
              <a:t>“ aus deren Paketen „</a:t>
            </a:r>
            <a:r>
              <a:rPr lang="de-DE" dirty="0" err="1" smtClean="0">
                <a:latin typeface="Arial"/>
                <a:ea typeface="ＭＳ Ｐゴシック"/>
                <a:cs typeface="DejaVu Sans"/>
              </a:rPr>
              <a:t>Classes</a:t>
            </a:r>
            <a:r>
              <a:rPr lang="de-DE" dirty="0" smtClean="0">
                <a:latin typeface="Arial"/>
                <a:ea typeface="ＭＳ Ｐゴシック"/>
                <a:cs typeface="DejaVu Sans"/>
              </a:rPr>
              <a:t>“ und „Components“.</a:t>
            </a:r>
            <a:endParaRPr lang="de-DE" dirty="0" smtClean="0">
              <a:solidFill>
                <a:prstClr val="black"/>
              </a:solidFill>
              <a:latin typeface="Arial"/>
              <a:cs typeface="DejaVu Sans"/>
            </a:endParaRPr>
          </a:p>
          <a:p>
            <a:pPr marL="342000" indent="-234000" defTabSz="829022" fontAlgn="auto">
              <a:lnSpc>
                <a:spcPct val="110000"/>
              </a:lnSpc>
              <a:spcBef>
                <a:spcPts val="0"/>
              </a:spcBef>
              <a:spcAft>
                <a:spcPts val="300"/>
              </a:spcAft>
              <a:buFont typeface="Arial" panose="020B0604020202020204" pitchFamily="34" charset="0"/>
              <a:buChar char="•"/>
            </a:pPr>
            <a:r>
              <a:rPr lang="de-DE" b="1" dirty="0" smtClean="0">
                <a:latin typeface="Arial"/>
                <a:ea typeface="ＭＳ Ｐゴシック"/>
                <a:cs typeface="DejaVu Sans"/>
              </a:rPr>
              <a:t>Beziehungen mit ausgefüllten Spitzen:</a:t>
            </a:r>
            <a:r>
              <a:rPr lang="de-DE" dirty="0" smtClean="0">
                <a:latin typeface="Arial"/>
                <a:ea typeface="ＭＳ Ｐゴシック"/>
                <a:cs typeface="DejaVu Sans"/>
              </a:rPr>
              <a:t> „</a:t>
            </a:r>
            <a:r>
              <a:rPr lang="de-DE" dirty="0" err="1" smtClean="0">
                <a:latin typeface="Arial"/>
                <a:ea typeface="ＭＳ Ｐゴシック"/>
                <a:cs typeface="DejaVu Sans"/>
              </a:rPr>
              <a:t>Extensions</a:t>
            </a:r>
            <a:r>
              <a:rPr lang="de-DE" dirty="0" smtClean="0">
                <a:latin typeface="Arial"/>
                <a:ea typeface="ＭＳ Ｐゴシック"/>
                <a:cs typeface="DejaVu Sans"/>
              </a:rPr>
              <a:t>“.	     </a:t>
            </a:r>
            <a:r>
              <a:rPr lang="de-DE" dirty="0" smtClean="0">
                <a:latin typeface="Wingdings"/>
                <a:ea typeface="Times New Roman"/>
                <a:cs typeface="DejaVu Sans"/>
              </a:rPr>
              <a:t></a:t>
            </a:r>
            <a:r>
              <a:rPr lang="de-DE" dirty="0" smtClean="0">
                <a:latin typeface="Arial"/>
                <a:ea typeface="ＭＳ Ｐゴシック"/>
                <a:cs typeface="DejaVu Sans"/>
              </a:rPr>
              <a:t> 	Verlaufen von Stereotyp zur Metaklasse im ursprünglichen Metamodell.</a:t>
            </a:r>
            <a:endParaRPr lang="de-DE" dirty="0" smtClean="0">
              <a:solidFill>
                <a:prstClr val="black"/>
              </a:solidFill>
              <a:latin typeface="Arial"/>
              <a:cs typeface="DejaVu Sans"/>
            </a:endParaRPr>
          </a:p>
          <a:p>
            <a:pPr marL="342000" indent="-234000" defTabSz="829022" fontAlgn="auto">
              <a:lnSpc>
                <a:spcPct val="110000"/>
              </a:lnSpc>
              <a:spcBef>
                <a:spcPts val="0"/>
              </a:spcBef>
              <a:spcAft>
                <a:spcPts val="300"/>
              </a:spcAft>
              <a:buFont typeface="Arial" panose="020B0604020202020204" pitchFamily="34" charset="0"/>
              <a:buChar char="•"/>
            </a:pPr>
            <a:r>
              <a:rPr lang="de-DE" dirty="0" smtClean="0">
                <a:latin typeface="Arial"/>
                <a:ea typeface="ＭＳ Ｐゴシック"/>
                <a:cs typeface="DejaVu Sans"/>
              </a:rPr>
              <a:t>Stereotype </a:t>
            </a:r>
            <a:r>
              <a:rPr lang="de-DE" b="1" dirty="0" smtClean="0">
                <a:latin typeface="Arial"/>
                <a:ea typeface="ＭＳ Ｐゴシック"/>
                <a:cs typeface="DejaVu Sans"/>
              </a:rPr>
              <a:t>optional oder zwingend</a:t>
            </a:r>
            <a:r>
              <a:rPr lang="de-DE" dirty="0" smtClean="0">
                <a:latin typeface="Arial"/>
                <a:ea typeface="ＭＳ Ｐゴシック"/>
                <a:cs typeface="DejaVu Sans"/>
              </a:rPr>
              <a:t> für Metaklasse.</a:t>
            </a:r>
            <a:endParaRPr lang="de-DE" dirty="0" smtClean="0">
              <a:solidFill>
                <a:prstClr val="black"/>
              </a:solidFill>
              <a:latin typeface="Arial"/>
              <a:cs typeface="DejaVu Sans"/>
            </a:endParaRPr>
          </a:p>
          <a:p>
            <a:pPr marL="342000" indent="-234000" defTabSz="829022" fontAlgn="auto">
              <a:lnSpc>
                <a:spcPct val="110000"/>
              </a:lnSpc>
              <a:spcBef>
                <a:spcPts val="0"/>
              </a:spcBef>
              <a:spcAft>
                <a:spcPts val="300"/>
              </a:spcAft>
              <a:buFont typeface="Arial" panose="020B0604020202020204" pitchFamily="34" charset="0"/>
              <a:buChar char="•"/>
            </a:pPr>
            <a:r>
              <a:rPr lang="de-DE" b="1" dirty="0" smtClean="0">
                <a:latin typeface="Arial"/>
                <a:ea typeface="ＭＳ Ｐゴシック"/>
                <a:cs typeface="DejaVu Sans"/>
              </a:rPr>
              <a:t>Attribute</a:t>
            </a:r>
            <a:r>
              <a:rPr lang="de-DE" dirty="0" smtClean="0">
                <a:latin typeface="Arial"/>
                <a:ea typeface="ＭＳ Ｐゴシック"/>
                <a:cs typeface="DejaVu Sans"/>
              </a:rPr>
              <a:t> des Stereotyps im Modell beim entsprechenden Modellelement </a:t>
            </a:r>
            <a:r>
              <a:rPr lang="de-DE" b="1" dirty="0" smtClean="0">
                <a:latin typeface="Arial"/>
                <a:ea typeface="ＭＳ Ｐゴシック"/>
                <a:cs typeface="DejaVu Sans"/>
              </a:rPr>
              <a:t>belegen.</a:t>
            </a:r>
            <a:br>
              <a:rPr lang="de-DE" b="1" dirty="0" smtClean="0">
                <a:latin typeface="Arial"/>
                <a:ea typeface="ＭＳ Ｐゴシック"/>
                <a:cs typeface="DejaVu Sans"/>
              </a:rPr>
            </a:br>
            <a:r>
              <a:rPr lang="de-DE" dirty="0" smtClean="0">
                <a:latin typeface="Arial"/>
                <a:ea typeface="ＭＳ Ｐゴシック"/>
                <a:cs typeface="DejaVu Sans"/>
              </a:rPr>
              <a:t>(Bsp.: Stereotyp „FK“ Attribut „</a:t>
            </a:r>
            <a:r>
              <a:rPr lang="de-DE" dirty="0" err="1" smtClean="0">
                <a:latin typeface="Arial"/>
                <a:ea typeface="ＭＳ Ｐゴシック"/>
                <a:cs typeface="DejaVu Sans"/>
              </a:rPr>
              <a:t>tableName</a:t>
            </a:r>
            <a:r>
              <a:rPr lang="de-DE" dirty="0" smtClean="0">
                <a:latin typeface="Arial"/>
                <a:ea typeface="ＭＳ Ｐゴシック"/>
                <a:cs typeface="DejaVu Sans"/>
              </a:rPr>
              <a:t>“)</a:t>
            </a:r>
            <a:endParaRPr lang="de-DE" dirty="0" smtClean="0">
              <a:solidFill>
                <a:prstClr val="black"/>
              </a:solidFill>
              <a:latin typeface="Arial"/>
              <a:cs typeface="DejaVu Sans"/>
            </a:endParaRPr>
          </a:p>
          <a:p>
            <a:endParaRPr lang="de-DE" dirty="0"/>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40</a:t>
            </a:fld>
            <a:endParaRPr lang="de-DE"/>
          </a:p>
        </p:txBody>
      </p:sp>
    </p:spTree>
    <p:extLst>
      <p:ext uri="{BB962C8B-B14F-4D97-AF65-F5344CB8AC3E}">
        <p14:creationId xmlns:p14="http://schemas.microsoft.com/office/powerpoint/2010/main" xmlns="" val="28368836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41</a:t>
            </a:fld>
            <a:endParaRPr lang="de-DE"/>
          </a:p>
        </p:txBody>
      </p:sp>
    </p:spTree>
    <p:extLst>
      <p:ext uri="{BB962C8B-B14F-4D97-AF65-F5344CB8AC3E}">
        <p14:creationId xmlns:p14="http://schemas.microsoft.com/office/powerpoint/2010/main" xmlns="" val="34008434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42</a:t>
            </a:fld>
            <a:endParaRPr lang="de-DE"/>
          </a:p>
        </p:txBody>
      </p:sp>
    </p:spTree>
    <p:extLst>
      <p:ext uri="{BB962C8B-B14F-4D97-AF65-F5344CB8AC3E}">
        <p14:creationId xmlns:p14="http://schemas.microsoft.com/office/powerpoint/2010/main" xmlns="" val="39636498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43</a:t>
            </a:fld>
            <a:endParaRPr lang="de-DE"/>
          </a:p>
        </p:txBody>
      </p:sp>
    </p:spTree>
    <p:extLst>
      <p:ext uri="{BB962C8B-B14F-4D97-AF65-F5344CB8AC3E}">
        <p14:creationId xmlns:p14="http://schemas.microsoft.com/office/powerpoint/2010/main" xmlns="" val="24985547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44</a:t>
            </a:fld>
            <a:endParaRPr lang="de-DE"/>
          </a:p>
        </p:txBody>
      </p:sp>
    </p:spTree>
    <p:extLst>
      <p:ext uri="{BB962C8B-B14F-4D97-AF65-F5344CB8AC3E}">
        <p14:creationId xmlns:p14="http://schemas.microsoft.com/office/powerpoint/2010/main" xmlns="" val="23863938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45</a:t>
            </a:fld>
            <a:endParaRPr lang="de-DE"/>
          </a:p>
        </p:txBody>
      </p:sp>
    </p:spTree>
    <p:extLst>
      <p:ext uri="{BB962C8B-B14F-4D97-AF65-F5344CB8AC3E}">
        <p14:creationId xmlns:p14="http://schemas.microsoft.com/office/powerpoint/2010/main" xmlns="" val="1229237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46</a:t>
            </a:fld>
            <a:endParaRPr lang="de-DE"/>
          </a:p>
        </p:txBody>
      </p:sp>
    </p:spTree>
    <p:extLst>
      <p:ext uri="{BB962C8B-B14F-4D97-AF65-F5344CB8AC3E}">
        <p14:creationId xmlns:p14="http://schemas.microsoft.com/office/powerpoint/2010/main" xmlns="" val="23020756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47</a:t>
            </a:fld>
            <a:endParaRPr lang="de-DE"/>
          </a:p>
        </p:txBody>
      </p:sp>
    </p:spTree>
    <p:extLst>
      <p:ext uri="{BB962C8B-B14F-4D97-AF65-F5344CB8AC3E}">
        <p14:creationId xmlns:p14="http://schemas.microsoft.com/office/powerpoint/2010/main" xmlns="" val="13436577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48</a:t>
            </a:fld>
            <a:endParaRPr lang="de-DE"/>
          </a:p>
        </p:txBody>
      </p:sp>
    </p:spTree>
    <p:extLst>
      <p:ext uri="{BB962C8B-B14F-4D97-AF65-F5344CB8AC3E}">
        <p14:creationId xmlns:p14="http://schemas.microsoft.com/office/powerpoint/2010/main" xmlns="" val="1930721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Literatur: </a:t>
            </a:r>
            <a:endParaRPr lang="de-DE" dirty="0"/>
          </a:p>
          <a:p>
            <a:pPr>
              <a:lnSpc>
                <a:spcPct val="101000"/>
              </a:lnSpc>
            </a:pPr>
            <a:r>
              <a:rPr lang="de-DE" dirty="0">
                <a:latin typeface="Arial"/>
                <a:ea typeface="SimSun"/>
              </a:rPr>
              <a:t>V. </a:t>
            </a:r>
            <a:r>
              <a:rPr lang="de-DE" dirty="0" err="1">
                <a:latin typeface="Arial"/>
                <a:ea typeface="SimSun"/>
              </a:rPr>
              <a:t>Gruhn</a:t>
            </a:r>
            <a:r>
              <a:rPr lang="de-DE" dirty="0">
                <a:latin typeface="Arial"/>
                <a:ea typeface="SimSun"/>
              </a:rPr>
              <a:t>: </a:t>
            </a:r>
            <a:r>
              <a:rPr lang="de-DE" b="1" dirty="0">
                <a:latin typeface="Arial"/>
                <a:ea typeface="SimSun"/>
              </a:rPr>
              <a:t>MDA - Effektives Software-Engineering </a:t>
            </a:r>
            <a:endParaRPr lang="de-DE" dirty="0"/>
          </a:p>
          <a:p>
            <a:pPr>
              <a:lnSpc>
                <a:spcPct val="101000"/>
              </a:lnSpc>
            </a:pPr>
            <a:r>
              <a:rPr lang="de-DE" dirty="0">
                <a:latin typeface="Arial"/>
                <a:ea typeface="SimSun"/>
                <a:hlinkClick r:id="rId3"/>
              </a:rPr>
              <a:t>http://www.ub.tu-dortmund.de/katalog/titel/1223129</a:t>
            </a:r>
            <a:r>
              <a:rPr lang="de-DE" dirty="0">
                <a:latin typeface="Arial"/>
                <a:ea typeface="SimSun"/>
              </a:rPr>
              <a:t> </a:t>
            </a:r>
            <a:endParaRPr lang="de-DE" dirty="0"/>
          </a:p>
          <a:p>
            <a:pPr>
              <a:lnSpc>
                <a:spcPct val="101000"/>
              </a:lnSpc>
              <a:buSzPct val="25000"/>
              <a:buFont typeface="StarSymbol"/>
              <a:buChar char=""/>
            </a:pPr>
            <a:r>
              <a:rPr lang="de-DE" dirty="0">
                <a:latin typeface="Arial"/>
                <a:ea typeface="SimSun"/>
              </a:rPr>
              <a:t>Kapitel 2</a:t>
            </a:r>
            <a:endParaRPr lang="de-DE" dirty="0"/>
          </a:p>
          <a:p>
            <a:endParaRPr lang="de-DE" dirty="0"/>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49</a:t>
            </a:fld>
            <a:endParaRPr lang="de-DE"/>
          </a:p>
        </p:txBody>
      </p:sp>
    </p:spTree>
    <p:extLst>
      <p:ext uri="{BB962C8B-B14F-4D97-AF65-F5344CB8AC3E}">
        <p14:creationId xmlns:p14="http://schemas.microsoft.com/office/powerpoint/2010/main" xmlns="" val="746767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433388" eaLnBrk="1">
              <a:spcBef>
                <a:spcPct val="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pPr>
            <a:endParaRPr lang="de-DE" dirty="0"/>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5</a:t>
            </a:fld>
            <a:endParaRPr lang="de-DE"/>
          </a:p>
        </p:txBody>
      </p:sp>
    </p:spTree>
    <p:extLst>
      <p:ext uri="{BB962C8B-B14F-4D97-AF65-F5344CB8AC3E}">
        <p14:creationId xmlns:p14="http://schemas.microsoft.com/office/powerpoint/2010/main" xmlns="" val="38952610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b="1" dirty="0" err="1"/>
              <a:t>Hintereinanderausführungmehrerer</a:t>
            </a:r>
            <a:r>
              <a:rPr lang="de-DE" b="1" dirty="0"/>
              <a:t> Transformationen</a:t>
            </a:r>
            <a:r>
              <a:rPr lang="de-DE" dirty="0"/>
              <a:t> möglich.</a:t>
            </a:r>
          </a:p>
          <a:p>
            <a:pPr marL="171450" indent="-171450">
              <a:buFont typeface="Arial" panose="020B0604020202020204" pitchFamily="34" charset="0"/>
              <a:buChar char="•"/>
            </a:pPr>
            <a:r>
              <a:rPr lang="de-DE" b="1" dirty="0"/>
              <a:t>Spezifikation für Transformation</a:t>
            </a:r>
            <a:r>
              <a:rPr lang="de-DE" dirty="0"/>
              <a:t> in Mapping Rules festhalten.</a:t>
            </a:r>
          </a:p>
          <a:p>
            <a:pPr marL="171450" indent="-171450">
              <a:buFont typeface="Arial" panose="020B0604020202020204" pitchFamily="34" charset="0"/>
              <a:buChar char="•"/>
            </a:pPr>
            <a:r>
              <a:rPr lang="de-DE" b="1" dirty="0"/>
              <a:t>Mapping Rules</a:t>
            </a:r>
            <a:r>
              <a:rPr lang="de-DE" dirty="0"/>
              <a:t> in Mapping gebündelt.</a:t>
            </a:r>
          </a:p>
          <a:p>
            <a:endParaRPr lang="de-DE" b="1" dirty="0"/>
          </a:p>
          <a:p>
            <a:endParaRPr lang="de-DE" b="1" dirty="0"/>
          </a:p>
          <a:p>
            <a:r>
              <a:rPr lang="de-DE" b="1" dirty="0"/>
              <a:t>Literatur: </a:t>
            </a:r>
            <a:endParaRPr lang="de-DE" dirty="0"/>
          </a:p>
          <a:p>
            <a:pPr>
              <a:lnSpc>
                <a:spcPct val="101000"/>
              </a:lnSpc>
            </a:pPr>
            <a:r>
              <a:rPr lang="de-DE" dirty="0">
                <a:latin typeface="Arial"/>
                <a:ea typeface="SimSun"/>
              </a:rPr>
              <a:t>V. </a:t>
            </a:r>
            <a:r>
              <a:rPr lang="de-DE" dirty="0" err="1">
                <a:latin typeface="Arial"/>
                <a:ea typeface="SimSun"/>
              </a:rPr>
              <a:t>Gruhn</a:t>
            </a:r>
            <a:r>
              <a:rPr lang="de-DE" dirty="0">
                <a:latin typeface="Arial"/>
                <a:ea typeface="SimSun"/>
              </a:rPr>
              <a:t>: </a:t>
            </a:r>
            <a:r>
              <a:rPr lang="de-DE" b="1" dirty="0">
                <a:latin typeface="Arial"/>
                <a:ea typeface="SimSun"/>
              </a:rPr>
              <a:t>MDA - Effektives Software-Engineering </a:t>
            </a:r>
            <a:endParaRPr lang="de-DE" dirty="0"/>
          </a:p>
          <a:p>
            <a:pPr>
              <a:lnSpc>
                <a:spcPct val="101000"/>
              </a:lnSpc>
            </a:pPr>
            <a:r>
              <a:rPr lang="de-DE" dirty="0">
                <a:latin typeface="Arial"/>
                <a:ea typeface="SimSun"/>
                <a:hlinkClick r:id="rId3"/>
              </a:rPr>
              <a:t>http://www.ub.tu-dortmund.de/katalog/titel/1223129</a:t>
            </a:r>
            <a:r>
              <a:rPr lang="de-DE" dirty="0">
                <a:latin typeface="Arial"/>
                <a:ea typeface="SimSun"/>
              </a:rPr>
              <a:t> </a:t>
            </a:r>
            <a:endParaRPr lang="de-DE" dirty="0"/>
          </a:p>
          <a:p>
            <a:pPr>
              <a:lnSpc>
                <a:spcPct val="101000"/>
              </a:lnSpc>
              <a:buSzPct val="25000"/>
              <a:buFont typeface="StarSymbol"/>
              <a:buChar char=""/>
            </a:pPr>
            <a:r>
              <a:rPr lang="de-DE" dirty="0" smtClean="0">
                <a:latin typeface="Arial"/>
                <a:ea typeface="SimSun"/>
              </a:rPr>
              <a:t>Abschnitt </a:t>
            </a:r>
            <a:r>
              <a:rPr lang="de-DE" dirty="0">
                <a:latin typeface="Arial"/>
                <a:ea typeface="SimSun"/>
              </a:rPr>
              <a:t>5.1 (S.149-151) </a:t>
            </a:r>
            <a:endParaRPr lang="de-DE" dirty="0" smtClean="0">
              <a:latin typeface="Arial"/>
              <a:ea typeface="SimSun"/>
            </a:endParaRPr>
          </a:p>
          <a:p>
            <a:pPr>
              <a:lnSpc>
                <a:spcPct val="101000"/>
              </a:lnSpc>
              <a:buSzPct val="25000"/>
              <a:buFont typeface="StarSymbol"/>
              <a:buChar char=""/>
            </a:pPr>
            <a:endParaRPr lang="de-DE" dirty="0" smtClean="0">
              <a:latin typeface="Arial"/>
            </a:endParaRPr>
          </a:p>
          <a:p>
            <a:pPr>
              <a:lnSpc>
                <a:spcPct val="101000"/>
              </a:lnSpc>
              <a:buSzPct val="25000"/>
              <a:buFont typeface="StarSymbol"/>
              <a:buChar char=""/>
            </a:pPr>
            <a:r>
              <a:rPr lang="de-DE" dirty="0" smtClean="0">
                <a:solidFill>
                  <a:prstClr val="black"/>
                </a:solidFill>
                <a:latin typeface="Arial"/>
                <a:ea typeface="ＭＳ Ｐゴシック"/>
                <a:cs typeface="DejaVu Sans"/>
              </a:rPr>
              <a:t>Quelle der Abbildung: MDA Guide Version 1.0.1</a:t>
            </a:r>
            <a:endParaRPr lang="de-DE" dirty="0" smtClean="0">
              <a:solidFill>
                <a:prstClr val="black"/>
              </a:solidFill>
              <a:latin typeface="Arial"/>
              <a:cs typeface="DejaVu Sans"/>
            </a:endParaRPr>
          </a:p>
          <a:p>
            <a:pPr>
              <a:lnSpc>
                <a:spcPct val="101000"/>
              </a:lnSpc>
              <a:buSzPct val="25000"/>
              <a:buFont typeface="StarSymbol"/>
              <a:buChar char=""/>
            </a:pPr>
            <a:endParaRPr lang="de-DE" dirty="0"/>
          </a:p>
          <a:p>
            <a:endParaRPr lang="de-DE" dirty="0"/>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50</a:t>
            </a:fld>
            <a:endParaRPr lang="de-DE"/>
          </a:p>
        </p:txBody>
      </p:sp>
    </p:spTree>
    <p:extLst>
      <p:ext uri="{BB962C8B-B14F-4D97-AF65-F5344CB8AC3E}">
        <p14:creationId xmlns:p14="http://schemas.microsoft.com/office/powerpoint/2010/main" xmlns="" val="7467675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Literatur: </a:t>
            </a:r>
            <a:endParaRPr lang="de-DE" dirty="0"/>
          </a:p>
          <a:p>
            <a:pPr>
              <a:lnSpc>
                <a:spcPct val="101000"/>
              </a:lnSpc>
            </a:pPr>
            <a:r>
              <a:rPr lang="de-DE" dirty="0">
                <a:latin typeface="Arial"/>
                <a:ea typeface="SimSun"/>
              </a:rPr>
              <a:t>V. </a:t>
            </a:r>
            <a:r>
              <a:rPr lang="de-DE" dirty="0" err="1">
                <a:latin typeface="Arial"/>
                <a:ea typeface="SimSun"/>
              </a:rPr>
              <a:t>Gruhn</a:t>
            </a:r>
            <a:r>
              <a:rPr lang="de-DE" dirty="0">
                <a:latin typeface="Arial"/>
                <a:ea typeface="SimSun"/>
              </a:rPr>
              <a:t>: </a:t>
            </a:r>
            <a:r>
              <a:rPr lang="de-DE" b="1" dirty="0">
                <a:latin typeface="Arial"/>
                <a:ea typeface="SimSun"/>
              </a:rPr>
              <a:t>MDA - Effektives Software-Engineering </a:t>
            </a:r>
            <a:endParaRPr lang="de-DE" dirty="0"/>
          </a:p>
          <a:p>
            <a:pPr>
              <a:lnSpc>
                <a:spcPct val="101000"/>
              </a:lnSpc>
            </a:pPr>
            <a:r>
              <a:rPr lang="de-DE" dirty="0">
                <a:latin typeface="Arial"/>
                <a:ea typeface="SimSun"/>
                <a:hlinkClick r:id="rId3"/>
              </a:rPr>
              <a:t>http://www.ub.tu-dortmund.de/katalog/titel/1223129</a:t>
            </a:r>
            <a:r>
              <a:rPr lang="de-DE" dirty="0">
                <a:latin typeface="Arial"/>
                <a:ea typeface="SimSun"/>
              </a:rPr>
              <a:t> </a:t>
            </a:r>
            <a:endParaRPr lang="de-DE" dirty="0"/>
          </a:p>
          <a:p>
            <a:pPr>
              <a:lnSpc>
                <a:spcPct val="101000"/>
              </a:lnSpc>
              <a:buSzPct val="25000"/>
              <a:buFont typeface="StarSymbol"/>
              <a:buChar char=""/>
            </a:pPr>
            <a:r>
              <a:rPr lang="de-DE" dirty="0">
                <a:latin typeface="Arial"/>
                <a:ea typeface="SimSun"/>
              </a:rPr>
              <a:t>Abschnitt 5.2 (S.151-153) </a:t>
            </a:r>
            <a:endParaRPr lang="de-DE" dirty="0"/>
          </a:p>
          <a:p>
            <a:endParaRPr lang="de-DE" dirty="0"/>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51</a:t>
            </a:fld>
            <a:endParaRPr lang="de-DE"/>
          </a:p>
        </p:txBody>
      </p:sp>
    </p:spTree>
    <p:extLst>
      <p:ext uri="{BB962C8B-B14F-4D97-AF65-F5344CB8AC3E}">
        <p14:creationId xmlns:p14="http://schemas.microsoft.com/office/powerpoint/2010/main" xmlns="" val="7467675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Literatur: </a:t>
            </a:r>
            <a:endParaRPr lang="de-DE" dirty="0"/>
          </a:p>
          <a:p>
            <a:pPr>
              <a:lnSpc>
                <a:spcPct val="101000"/>
              </a:lnSpc>
            </a:pPr>
            <a:r>
              <a:rPr lang="de-DE" dirty="0">
                <a:latin typeface="Arial"/>
                <a:ea typeface="SimSun"/>
              </a:rPr>
              <a:t>V. </a:t>
            </a:r>
            <a:r>
              <a:rPr lang="de-DE" dirty="0" err="1">
                <a:latin typeface="Arial"/>
                <a:ea typeface="SimSun"/>
              </a:rPr>
              <a:t>Gruhn</a:t>
            </a:r>
            <a:r>
              <a:rPr lang="de-DE" dirty="0">
                <a:latin typeface="Arial"/>
                <a:ea typeface="SimSun"/>
              </a:rPr>
              <a:t>: </a:t>
            </a:r>
            <a:r>
              <a:rPr lang="de-DE" b="1" dirty="0">
                <a:latin typeface="Arial"/>
                <a:ea typeface="SimSun"/>
              </a:rPr>
              <a:t>MDA - Effektives Software-Engineering </a:t>
            </a:r>
            <a:endParaRPr lang="de-DE" dirty="0"/>
          </a:p>
          <a:p>
            <a:pPr>
              <a:lnSpc>
                <a:spcPct val="101000"/>
              </a:lnSpc>
            </a:pPr>
            <a:r>
              <a:rPr lang="de-DE" dirty="0">
                <a:latin typeface="Arial"/>
                <a:ea typeface="SimSun"/>
                <a:hlinkClick r:id="rId3"/>
              </a:rPr>
              <a:t>http://www.ub.tu-dortmund.de/katalog/titel/1223129</a:t>
            </a:r>
            <a:r>
              <a:rPr lang="de-DE" dirty="0">
                <a:latin typeface="Arial"/>
                <a:ea typeface="SimSun"/>
              </a:rPr>
              <a:t> </a:t>
            </a:r>
            <a:endParaRPr lang="de-DE" dirty="0"/>
          </a:p>
          <a:p>
            <a:pPr>
              <a:lnSpc>
                <a:spcPct val="101000"/>
              </a:lnSpc>
              <a:buSzPct val="25000"/>
              <a:buFont typeface="StarSymbol"/>
              <a:buChar char=""/>
            </a:pPr>
            <a:r>
              <a:rPr lang="de-DE" dirty="0">
                <a:latin typeface="Arial"/>
                <a:ea typeface="SimSun"/>
              </a:rPr>
              <a:t>Abschnitt 5.2 (S.151-153) </a:t>
            </a:r>
            <a:endParaRPr lang="de-DE" dirty="0"/>
          </a:p>
          <a:p>
            <a:endParaRPr lang="de-DE" dirty="0"/>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52</a:t>
            </a:fld>
            <a:endParaRPr lang="de-DE"/>
          </a:p>
        </p:txBody>
      </p:sp>
    </p:spTree>
    <p:extLst>
      <p:ext uri="{BB962C8B-B14F-4D97-AF65-F5344CB8AC3E}">
        <p14:creationId xmlns:p14="http://schemas.microsoft.com/office/powerpoint/2010/main" xmlns="" val="7467675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Literatur: </a:t>
            </a:r>
            <a:endParaRPr lang="de-DE" dirty="0"/>
          </a:p>
          <a:p>
            <a:pPr>
              <a:lnSpc>
                <a:spcPct val="101000"/>
              </a:lnSpc>
            </a:pPr>
            <a:r>
              <a:rPr lang="de-DE" dirty="0">
                <a:latin typeface="Arial"/>
                <a:ea typeface="SimSun"/>
              </a:rPr>
              <a:t>V. </a:t>
            </a:r>
            <a:r>
              <a:rPr lang="de-DE" dirty="0" err="1">
                <a:latin typeface="Arial"/>
                <a:ea typeface="SimSun"/>
              </a:rPr>
              <a:t>Gruhn</a:t>
            </a:r>
            <a:r>
              <a:rPr lang="de-DE" dirty="0">
                <a:latin typeface="Arial"/>
                <a:ea typeface="SimSun"/>
              </a:rPr>
              <a:t>: </a:t>
            </a:r>
            <a:r>
              <a:rPr lang="de-DE" b="1" dirty="0">
                <a:latin typeface="Arial"/>
                <a:ea typeface="SimSun"/>
              </a:rPr>
              <a:t>MDA - Effektives Software-Engineering </a:t>
            </a:r>
            <a:endParaRPr lang="de-DE" dirty="0"/>
          </a:p>
          <a:p>
            <a:pPr>
              <a:lnSpc>
                <a:spcPct val="101000"/>
              </a:lnSpc>
            </a:pPr>
            <a:r>
              <a:rPr lang="de-DE" dirty="0">
                <a:latin typeface="Arial"/>
                <a:ea typeface="SimSun"/>
                <a:hlinkClick r:id="rId3"/>
              </a:rPr>
              <a:t>http://www.ub.tu-dortmund.de/katalog/titel/1223129</a:t>
            </a:r>
            <a:r>
              <a:rPr lang="de-DE" dirty="0">
                <a:latin typeface="Arial"/>
                <a:ea typeface="SimSun"/>
              </a:rPr>
              <a:t> </a:t>
            </a:r>
            <a:endParaRPr lang="de-DE" dirty="0"/>
          </a:p>
          <a:p>
            <a:pPr>
              <a:lnSpc>
                <a:spcPct val="101000"/>
              </a:lnSpc>
              <a:buSzPct val="25000"/>
              <a:buFont typeface="StarSymbol"/>
              <a:buChar char=""/>
            </a:pPr>
            <a:r>
              <a:rPr lang="de-DE" dirty="0">
                <a:latin typeface="Arial"/>
                <a:ea typeface="SimSun"/>
              </a:rPr>
              <a:t>Abschnitt 5.2 (S.151-153) </a:t>
            </a:r>
            <a:endParaRPr lang="de-DE" dirty="0"/>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53</a:t>
            </a:fld>
            <a:endParaRPr lang="de-DE"/>
          </a:p>
        </p:txBody>
      </p:sp>
    </p:spTree>
    <p:extLst>
      <p:ext uri="{BB962C8B-B14F-4D97-AF65-F5344CB8AC3E}">
        <p14:creationId xmlns:p14="http://schemas.microsoft.com/office/powerpoint/2010/main" xmlns="" val="7467675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Literatur: </a:t>
            </a:r>
            <a:endParaRPr lang="de-DE" dirty="0"/>
          </a:p>
          <a:p>
            <a:pPr>
              <a:lnSpc>
                <a:spcPct val="101000"/>
              </a:lnSpc>
            </a:pPr>
            <a:r>
              <a:rPr lang="de-DE" dirty="0">
                <a:latin typeface="Arial"/>
                <a:ea typeface="SimSun"/>
              </a:rPr>
              <a:t>V. </a:t>
            </a:r>
            <a:r>
              <a:rPr lang="de-DE" dirty="0" err="1">
                <a:latin typeface="Arial"/>
                <a:ea typeface="SimSun"/>
              </a:rPr>
              <a:t>Gruhn</a:t>
            </a:r>
            <a:r>
              <a:rPr lang="de-DE" dirty="0">
                <a:latin typeface="Arial"/>
                <a:ea typeface="SimSun"/>
              </a:rPr>
              <a:t>: </a:t>
            </a:r>
            <a:r>
              <a:rPr lang="de-DE" b="1" dirty="0">
                <a:latin typeface="Arial"/>
                <a:ea typeface="SimSun"/>
              </a:rPr>
              <a:t>MDA - Effektives Software-Engineering </a:t>
            </a:r>
            <a:endParaRPr lang="de-DE" dirty="0"/>
          </a:p>
          <a:p>
            <a:pPr>
              <a:lnSpc>
                <a:spcPct val="101000"/>
              </a:lnSpc>
            </a:pPr>
            <a:r>
              <a:rPr lang="de-DE" dirty="0">
                <a:latin typeface="Arial"/>
                <a:ea typeface="SimSun"/>
                <a:hlinkClick r:id="rId3"/>
              </a:rPr>
              <a:t>http://www.ub.tu-dortmund.de/katalog/titel/1223129</a:t>
            </a:r>
            <a:r>
              <a:rPr lang="de-DE" dirty="0">
                <a:latin typeface="Arial"/>
                <a:ea typeface="SimSun"/>
              </a:rPr>
              <a:t> </a:t>
            </a:r>
            <a:endParaRPr lang="de-DE" dirty="0"/>
          </a:p>
          <a:p>
            <a:pPr>
              <a:lnSpc>
                <a:spcPct val="101000"/>
              </a:lnSpc>
              <a:buSzPct val="25000"/>
              <a:buFont typeface="StarSymbol"/>
              <a:buChar char=""/>
            </a:pPr>
            <a:r>
              <a:rPr lang="de-DE" dirty="0">
                <a:latin typeface="Arial"/>
                <a:ea typeface="SimSun"/>
              </a:rPr>
              <a:t>Abschnitt 2.2.3 (S.25-31)</a:t>
            </a:r>
            <a:endParaRPr lang="de-DE" dirty="0"/>
          </a:p>
          <a:p>
            <a:pPr>
              <a:lnSpc>
                <a:spcPct val="101000"/>
              </a:lnSpc>
              <a:buSzPct val="25000"/>
              <a:buFont typeface="StarSymbol"/>
              <a:buChar char=""/>
            </a:pPr>
            <a:r>
              <a:rPr lang="de-DE" dirty="0">
                <a:latin typeface="Arial"/>
                <a:ea typeface="SimSun"/>
              </a:rPr>
              <a:t>Abbildung 2.8 (S.28) </a:t>
            </a:r>
            <a:endParaRPr lang="de-DE" dirty="0"/>
          </a:p>
          <a:p>
            <a:pPr>
              <a:lnSpc>
                <a:spcPct val="101000"/>
              </a:lnSpc>
              <a:buSzPct val="25000"/>
              <a:buFont typeface="StarSymbol"/>
              <a:buChar char=""/>
            </a:pPr>
            <a:r>
              <a:rPr lang="de-DE" dirty="0">
                <a:latin typeface="Arial"/>
                <a:ea typeface="SimSun"/>
              </a:rPr>
              <a:t>Abschnitt 5.5 (S.178-180)</a:t>
            </a:r>
            <a:endParaRPr lang="de-DE" dirty="0"/>
          </a:p>
          <a:p>
            <a:endParaRPr lang="de-DE" dirty="0"/>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54</a:t>
            </a:fld>
            <a:endParaRPr lang="de-DE"/>
          </a:p>
        </p:txBody>
      </p:sp>
    </p:spTree>
    <p:extLst>
      <p:ext uri="{BB962C8B-B14F-4D97-AF65-F5344CB8AC3E}">
        <p14:creationId xmlns:p14="http://schemas.microsoft.com/office/powerpoint/2010/main" xmlns="" val="7467675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88996" y="3955207"/>
            <a:ext cx="6550104" cy="5826992"/>
          </a:xfrm>
        </p:spPr>
        <p:txBody>
          <a:bodyPr/>
          <a:lstStyle/>
          <a:p>
            <a:r>
              <a:rPr lang="de-DE" sz="1400" b="1" dirty="0"/>
              <a:t>Literatur: </a:t>
            </a:r>
            <a:endParaRPr lang="de-DE" sz="1400" dirty="0"/>
          </a:p>
          <a:p>
            <a:pPr>
              <a:lnSpc>
                <a:spcPct val="101000"/>
              </a:lnSpc>
            </a:pPr>
            <a:r>
              <a:rPr lang="de-DE" sz="1400" dirty="0">
                <a:latin typeface="Arial"/>
                <a:ea typeface="SimSun"/>
              </a:rPr>
              <a:t>V. </a:t>
            </a:r>
            <a:r>
              <a:rPr lang="de-DE" sz="1400" dirty="0" err="1">
                <a:latin typeface="Arial"/>
                <a:ea typeface="SimSun"/>
              </a:rPr>
              <a:t>Gruhn</a:t>
            </a:r>
            <a:r>
              <a:rPr lang="de-DE" sz="1400" dirty="0">
                <a:latin typeface="Arial"/>
                <a:ea typeface="SimSun"/>
              </a:rPr>
              <a:t>: </a:t>
            </a:r>
            <a:r>
              <a:rPr lang="de-DE" sz="1400" b="1" dirty="0">
                <a:latin typeface="Arial"/>
                <a:ea typeface="SimSun"/>
              </a:rPr>
              <a:t>MDA - Effektives Software-Engineering </a:t>
            </a:r>
            <a:endParaRPr lang="de-DE" sz="1400" dirty="0"/>
          </a:p>
          <a:p>
            <a:pPr>
              <a:lnSpc>
                <a:spcPct val="101000"/>
              </a:lnSpc>
            </a:pPr>
            <a:r>
              <a:rPr lang="de-DE" sz="1400" dirty="0">
                <a:latin typeface="Arial"/>
                <a:ea typeface="SimSun"/>
                <a:hlinkClick r:id="rId3"/>
              </a:rPr>
              <a:t>http://www.ub.tu-dortmund.de/katalog/titel/1223129</a:t>
            </a:r>
            <a:r>
              <a:rPr lang="de-DE" sz="1400" dirty="0">
                <a:latin typeface="Arial"/>
                <a:ea typeface="SimSun"/>
              </a:rPr>
              <a:t> </a:t>
            </a:r>
            <a:endParaRPr lang="de-DE" sz="1400" dirty="0"/>
          </a:p>
          <a:p>
            <a:pPr>
              <a:lnSpc>
                <a:spcPct val="101000"/>
              </a:lnSpc>
              <a:buSzPct val="25000"/>
              <a:buFont typeface="StarSymbol"/>
              <a:buChar char=""/>
            </a:pPr>
            <a:r>
              <a:rPr lang="de-DE" sz="1400" dirty="0">
                <a:latin typeface="Arial"/>
                <a:ea typeface="SimSun"/>
              </a:rPr>
              <a:t>Abschnitt 2.2.3 (S.25-31)</a:t>
            </a:r>
            <a:endParaRPr lang="de-DE" sz="1400" dirty="0"/>
          </a:p>
          <a:p>
            <a:pPr>
              <a:lnSpc>
                <a:spcPct val="101000"/>
              </a:lnSpc>
              <a:buSzPct val="25000"/>
              <a:buFont typeface="StarSymbol"/>
              <a:buChar char=""/>
            </a:pPr>
            <a:r>
              <a:rPr lang="de-DE" sz="1400" dirty="0">
                <a:latin typeface="Arial"/>
                <a:ea typeface="SimSun"/>
              </a:rPr>
              <a:t>Abbildung 2.7 (S.27) </a:t>
            </a:r>
            <a:endParaRPr lang="de-DE" sz="1400" dirty="0"/>
          </a:p>
          <a:p>
            <a:pPr>
              <a:lnSpc>
                <a:spcPct val="101000"/>
              </a:lnSpc>
              <a:buSzPct val="25000"/>
              <a:buFont typeface="StarSymbol"/>
              <a:buChar char=""/>
            </a:pPr>
            <a:r>
              <a:rPr lang="de-DE" sz="1400" dirty="0">
                <a:latin typeface="Arial"/>
                <a:ea typeface="SimSun"/>
              </a:rPr>
              <a:t>Abbildung 2.8 (S.28) </a:t>
            </a:r>
            <a:endParaRPr lang="de-DE" sz="1400" dirty="0"/>
          </a:p>
          <a:p>
            <a:pPr>
              <a:lnSpc>
                <a:spcPct val="101000"/>
              </a:lnSpc>
              <a:buSzPct val="25000"/>
              <a:buFont typeface="StarSymbol"/>
              <a:buChar char=""/>
            </a:pPr>
            <a:r>
              <a:rPr lang="de-DE" sz="1400" dirty="0">
                <a:latin typeface="Arial"/>
                <a:ea typeface="SimSun"/>
              </a:rPr>
              <a:t>Abbildung 2.9 (S.29) </a:t>
            </a:r>
            <a:endParaRPr lang="de-DE" sz="1400" dirty="0"/>
          </a:p>
          <a:p>
            <a:pPr>
              <a:lnSpc>
                <a:spcPct val="101000"/>
              </a:lnSpc>
              <a:buSzPct val="25000"/>
              <a:buFont typeface="StarSymbol"/>
              <a:buChar char=""/>
            </a:pPr>
            <a:r>
              <a:rPr lang="de-DE" sz="1400" dirty="0">
                <a:latin typeface="Arial"/>
                <a:ea typeface="SimSun"/>
              </a:rPr>
              <a:t>Abschnitt 5.5 (S.178-180</a:t>
            </a:r>
            <a:r>
              <a:rPr lang="de-DE" sz="1400" dirty="0" smtClean="0">
                <a:latin typeface="Arial"/>
                <a:ea typeface="SimSun"/>
              </a:rPr>
              <a:t>)</a:t>
            </a:r>
          </a:p>
          <a:p>
            <a:pPr>
              <a:lnSpc>
                <a:spcPct val="101000"/>
              </a:lnSpc>
              <a:buSzPct val="25000"/>
              <a:buFont typeface="StarSymbol"/>
              <a:buChar char=""/>
            </a:pPr>
            <a:r>
              <a:rPr lang="de-DE" sz="1400" dirty="0" err="1" smtClean="0">
                <a:latin typeface="TimesNewRomanPSMT"/>
                <a:ea typeface="TimesNewRomanPSMT"/>
                <a:cs typeface="DejaVu Sans"/>
              </a:rPr>
              <a:t>Object</a:t>
            </a:r>
            <a:r>
              <a:rPr lang="de-DE" sz="1400" dirty="0" smtClean="0">
                <a:latin typeface="TimesNewRomanPSMT"/>
                <a:ea typeface="TimesNewRomanPSMT"/>
                <a:cs typeface="DejaVu Sans"/>
              </a:rPr>
              <a:t> Management Group (OMG): </a:t>
            </a:r>
            <a:r>
              <a:rPr lang="de-DE" sz="1400" i="1" dirty="0" smtClean="0">
                <a:latin typeface="TimesNewRomanPS-ItalicMT"/>
                <a:ea typeface="TimesNewRomanPS-ItalicMT"/>
                <a:cs typeface="DejaVu Sans"/>
              </a:rPr>
              <a:t>MDA Guide Version 1.0.1</a:t>
            </a:r>
            <a:r>
              <a:rPr lang="de-DE" sz="1400" dirty="0" smtClean="0">
                <a:latin typeface="TimesNewRomanPSMT"/>
                <a:ea typeface="TimesNewRomanPSMT"/>
                <a:cs typeface="DejaVu Sans"/>
              </a:rPr>
              <a:t>.</a:t>
            </a:r>
            <a:endParaRPr lang="de-DE" sz="1400" dirty="0" smtClean="0">
              <a:solidFill>
                <a:prstClr val="black"/>
              </a:solidFill>
              <a:latin typeface="Arial"/>
              <a:cs typeface="DejaVu Sans"/>
            </a:endParaRPr>
          </a:p>
          <a:p>
            <a:pPr>
              <a:lnSpc>
                <a:spcPct val="101000"/>
              </a:lnSpc>
              <a:buSzPct val="25000"/>
              <a:buFont typeface="StarSymbol"/>
              <a:buChar char=""/>
            </a:pPr>
            <a:r>
              <a:rPr lang="de-DE" sz="1400" dirty="0" err="1" smtClean="0">
                <a:latin typeface="Arial"/>
                <a:cs typeface="DejaVu Sans"/>
              </a:rPr>
              <a:t>Gruhn</a:t>
            </a:r>
            <a:r>
              <a:rPr lang="de-DE" sz="1400" dirty="0" smtClean="0">
                <a:latin typeface="Arial"/>
                <a:cs typeface="DejaVu Sans"/>
              </a:rPr>
              <a:t>, Pieper, </a:t>
            </a:r>
            <a:r>
              <a:rPr lang="de-DE" sz="1400" dirty="0" err="1" smtClean="0">
                <a:latin typeface="Arial"/>
                <a:cs typeface="DejaVu Sans"/>
              </a:rPr>
              <a:t>Röttgers</a:t>
            </a:r>
            <a:r>
              <a:rPr lang="de-DE" sz="1400" dirty="0" smtClean="0">
                <a:latin typeface="Arial"/>
                <a:cs typeface="DejaVu Sans"/>
              </a:rPr>
              <a:t>: </a:t>
            </a:r>
            <a:r>
              <a:rPr lang="de-DE" sz="1400" dirty="0" smtClean="0">
                <a:solidFill>
                  <a:prstClr val="black"/>
                </a:solidFill>
                <a:latin typeface="Arial"/>
                <a:cs typeface="DejaVu Sans"/>
              </a:rPr>
              <a:t>MDA - Effektives Software-Engineering mit UML 2 und </a:t>
            </a:r>
            <a:r>
              <a:rPr lang="de-DE" sz="1400" dirty="0" err="1" smtClean="0">
                <a:solidFill>
                  <a:prstClr val="black"/>
                </a:solidFill>
                <a:latin typeface="Arial"/>
                <a:cs typeface="DejaVu Sans"/>
              </a:rPr>
              <a:t>Eclipse</a:t>
            </a:r>
            <a:r>
              <a:rPr lang="de-DE" sz="1400" dirty="0" smtClean="0">
                <a:solidFill>
                  <a:prstClr val="black"/>
                </a:solidFill>
                <a:latin typeface="Arial"/>
                <a:cs typeface="DejaVu Sans"/>
              </a:rPr>
              <a:t>, Springer-Verlag Berlin Heidelberg 2006  Abb. 2.09</a:t>
            </a:r>
          </a:p>
          <a:p>
            <a:pPr>
              <a:lnSpc>
                <a:spcPct val="101000"/>
              </a:lnSpc>
              <a:buSzPct val="25000"/>
              <a:buFont typeface="StarSymbol"/>
              <a:buChar char=""/>
            </a:pPr>
            <a:endParaRPr lang="de-DE" sz="1400" dirty="0">
              <a:latin typeface="Arial"/>
              <a:ea typeface="SimSun"/>
            </a:endParaRPr>
          </a:p>
          <a:p>
            <a:pPr>
              <a:lnSpc>
                <a:spcPct val="101000"/>
              </a:lnSpc>
              <a:buSzPct val="25000"/>
              <a:buFont typeface="StarSymbol"/>
              <a:buChar char=""/>
            </a:pPr>
            <a:r>
              <a:rPr lang="de-DE" sz="1400" dirty="0">
                <a:solidFill>
                  <a:prstClr val="black"/>
                </a:solidFill>
                <a:latin typeface="Arial"/>
                <a:ea typeface="TimesNewRomanPSMT"/>
                <a:cs typeface="DejaVu Sans"/>
              </a:rPr>
              <a:t>PIM auf </a:t>
            </a:r>
            <a:r>
              <a:rPr lang="de-DE" sz="1400" b="1" dirty="0">
                <a:solidFill>
                  <a:prstClr val="black"/>
                </a:solidFill>
                <a:latin typeface="Arial"/>
                <a:ea typeface="TimesNewRomanPSMT"/>
                <a:cs typeface="DejaVu Sans"/>
              </a:rPr>
              <a:t>höherer Abstraktionsebene </a:t>
            </a:r>
            <a:r>
              <a:rPr lang="de-DE" sz="1400" dirty="0">
                <a:solidFill>
                  <a:prstClr val="black"/>
                </a:solidFill>
                <a:latin typeface="Arial"/>
                <a:cs typeface="DejaVu Sans"/>
              </a:rPr>
              <a:t>angesiedelt. </a:t>
            </a:r>
          </a:p>
          <a:p>
            <a:pPr>
              <a:lnSpc>
                <a:spcPct val="101000"/>
              </a:lnSpc>
              <a:buSzPct val="25000"/>
              <a:buFont typeface="StarSymbol"/>
              <a:buChar char=""/>
            </a:pPr>
            <a:r>
              <a:rPr lang="de-DE" sz="1400" dirty="0">
                <a:solidFill>
                  <a:prstClr val="black"/>
                </a:solidFill>
                <a:latin typeface="Arial"/>
                <a:cs typeface="DejaVu Sans"/>
              </a:rPr>
              <a:t>NB:  </a:t>
            </a:r>
            <a:r>
              <a:rPr lang="de-DE" sz="1400" dirty="0" smtClean="0">
                <a:solidFill>
                  <a:prstClr val="black"/>
                </a:solidFill>
                <a:latin typeface="Arial"/>
                <a:cs typeface="DejaVu Sans"/>
              </a:rPr>
              <a:t>„Gabelsymbol“ </a:t>
            </a:r>
            <a:r>
              <a:rPr lang="de-DE" sz="1400" dirty="0">
                <a:solidFill>
                  <a:prstClr val="black"/>
                </a:solidFill>
                <a:latin typeface="Arial"/>
                <a:cs typeface="DejaVu Sans"/>
              </a:rPr>
              <a:t>steht für </a:t>
            </a:r>
            <a:r>
              <a:rPr lang="de-DE" sz="1400" i="1" dirty="0">
                <a:solidFill>
                  <a:prstClr val="black"/>
                </a:solidFill>
                <a:latin typeface="Arial"/>
                <a:cs typeface="DejaVu Sans"/>
              </a:rPr>
              <a:t>&lt;&lt;</a:t>
            </a:r>
            <a:r>
              <a:rPr lang="de-DE" sz="1400" i="1" dirty="0" err="1">
                <a:solidFill>
                  <a:prstClr val="black"/>
                </a:solidFill>
                <a:latin typeface="Arial"/>
                <a:cs typeface="DejaVu Sans"/>
              </a:rPr>
              <a:t>subsystem</a:t>
            </a:r>
            <a:r>
              <a:rPr lang="de-DE" sz="1400" i="1" dirty="0">
                <a:solidFill>
                  <a:prstClr val="black"/>
                </a:solidFill>
                <a:latin typeface="Arial"/>
                <a:cs typeface="DejaVu Sans"/>
              </a:rPr>
              <a:t>&gt;&gt; </a:t>
            </a:r>
            <a:r>
              <a:rPr lang="de-DE" sz="1400" dirty="0">
                <a:solidFill>
                  <a:prstClr val="black"/>
                </a:solidFill>
                <a:latin typeface="Arial"/>
                <a:cs typeface="DejaVu Sans"/>
              </a:rPr>
              <a:t>(= Komponente mit eigenständigem Verhalten</a:t>
            </a:r>
            <a:r>
              <a:rPr lang="de-DE" sz="1400" dirty="0" smtClean="0">
                <a:solidFill>
                  <a:prstClr val="black"/>
                </a:solidFill>
                <a:latin typeface="Arial"/>
                <a:cs typeface="DejaVu Sans"/>
              </a:rPr>
              <a:t>)</a:t>
            </a:r>
            <a:endParaRPr lang="de-DE" sz="1400" dirty="0"/>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55</a:t>
            </a:fld>
            <a:endParaRPr lang="de-DE"/>
          </a:p>
        </p:txBody>
      </p:sp>
    </p:spTree>
    <p:extLst>
      <p:ext uri="{BB962C8B-B14F-4D97-AF65-F5344CB8AC3E}">
        <p14:creationId xmlns:p14="http://schemas.microsoft.com/office/powerpoint/2010/main" xmlns="" val="7467675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Literatur: </a:t>
            </a:r>
            <a:endParaRPr lang="de-DE" dirty="0"/>
          </a:p>
          <a:p>
            <a:pPr>
              <a:lnSpc>
                <a:spcPct val="101000"/>
              </a:lnSpc>
            </a:pPr>
            <a:r>
              <a:rPr lang="de-DE" dirty="0">
                <a:latin typeface="Arial"/>
                <a:ea typeface="SimSun"/>
              </a:rPr>
              <a:t>V. </a:t>
            </a:r>
            <a:r>
              <a:rPr lang="de-DE" dirty="0" err="1">
                <a:latin typeface="Arial"/>
                <a:ea typeface="SimSun"/>
              </a:rPr>
              <a:t>Gruhn</a:t>
            </a:r>
            <a:r>
              <a:rPr lang="de-DE" dirty="0">
                <a:latin typeface="Arial"/>
                <a:ea typeface="SimSun"/>
              </a:rPr>
              <a:t>: </a:t>
            </a:r>
            <a:r>
              <a:rPr lang="de-DE" b="1" dirty="0">
                <a:latin typeface="Arial"/>
                <a:ea typeface="SimSun"/>
              </a:rPr>
              <a:t>MDA - Effektives Software-Engineering </a:t>
            </a:r>
            <a:endParaRPr lang="de-DE" dirty="0"/>
          </a:p>
          <a:p>
            <a:pPr>
              <a:lnSpc>
                <a:spcPct val="101000"/>
              </a:lnSpc>
            </a:pPr>
            <a:r>
              <a:rPr lang="de-DE" dirty="0">
                <a:latin typeface="Arial"/>
                <a:ea typeface="SimSun"/>
                <a:hlinkClick r:id="rId3"/>
              </a:rPr>
              <a:t>http://www.ub.tu-dortmund.de/katalog/titel/1223129</a:t>
            </a:r>
            <a:r>
              <a:rPr lang="de-DE" dirty="0">
                <a:latin typeface="Arial"/>
                <a:ea typeface="SimSun"/>
              </a:rPr>
              <a:t> </a:t>
            </a:r>
            <a:endParaRPr lang="de-DE" dirty="0"/>
          </a:p>
          <a:p>
            <a:pPr>
              <a:lnSpc>
                <a:spcPct val="101000"/>
              </a:lnSpc>
              <a:buSzPct val="25000"/>
              <a:buFont typeface="StarSymbol"/>
              <a:buChar char=""/>
            </a:pPr>
            <a:r>
              <a:rPr lang="de-DE" dirty="0">
                <a:latin typeface="Arial"/>
                <a:ea typeface="SimSun"/>
              </a:rPr>
              <a:t>Abschnitt 2.2.3 (S.25-31)  </a:t>
            </a:r>
            <a:endParaRPr lang="de-DE" dirty="0"/>
          </a:p>
          <a:p>
            <a:pPr>
              <a:lnSpc>
                <a:spcPct val="101000"/>
              </a:lnSpc>
              <a:buSzPct val="25000"/>
              <a:buFont typeface="StarSymbol"/>
              <a:buChar char=""/>
            </a:pPr>
            <a:r>
              <a:rPr lang="de-DE" dirty="0">
                <a:latin typeface="Arial"/>
                <a:ea typeface="SimSun"/>
              </a:rPr>
              <a:t>Abbildung 2.9 (S.29) </a:t>
            </a:r>
            <a:endParaRPr lang="de-DE" dirty="0"/>
          </a:p>
          <a:p>
            <a:pPr>
              <a:lnSpc>
                <a:spcPct val="101000"/>
              </a:lnSpc>
              <a:buSzPct val="25000"/>
              <a:buFont typeface="StarSymbol"/>
              <a:buChar char=""/>
            </a:pPr>
            <a:r>
              <a:rPr lang="de-DE" dirty="0">
                <a:latin typeface="Arial"/>
                <a:ea typeface="SimSun"/>
              </a:rPr>
              <a:t>Abschnitt 5.5 (S.178-180)</a:t>
            </a:r>
            <a:endParaRPr lang="de-DE" dirty="0"/>
          </a:p>
          <a:p>
            <a:endParaRPr lang="de-DE" dirty="0"/>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56</a:t>
            </a:fld>
            <a:endParaRPr lang="de-DE"/>
          </a:p>
        </p:txBody>
      </p:sp>
    </p:spTree>
    <p:extLst>
      <p:ext uri="{BB962C8B-B14F-4D97-AF65-F5344CB8AC3E}">
        <p14:creationId xmlns:p14="http://schemas.microsoft.com/office/powerpoint/2010/main" xmlns="" val="7467675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Literatur: </a:t>
            </a:r>
            <a:endParaRPr lang="de-DE" dirty="0"/>
          </a:p>
          <a:p>
            <a:pPr>
              <a:lnSpc>
                <a:spcPct val="101000"/>
              </a:lnSpc>
            </a:pPr>
            <a:r>
              <a:rPr lang="de-DE" dirty="0">
                <a:latin typeface="Arial"/>
                <a:ea typeface="SimSun"/>
              </a:rPr>
              <a:t>V. </a:t>
            </a:r>
            <a:r>
              <a:rPr lang="de-DE" dirty="0" err="1">
                <a:latin typeface="Arial"/>
                <a:ea typeface="SimSun"/>
              </a:rPr>
              <a:t>Gruhn</a:t>
            </a:r>
            <a:r>
              <a:rPr lang="de-DE" dirty="0">
                <a:latin typeface="Arial"/>
                <a:ea typeface="SimSun"/>
              </a:rPr>
              <a:t>: </a:t>
            </a:r>
            <a:r>
              <a:rPr lang="de-DE" b="1" dirty="0">
                <a:latin typeface="Arial"/>
                <a:ea typeface="SimSun"/>
              </a:rPr>
              <a:t>MDA - Effektives Software-Engineering </a:t>
            </a:r>
            <a:endParaRPr lang="de-DE" dirty="0"/>
          </a:p>
          <a:p>
            <a:pPr>
              <a:lnSpc>
                <a:spcPct val="101000"/>
              </a:lnSpc>
            </a:pPr>
            <a:r>
              <a:rPr lang="de-DE" dirty="0">
                <a:latin typeface="Arial"/>
                <a:ea typeface="SimSun"/>
                <a:hlinkClick r:id="rId3"/>
              </a:rPr>
              <a:t>http://www.ub.tu-dortmund.de/katalog/titel/1223129</a:t>
            </a:r>
            <a:r>
              <a:rPr lang="de-DE" dirty="0">
                <a:latin typeface="Arial"/>
                <a:ea typeface="SimSun"/>
              </a:rPr>
              <a:t> </a:t>
            </a:r>
            <a:endParaRPr lang="de-DE" dirty="0"/>
          </a:p>
          <a:p>
            <a:pPr>
              <a:lnSpc>
                <a:spcPct val="101000"/>
              </a:lnSpc>
              <a:buSzPct val="25000"/>
              <a:buFont typeface="StarSymbol"/>
              <a:buChar char=""/>
            </a:pPr>
            <a:r>
              <a:rPr lang="de-DE" dirty="0">
                <a:latin typeface="Arial"/>
                <a:ea typeface="SimSun"/>
              </a:rPr>
              <a:t>Abschnitt 2.2.3 (S.25-31) </a:t>
            </a:r>
            <a:endParaRPr lang="de-DE" dirty="0"/>
          </a:p>
          <a:p>
            <a:pPr>
              <a:lnSpc>
                <a:spcPct val="101000"/>
              </a:lnSpc>
              <a:buSzPct val="25000"/>
              <a:buFont typeface="StarSymbol"/>
              <a:buChar char=""/>
            </a:pPr>
            <a:r>
              <a:rPr lang="de-DE" dirty="0">
                <a:latin typeface="Arial"/>
                <a:ea typeface="SimSun"/>
              </a:rPr>
              <a:t>Abbildung 2.9 (S.29) </a:t>
            </a:r>
            <a:endParaRPr lang="de-DE" dirty="0"/>
          </a:p>
          <a:p>
            <a:pPr>
              <a:lnSpc>
                <a:spcPct val="101000"/>
              </a:lnSpc>
              <a:buSzPct val="25000"/>
              <a:buFont typeface="StarSymbol"/>
              <a:buChar char=""/>
            </a:pPr>
            <a:r>
              <a:rPr lang="de-DE" dirty="0">
                <a:latin typeface="Arial"/>
                <a:ea typeface="SimSun"/>
              </a:rPr>
              <a:t>Abschnitt 5.5 (S.178-180)</a:t>
            </a:r>
            <a:endParaRPr lang="de-DE" dirty="0"/>
          </a:p>
          <a:p>
            <a:endParaRPr lang="de-DE" dirty="0"/>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57</a:t>
            </a:fld>
            <a:endParaRPr lang="de-DE"/>
          </a:p>
        </p:txBody>
      </p:sp>
    </p:spTree>
    <p:extLst>
      <p:ext uri="{BB962C8B-B14F-4D97-AF65-F5344CB8AC3E}">
        <p14:creationId xmlns:p14="http://schemas.microsoft.com/office/powerpoint/2010/main" xmlns="" val="7467675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Literatur: </a:t>
            </a:r>
            <a:endParaRPr lang="de-DE" dirty="0"/>
          </a:p>
          <a:p>
            <a:pPr>
              <a:lnSpc>
                <a:spcPct val="101000"/>
              </a:lnSpc>
            </a:pPr>
            <a:r>
              <a:rPr lang="de-DE" dirty="0">
                <a:latin typeface="Arial"/>
                <a:ea typeface="SimSun"/>
              </a:rPr>
              <a:t>V. </a:t>
            </a:r>
            <a:r>
              <a:rPr lang="de-DE" dirty="0" err="1">
                <a:latin typeface="Arial"/>
                <a:ea typeface="SimSun"/>
              </a:rPr>
              <a:t>Gruhn</a:t>
            </a:r>
            <a:r>
              <a:rPr lang="de-DE" dirty="0">
                <a:latin typeface="Arial"/>
                <a:ea typeface="SimSun"/>
              </a:rPr>
              <a:t>: </a:t>
            </a:r>
            <a:r>
              <a:rPr lang="de-DE" b="1" dirty="0">
                <a:latin typeface="Arial"/>
                <a:ea typeface="SimSun"/>
              </a:rPr>
              <a:t>MDA - Effektives Software-Engineering </a:t>
            </a:r>
            <a:endParaRPr lang="de-DE" dirty="0"/>
          </a:p>
          <a:p>
            <a:pPr>
              <a:lnSpc>
                <a:spcPct val="101000"/>
              </a:lnSpc>
            </a:pPr>
            <a:r>
              <a:rPr lang="de-DE" dirty="0">
                <a:latin typeface="Arial"/>
                <a:ea typeface="SimSun"/>
                <a:hlinkClick r:id="rId3"/>
              </a:rPr>
              <a:t>http://www.ub.tu-dortmund.de/katalog/titel/1223129</a:t>
            </a:r>
            <a:r>
              <a:rPr lang="de-DE" dirty="0">
                <a:latin typeface="Arial"/>
                <a:ea typeface="SimSun"/>
              </a:rPr>
              <a:t> </a:t>
            </a:r>
            <a:endParaRPr lang="de-DE" dirty="0"/>
          </a:p>
          <a:p>
            <a:pPr>
              <a:lnSpc>
                <a:spcPct val="101000"/>
              </a:lnSpc>
              <a:buSzPct val="25000"/>
              <a:buFont typeface="StarSymbol"/>
              <a:buChar char=""/>
            </a:pPr>
            <a:r>
              <a:rPr lang="de-DE" dirty="0">
                <a:latin typeface="Arial"/>
                <a:ea typeface="SimSun"/>
              </a:rPr>
              <a:t>Abschnitt 2.2.3 (S.25-31) </a:t>
            </a:r>
            <a:endParaRPr lang="de-DE" dirty="0"/>
          </a:p>
          <a:p>
            <a:pPr>
              <a:lnSpc>
                <a:spcPct val="101000"/>
              </a:lnSpc>
              <a:buSzPct val="25000"/>
              <a:buFont typeface="StarSymbol"/>
              <a:buChar char=""/>
            </a:pPr>
            <a:r>
              <a:rPr lang="de-DE" dirty="0">
                <a:latin typeface="Arial"/>
                <a:ea typeface="SimSun"/>
              </a:rPr>
              <a:t>Abbildung 2.10 (S.30) </a:t>
            </a:r>
            <a:endParaRPr lang="de-DE" dirty="0"/>
          </a:p>
          <a:p>
            <a:pPr>
              <a:lnSpc>
                <a:spcPct val="101000"/>
              </a:lnSpc>
              <a:buSzPct val="25000"/>
              <a:buFont typeface="StarSymbol"/>
              <a:buChar char=""/>
            </a:pPr>
            <a:r>
              <a:rPr lang="de-DE" dirty="0">
                <a:latin typeface="Arial"/>
                <a:ea typeface="SimSun"/>
              </a:rPr>
              <a:t>Abschnitt 5.5 (S.178-180)</a:t>
            </a:r>
          </a:p>
          <a:p>
            <a:pPr>
              <a:lnSpc>
                <a:spcPct val="101000"/>
              </a:lnSpc>
              <a:buSzPct val="25000"/>
              <a:buFont typeface="StarSymbol"/>
              <a:buChar char=""/>
            </a:pPr>
            <a:endParaRPr lang="de-DE" dirty="0">
              <a:latin typeface="Arial"/>
              <a:ea typeface="SimSun"/>
            </a:endParaRPr>
          </a:p>
          <a:p>
            <a:pPr defTabSz="829022" fontAlgn="auto">
              <a:spcBef>
                <a:spcPts val="0"/>
              </a:spcBef>
              <a:spcAft>
                <a:spcPts val="600"/>
              </a:spcAft>
            </a:pPr>
            <a:r>
              <a:rPr lang="de-DE" dirty="0">
                <a:latin typeface="Arial"/>
                <a:ea typeface="TimesNewRomanPSMT"/>
                <a:cs typeface="DejaVu Sans"/>
              </a:rPr>
              <a:t>Wegen </a:t>
            </a:r>
            <a:r>
              <a:rPr lang="de-DE" dirty="0">
                <a:latin typeface="Arial"/>
                <a:ea typeface="Arial-ItalicMT"/>
                <a:cs typeface="DejaVu Sans"/>
              </a:rPr>
              <a:t>Übersichtlichkeit n</a:t>
            </a:r>
            <a:r>
              <a:rPr lang="de-DE" dirty="0">
                <a:latin typeface="Arial"/>
                <a:ea typeface="TimesNewRomanPSMT"/>
                <a:cs typeface="DejaVu Sans"/>
              </a:rPr>
              <a:t>icht dargestellt (</a:t>
            </a:r>
            <a:r>
              <a:rPr lang="de-DE" dirty="0">
                <a:latin typeface="Arial"/>
                <a:ea typeface="Arial-ItalicMT"/>
                <a:cs typeface="DejaVu Sans"/>
              </a:rPr>
              <a:t>jedoch generiert)</a:t>
            </a:r>
            <a:r>
              <a:rPr lang="de-DE" dirty="0">
                <a:latin typeface="Arial"/>
                <a:ea typeface="TimesNewRomanPSMT"/>
                <a:cs typeface="DejaVu Sans"/>
              </a:rPr>
              <a:t>:</a:t>
            </a:r>
            <a:endParaRPr lang="de-DE" dirty="0">
              <a:solidFill>
                <a:prstClr val="black"/>
              </a:solidFill>
              <a:latin typeface="Arial"/>
              <a:cs typeface="DejaVu Sans"/>
            </a:endParaRPr>
          </a:p>
          <a:p>
            <a:pPr marL="285750" indent="-285750" defTabSz="829022" fontAlgn="auto">
              <a:spcBef>
                <a:spcPts val="0"/>
              </a:spcBef>
              <a:spcAft>
                <a:spcPts val="600"/>
              </a:spcAft>
              <a:buFont typeface="Arial" panose="020B0604020202020204" pitchFamily="34" charset="0"/>
              <a:buChar char="•"/>
            </a:pPr>
            <a:r>
              <a:rPr lang="de-DE" dirty="0">
                <a:latin typeface="Arial"/>
                <a:ea typeface="TimesNewRomanPSMT"/>
                <a:cs typeface="DejaVu Sans"/>
              </a:rPr>
              <a:t>Operationen zum EJB</a:t>
            </a:r>
            <a:r>
              <a:rPr lang="de-DE" dirty="0">
                <a:latin typeface="Arial"/>
                <a:ea typeface="Arial-ItalicMT"/>
                <a:cs typeface="DejaVu Sans"/>
              </a:rPr>
              <a:t>-Lebens- </a:t>
            </a:r>
            <a:r>
              <a:rPr lang="de-DE" dirty="0" err="1">
                <a:latin typeface="Arial"/>
                <a:ea typeface="Arial-ItalicMT"/>
                <a:cs typeface="DejaVu Sans"/>
              </a:rPr>
              <a:t>zyklus</a:t>
            </a:r>
            <a:r>
              <a:rPr lang="de-DE" dirty="0">
                <a:latin typeface="Arial"/>
                <a:ea typeface="Arial-ItalicMT"/>
                <a:cs typeface="DejaVu Sans"/>
              </a:rPr>
              <a:t> (</a:t>
            </a:r>
            <a:r>
              <a:rPr lang="de-DE" b="1" dirty="0" err="1">
                <a:latin typeface="Arial"/>
                <a:ea typeface="CourierNewPSMT"/>
                <a:cs typeface="DejaVu Sans"/>
              </a:rPr>
              <a:t>ejbCreate</a:t>
            </a:r>
            <a:r>
              <a:rPr lang="de-DE" b="1" dirty="0">
                <a:latin typeface="Arial"/>
                <a:ea typeface="Arial-ItalicMT"/>
                <a:cs typeface="DejaVu Sans"/>
              </a:rPr>
              <a:t>, </a:t>
            </a:r>
            <a:r>
              <a:rPr lang="de-DE" b="1" dirty="0" err="1">
                <a:latin typeface="Arial"/>
                <a:ea typeface="CourierNewPSMT"/>
                <a:cs typeface="DejaVu Sans"/>
              </a:rPr>
              <a:t>ejbActivate</a:t>
            </a:r>
            <a:r>
              <a:rPr lang="de-DE" dirty="0">
                <a:latin typeface="Arial"/>
                <a:ea typeface="Arial-ItalicMT"/>
                <a:cs typeface="DejaVu Sans"/>
              </a:rPr>
              <a:t>, …). </a:t>
            </a:r>
            <a:endParaRPr lang="de-DE" dirty="0">
              <a:solidFill>
                <a:prstClr val="black"/>
              </a:solidFill>
              <a:latin typeface="Arial"/>
              <a:cs typeface="DejaVu Sans"/>
            </a:endParaRPr>
          </a:p>
          <a:p>
            <a:pPr marL="285750" indent="-285750" defTabSz="829022" fontAlgn="auto">
              <a:spcBef>
                <a:spcPts val="0"/>
              </a:spcBef>
              <a:spcAft>
                <a:spcPts val="600"/>
              </a:spcAft>
              <a:buFont typeface="Arial" panose="020B0604020202020204" pitchFamily="34" charset="0"/>
              <a:buChar char="•"/>
            </a:pPr>
            <a:r>
              <a:rPr lang="de-DE" dirty="0" err="1">
                <a:latin typeface="Arial"/>
                <a:ea typeface="TimesNewRomanPSMT"/>
                <a:cs typeface="DejaVu Sans"/>
              </a:rPr>
              <a:t>Deployment</a:t>
            </a:r>
            <a:r>
              <a:rPr lang="de-DE" dirty="0">
                <a:latin typeface="Arial"/>
                <a:ea typeface="TimesNewRomanPSMT"/>
                <a:cs typeface="DejaVu Sans"/>
              </a:rPr>
              <a:t>-Deskriptoren (</a:t>
            </a:r>
            <a:r>
              <a:rPr lang="de-DE" dirty="0">
                <a:latin typeface="Arial"/>
                <a:ea typeface="CourierNewPSMT"/>
                <a:cs typeface="DejaVu Sans"/>
              </a:rPr>
              <a:t>ejb-jar.xml</a:t>
            </a:r>
            <a:r>
              <a:rPr lang="de-DE" dirty="0">
                <a:latin typeface="Arial"/>
                <a:ea typeface="Arial-ItalicMT"/>
                <a:cs typeface="DejaVu Sans"/>
              </a:rPr>
              <a:t>, </a:t>
            </a:r>
            <a:r>
              <a:rPr lang="de-DE" dirty="0">
                <a:latin typeface="Arial"/>
                <a:ea typeface="CourierNewPSMT"/>
                <a:cs typeface="DejaVu Sans"/>
              </a:rPr>
              <a:t>...</a:t>
            </a:r>
            <a:r>
              <a:rPr lang="de-DE" dirty="0">
                <a:latin typeface="Arial"/>
                <a:ea typeface="Arial-ItalicMT"/>
                <a:cs typeface="DejaVu Sans"/>
              </a:rPr>
              <a:t>, sowie hersteller- spezifische Deskriptoren). </a:t>
            </a:r>
            <a:endParaRPr lang="de-DE" dirty="0">
              <a:solidFill>
                <a:prstClr val="black"/>
              </a:solidFill>
              <a:latin typeface="Arial"/>
              <a:cs typeface="DejaVu Sans"/>
            </a:endParaRPr>
          </a:p>
          <a:p>
            <a:pPr marL="285750" indent="-285750" defTabSz="829022" fontAlgn="auto">
              <a:spcBef>
                <a:spcPts val="0"/>
              </a:spcBef>
              <a:spcAft>
                <a:spcPts val="600"/>
              </a:spcAft>
              <a:buFont typeface="Arial" panose="020B0604020202020204" pitchFamily="34" charset="0"/>
              <a:buChar char="•"/>
            </a:pPr>
            <a:r>
              <a:rPr lang="de-DE" dirty="0">
                <a:latin typeface="Arial"/>
                <a:ea typeface="Arial-ItalicMT"/>
                <a:cs typeface="DejaVu Sans"/>
              </a:rPr>
              <a:t>SQL-Skripte (z.B.: zum Aufsetzen des Datenbankschemas). </a:t>
            </a:r>
            <a:endParaRPr lang="de-DE" dirty="0">
              <a:solidFill>
                <a:prstClr val="black"/>
              </a:solidFill>
              <a:latin typeface="Arial"/>
              <a:cs typeface="DejaVu Sans"/>
            </a:endParaRPr>
          </a:p>
          <a:p>
            <a:pPr marL="285750" indent="-285750" defTabSz="829022" fontAlgn="auto">
              <a:spcBef>
                <a:spcPts val="0"/>
              </a:spcBef>
              <a:spcAft>
                <a:spcPts val="600"/>
              </a:spcAft>
              <a:buFont typeface="Arial" panose="020B0604020202020204" pitchFamily="34" charset="0"/>
              <a:buChar char="•"/>
            </a:pPr>
            <a:r>
              <a:rPr lang="de-DE" dirty="0">
                <a:latin typeface="Arial"/>
                <a:ea typeface="Arial-ItalicMT"/>
                <a:cs typeface="DejaVu Sans"/>
              </a:rPr>
              <a:t>Testskripte und ähnliches</a:t>
            </a:r>
            <a:endParaRPr lang="de-DE" dirty="0">
              <a:solidFill>
                <a:prstClr val="black"/>
              </a:solidFill>
              <a:latin typeface="Arial"/>
              <a:cs typeface="DejaVu Sans"/>
            </a:endParaRPr>
          </a:p>
          <a:p>
            <a:pPr>
              <a:lnSpc>
                <a:spcPct val="101000"/>
              </a:lnSpc>
              <a:buSzPct val="25000"/>
              <a:buFont typeface="StarSymbol"/>
              <a:buChar char=""/>
            </a:pPr>
            <a:endParaRPr lang="de-DE" dirty="0"/>
          </a:p>
          <a:p>
            <a:endParaRPr lang="de-DE" dirty="0"/>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58</a:t>
            </a:fld>
            <a:endParaRPr lang="de-DE"/>
          </a:p>
        </p:txBody>
      </p:sp>
    </p:spTree>
    <p:extLst>
      <p:ext uri="{BB962C8B-B14F-4D97-AF65-F5344CB8AC3E}">
        <p14:creationId xmlns:p14="http://schemas.microsoft.com/office/powerpoint/2010/main" xmlns="" val="7467675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59</a:t>
            </a:fld>
            <a:endParaRPr lang="de-DE"/>
          </a:p>
        </p:txBody>
      </p:sp>
    </p:spTree>
    <p:extLst>
      <p:ext uri="{BB962C8B-B14F-4D97-AF65-F5344CB8AC3E}">
        <p14:creationId xmlns:p14="http://schemas.microsoft.com/office/powerpoint/2010/main" xmlns="" val="918164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433388" eaLnBrk="1">
              <a:spcBef>
                <a:spcPct val="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pPr>
            <a:endParaRPr lang="de-DE" dirty="0"/>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6</a:t>
            </a:fld>
            <a:endParaRPr lang="de-DE"/>
          </a:p>
        </p:txBody>
      </p:sp>
    </p:spTree>
    <p:extLst>
      <p:ext uri="{BB962C8B-B14F-4D97-AF65-F5344CB8AC3E}">
        <p14:creationId xmlns:p14="http://schemas.microsoft.com/office/powerpoint/2010/main" xmlns="" val="6683673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60</a:t>
            </a:fld>
            <a:endParaRPr lang="de-DE"/>
          </a:p>
        </p:txBody>
      </p:sp>
    </p:spTree>
    <p:extLst>
      <p:ext uri="{BB962C8B-B14F-4D97-AF65-F5344CB8AC3E}">
        <p14:creationId xmlns:p14="http://schemas.microsoft.com/office/powerpoint/2010/main" xmlns="" val="41238119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Literatur: </a:t>
            </a:r>
            <a:endParaRPr lang="de-DE" dirty="0"/>
          </a:p>
          <a:p>
            <a:pPr>
              <a:lnSpc>
                <a:spcPct val="101000"/>
              </a:lnSpc>
            </a:pPr>
            <a:r>
              <a:rPr lang="de-DE" dirty="0">
                <a:latin typeface="Arial"/>
                <a:ea typeface="SimSun"/>
              </a:rPr>
              <a:t>V. </a:t>
            </a:r>
            <a:r>
              <a:rPr lang="de-DE" dirty="0" err="1">
                <a:latin typeface="Arial"/>
                <a:ea typeface="SimSun"/>
              </a:rPr>
              <a:t>Gruhn</a:t>
            </a:r>
            <a:r>
              <a:rPr lang="de-DE" dirty="0">
                <a:latin typeface="Arial"/>
                <a:ea typeface="SimSun"/>
              </a:rPr>
              <a:t>: </a:t>
            </a:r>
            <a:r>
              <a:rPr lang="de-DE" b="1" dirty="0">
                <a:latin typeface="Arial"/>
                <a:ea typeface="SimSun"/>
              </a:rPr>
              <a:t>MDA - Effektives Software-Engineering </a:t>
            </a:r>
            <a:endParaRPr lang="de-DE" dirty="0"/>
          </a:p>
          <a:p>
            <a:pPr>
              <a:lnSpc>
                <a:spcPct val="101000"/>
              </a:lnSpc>
            </a:pPr>
            <a:r>
              <a:rPr lang="de-DE" dirty="0">
                <a:latin typeface="Arial"/>
                <a:ea typeface="SimSun"/>
                <a:hlinkClick r:id="rId3"/>
              </a:rPr>
              <a:t>http://www.ub.tu-dortmund.de/katalog/titel/1223129</a:t>
            </a:r>
            <a:r>
              <a:rPr lang="de-DE" dirty="0">
                <a:latin typeface="Arial"/>
                <a:ea typeface="SimSun"/>
              </a:rPr>
              <a:t> </a:t>
            </a:r>
            <a:endParaRPr lang="de-DE" dirty="0"/>
          </a:p>
          <a:p>
            <a:pPr>
              <a:lnSpc>
                <a:spcPct val="101000"/>
              </a:lnSpc>
              <a:buSzPct val="25000"/>
              <a:buFont typeface="StarSymbol"/>
              <a:buChar char=""/>
            </a:pPr>
            <a:r>
              <a:rPr lang="de-DE" dirty="0">
                <a:latin typeface="Arial"/>
                <a:ea typeface="SimSun"/>
              </a:rPr>
              <a:t>Abschnitt 5.3.3 (S.164-167) </a:t>
            </a:r>
            <a:endParaRPr lang="de-DE" dirty="0"/>
          </a:p>
          <a:p>
            <a:pPr>
              <a:lnSpc>
                <a:spcPct val="101000"/>
              </a:lnSpc>
              <a:buSzPct val="25000"/>
              <a:buFont typeface="StarSymbol"/>
              <a:buChar char=""/>
            </a:pPr>
            <a:r>
              <a:rPr lang="de-DE" dirty="0">
                <a:latin typeface="Arial"/>
                <a:ea typeface="SimSun"/>
              </a:rPr>
              <a:t>ATL (S.167) </a:t>
            </a:r>
            <a:endParaRPr lang="de-DE" dirty="0"/>
          </a:p>
          <a:p>
            <a:endParaRPr lang="de-DE" dirty="0"/>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61</a:t>
            </a:fld>
            <a:endParaRPr lang="de-DE"/>
          </a:p>
        </p:txBody>
      </p:sp>
    </p:spTree>
    <p:extLst>
      <p:ext uri="{BB962C8B-B14F-4D97-AF65-F5344CB8AC3E}">
        <p14:creationId xmlns:p14="http://schemas.microsoft.com/office/powerpoint/2010/main" xmlns="" val="7467675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62</a:t>
            </a:fld>
            <a:endParaRPr lang="de-DE"/>
          </a:p>
        </p:txBody>
      </p:sp>
    </p:spTree>
    <p:extLst>
      <p:ext uri="{BB962C8B-B14F-4D97-AF65-F5344CB8AC3E}">
        <p14:creationId xmlns:p14="http://schemas.microsoft.com/office/powerpoint/2010/main" xmlns="" val="31862358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63</a:t>
            </a:fld>
            <a:endParaRPr lang="de-DE"/>
          </a:p>
        </p:txBody>
      </p:sp>
    </p:spTree>
    <p:extLst>
      <p:ext uri="{BB962C8B-B14F-4D97-AF65-F5344CB8AC3E}">
        <p14:creationId xmlns:p14="http://schemas.microsoft.com/office/powerpoint/2010/main" xmlns="" val="3585679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64</a:t>
            </a:fld>
            <a:endParaRPr lang="de-DE"/>
          </a:p>
        </p:txBody>
      </p:sp>
    </p:spTree>
    <p:extLst>
      <p:ext uri="{BB962C8B-B14F-4D97-AF65-F5344CB8AC3E}">
        <p14:creationId xmlns:p14="http://schemas.microsoft.com/office/powerpoint/2010/main" xmlns="" val="21630286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65</a:t>
            </a:fld>
            <a:endParaRPr lang="de-DE"/>
          </a:p>
        </p:txBody>
      </p:sp>
    </p:spTree>
    <p:extLst>
      <p:ext uri="{BB962C8B-B14F-4D97-AF65-F5344CB8AC3E}">
        <p14:creationId xmlns:p14="http://schemas.microsoft.com/office/powerpoint/2010/main" xmlns="" val="6411841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66</a:t>
            </a:fld>
            <a:endParaRPr lang="de-DE"/>
          </a:p>
        </p:txBody>
      </p:sp>
    </p:spTree>
    <p:extLst>
      <p:ext uri="{BB962C8B-B14F-4D97-AF65-F5344CB8AC3E}">
        <p14:creationId xmlns:p14="http://schemas.microsoft.com/office/powerpoint/2010/main" xmlns="" val="32719789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88996" y="4099223"/>
            <a:ext cx="6550104" cy="5682976"/>
          </a:xfrm>
        </p:spPr>
        <p:txBody>
          <a:bodyPr/>
          <a:lstStyle/>
          <a:p>
            <a:pPr marL="342000" indent="-234000" defTabSz="829022" fontAlgn="auto">
              <a:spcBef>
                <a:spcPts val="0"/>
              </a:spcBef>
              <a:spcAft>
                <a:spcPts val="600"/>
              </a:spcAft>
              <a:buFont typeface="Arial" panose="020B0604020202020204" pitchFamily="34" charset="0"/>
              <a:buChar char="•"/>
            </a:pPr>
            <a:r>
              <a:rPr lang="de-DE" b="1" dirty="0" smtClean="0">
                <a:latin typeface="Arial"/>
                <a:ea typeface="ＭＳ Ｐゴシック"/>
                <a:cs typeface="DejaVu Sans"/>
              </a:rPr>
              <a:t>Eignung: </a:t>
            </a:r>
            <a:r>
              <a:rPr lang="de-DE" dirty="0" smtClean="0">
                <a:latin typeface="Arial"/>
                <a:ea typeface="ＭＳ Ｐゴシック"/>
                <a:cs typeface="DejaVu Sans"/>
              </a:rPr>
              <a:t>Für Lösungen mit entsprechend großer Zahl von Variationen in Praxis:</a:t>
            </a:r>
            <a:endParaRPr lang="de-DE" dirty="0" smtClean="0">
              <a:solidFill>
                <a:prstClr val="black"/>
              </a:solidFill>
              <a:latin typeface="Arial"/>
              <a:cs typeface="DejaVu Sans"/>
            </a:endParaRPr>
          </a:p>
          <a:p>
            <a:pPr marL="648000" indent="-234000" defTabSz="829022" fontAlgn="auto">
              <a:spcBef>
                <a:spcPts val="0"/>
              </a:spcBef>
              <a:spcAft>
                <a:spcPts val="600"/>
              </a:spcAft>
              <a:buFont typeface="Symbol" panose="05050102010706020507" pitchFamily="18" charset="2"/>
              <a:buChar char="-"/>
            </a:pPr>
            <a:r>
              <a:rPr lang="de-DE" dirty="0" smtClean="0">
                <a:latin typeface="Arial"/>
                <a:ea typeface="ＭＳ Ｐゴシック"/>
                <a:cs typeface="DejaVu Sans"/>
              </a:rPr>
              <a:t>Technische Domänen: </a:t>
            </a:r>
            <a:r>
              <a:rPr lang="de-DE" dirty="0" err="1" smtClean="0">
                <a:latin typeface="Arial"/>
                <a:ea typeface="ＭＳ Ｐゴシック"/>
                <a:cs typeface="DejaVu Sans"/>
              </a:rPr>
              <a:t>Hibernate</a:t>
            </a:r>
            <a:r>
              <a:rPr lang="de-DE" dirty="0" smtClean="0">
                <a:latin typeface="Arial"/>
                <a:ea typeface="ＭＳ Ｐゴシック"/>
                <a:cs typeface="DejaVu Sans"/>
              </a:rPr>
              <a:t>, EJBs, Spring </a:t>
            </a:r>
            <a:r>
              <a:rPr lang="de-DE" dirty="0" err="1" smtClean="0">
                <a:latin typeface="Arial"/>
                <a:ea typeface="ＭＳ Ｐゴシック"/>
                <a:cs typeface="DejaVu Sans"/>
              </a:rPr>
              <a:t>Beans</a:t>
            </a:r>
            <a:r>
              <a:rPr lang="de-DE" dirty="0" smtClean="0">
                <a:latin typeface="Arial"/>
                <a:ea typeface="ＭＳ Ｐゴシック"/>
                <a:cs typeface="DejaVu Sans"/>
              </a:rPr>
              <a:t>, …</a:t>
            </a:r>
            <a:endParaRPr lang="de-DE" dirty="0" smtClean="0">
              <a:solidFill>
                <a:prstClr val="black"/>
              </a:solidFill>
              <a:latin typeface="Arial"/>
              <a:cs typeface="DejaVu Sans"/>
            </a:endParaRPr>
          </a:p>
          <a:p>
            <a:pPr marL="648000" indent="-234000" defTabSz="829022" fontAlgn="auto">
              <a:spcBef>
                <a:spcPts val="0"/>
              </a:spcBef>
              <a:spcAft>
                <a:spcPts val="600"/>
              </a:spcAft>
              <a:buFont typeface="Symbol" panose="05050102010706020507" pitchFamily="18" charset="2"/>
              <a:buChar char="-"/>
            </a:pPr>
            <a:r>
              <a:rPr lang="de-DE" dirty="0" smtClean="0">
                <a:latin typeface="Arial"/>
                <a:ea typeface="ＭＳ Ｐゴシック"/>
                <a:cs typeface="DejaVu Sans"/>
              </a:rPr>
              <a:t>Architekturschichten: </a:t>
            </a:r>
            <a:r>
              <a:rPr lang="de-DE" dirty="0" err="1" smtClean="0">
                <a:latin typeface="Arial"/>
                <a:ea typeface="ＭＳ Ｐゴシック"/>
                <a:cs typeface="DejaVu Sans"/>
              </a:rPr>
              <a:t>Persistenzschicht</a:t>
            </a:r>
            <a:r>
              <a:rPr lang="de-DE" dirty="0" smtClean="0">
                <a:latin typeface="Arial"/>
                <a:ea typeface="ＭＳ Ｐゴシック"/>
                <a:cs typeface="DejaVu Sans"/>
              </a:rPr>
              <a:t>.</a:t>
            </a:r>
            <a:endParaRPr lang="de-DE" dirty="0" smtClean="0">
              <a:solidFill>
                <a:prstClr val="black"/>
              </a:solidFill>
              <a:latin typeface="Arial"/>
              <a:cs typeface="DejaVu Sans"/>
            </a:endParaRPr>
          </a:p>
          <a:p>
            <a:pPr marL="648000" indent="-234000" defTabSz="829022" fontAlgn="auto">
              <a:spcBef>
                <a:spcPts val="0"/>
              </a:spcBef>
              <a:spcAft>
                <a:spcPts val="600"/>
              </a:spcAft>
              <a:buFont typeface="Symbol" panose="05050102010706020507" pitchFamily="18" charset="2"/>
              <a:buChar char="-"/>
            </a:pPr>
            <a:r>
              <a:rPr lang="de-DE" dirty="0" smtClean="0">
                <a:latin typeface="Arial"/>
                <a:ea typeface="ＭＳ Ｐゴシック"/>
                <a:cs typeface="DejaVu Sans"/>
              </a:rPr>
              <a:t>Fachliche Variationen.</a:t>
            </a:r>
            <a:endParaRPr lang="de-DE" dirty="0" smtClean="0">
              <a:solidFill>
                <a:prstClr val="black"/>
              </a:solidFill>
              <a:latin typeface="Arial"/>
              <a:cs typeface="DejaVu Sans"/>
            </a:endParaRPr>
          </a:p>
          <a:p>
            <a:endParaRPr lang="de-DE" dirty="0"/>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67</a:t>
            </a:fld>
            <a:endParaRPr lang="de-DE"/>
          </a:p>
        </p:txBody>
      </p:sp>
    </p:spTree>
    <p:extLst>
      <p:ext uri="{BB962C8B-B14F-4D97-AF65-F5344CB8AC3E}">
        <p14:creationId xmlns:p14="http://schemas.microsoft.com/office/powerpoint/2010/main" xmlns="" val="420005640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Literatur: </a:t>
            </a:r>
            <a:endParaRPr lang="de-DE" dirty="0"/>
          </a:p>
          <a:p>
            <a:pPr>
              <a:lnSpc>
                <a:spcPct val="101000"/>
              </a:lnSpc>
            </a:pPr>
            <a:r>
              <a:rPr lang="de-DE" dirty="0">
                <a:latin typeface="Arial"/>
                <a:ea typeface="SimSun"/>
              </a:rPr>
              <a:t>V. </a:t>
            </a:r>
            <a:r>
              <a:rPr lang="de-DE" dirty="0" err="1">
                <a:latin typeface="Arial"/>
                <a:ea typeface="SimSun"/>
              </a:rPr>
              <a:t>Gruhn</a:t>
            </a:r>
            <a:r>
              <a:rPr lang="de-DE" dirty="0">
                <a:latin typeface="Arial"/>
                <a:ea typeface="SimSun"/>
              </a:rPr>
              <a:t>: </a:t>
            </a:r>
            <a:r>
              <a:rPr lang="de-DE" b="1" dirty="0">
                <a:latin typeface="Arial"/>
                <a:ea typeface="SimSun"/>
              </a:rPr>
              <a:t>MDA - Effektives Software-Engineering </a:t>
            </a:r>
            <a:endParaRPr lang="de-DE" dirty="0"/>
          </a:p>
          <a:p>
            <a:pPr>
              <a:lnSpc>
                <a:spcPct val="101000"/>
              </a:lnSpc>
            </a:pPr>
            <a:r>
              <a:rPr lang="de-DE" dirty="0">
                <a:latin typeface="Arial"/>
                <a:ea typeface="SimSun"/>
                <a:hlinkClick r:id="rId3"/>
              </a:rPr>
              <a:t>http://www.ub.tu-dortmund.de/katalog/titel/1223129</a:t>
            </a:r>
            <a:r>
              <a:rPr lang="de-DE" dirty="0">
                <a:latin typeface="Arial"/>
                <a:ea typeface="SimSun"/>
              </a:rPr>
              <a:t> </a:t>
            </a:r>
            <a:endParaRPr lang="de-DE" dirty="0"/>
          </a:p>
          <a:p>
            <a:pPr>
              <a:lnSpc>
                <a:spcPct val="101000"/>
              </a:lnSpc>
              <a:buSzPct val="25000"/>
              <a:buFont typeface="StarSymbol"/>
              <a:buChar char=""/>
            </a:pPr>
            <a:r>
              <a:rPr lang="de-DE" dirty="0">
                <a:latin typeface="Arial"/>
                <a:ea typeface="SimSun"/>
              </a:rPr>
              <a:t>Kapitel 2</a:t>
            </a:r>
            <a:endParaRPr lang="de-DE" dirty="0"/>
          </a:p>
          <a:p>
            <a:endParaRPr lang="de-DE" dirty="0"/>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68</a:t>
            </a:fld>
            <a:endParaRPr lang="de-DE"/>
          </a:p>
        </p:txBody>
      </p:sp>
    </p:spTree>
    <p:extLst>
      <p:ext uri="{BB962C8B-B14F-4D97-AF65-F5344CB8AC3E}">
        <p14:creationId xmlns:p14="http://schemas.microsoft.com/office/powerpoint/2010/main" xmlns="" val="7467675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p:nvPr>
        </p:nvSpPr>
        <p:spPr>
          <a:noFill/>
        </p:spPr>
        <p:txBody>
          <a:bodyPr/>
          <a:lstStyle/>
          <a:p>
            <a:pPr>
              <a:buFont typeface="Times New Roman" pitchFamily="18" charset="0"/>
              <a:buNone/>
              <a:tabLst>
                <a:tab pos="696913" algn="l"/>
                <a:tab pos="1395413" algn="l"/>
                <a:tab pos="2093913" algn="l"/>
                <a:tab pos="2792413" algn="l"/>
              </a:tabLst>
            </a:pPr>
            <a:fld id="{7011AEA8-7AE4-4F48-8AEF-D47196A128C7}" type="slidenum">
              <a:rPr lang="de-DE" smtClean="0">
                <a:solidFill>
                  <a:prstClr val="white"/>
                </a:solidFill>
                <a:latin typeface="Arial" pitchFamily="34" charset="0"/>
              </a:rPr>
              <a:pPr>
                <a:buFont typeface="Times New Roman" pitchFamily="18" charset="0"/>
                <a:buNone/>
                <a:tabLst>
                  <a:tab pos="696913" algn="l"/>
                  <a:tab pos="1395413" algn="l"/>
                  <a:tab pos="2093913" algn="l"/>
                  <a:tab pos="2792413" algn="l"/>
                </a:tabLst>
              </a:pPr>
              <a:t>69</a:t>
            </a:fld>
            <a:endParaRPr lang="de-DE" smtClean="0">
              <a:solidFill>
                <a:prstClr val="white"/>
              </a:solidFill>
              <a:latin typeface="Arial" pitchFamily="34" charset="0"/>
            </a:endParaRPr>
          </a:p>
        </p:txBody>
      </p:sp>
      <p:sp>
        <p:nvSpPr>
          <p:cNvPr id="79875" name="Rectangle 1"/>
          <p:cNvSpPr txBox="1">
            <a:spLocks noGrp="1" noRot="1" noChangeAspect="1" noChangeArrowheads="1" noTextEdit="1"/>
          </p:cNvSpPr>
          <p:nvPr>
            <p:ph type="sldImg"/>
          </p:nvPr>
        </p:nvSpPr>
        <p:spPr>
          <a:xfrm>
            <a:off x="954088" y="144463"/>
            <a:ext cx="4960937" cy="3721100"/>
          </a:xfrm>
          <a:solidFill>
            <a:srgbClr val="FFFFFF"/>
          </a:solidFill>
          <a:ln>
            <a:solidFill>
              <a:srgbClr val="000000"/>
            </a:solidFill>
            <a:miter lim="800000"/>
          </a:ln>
        </p:spPr>
      </p:sp>
      <p:sp>
        <p:nvSpPr>
          <p:cNvPr id="63490" name="Text Box 2"/>
          <p:cNvSpPr txBox="1">
            <a:spLocks noGrp="1" noChangeArrowheads="1"/>
          </p:cNvSpPr>
          <p:nvPr>
            <p:ph type="body" idx="1"/>
          </p:nvPr>
        </p:nvSpPr>
        <p:spPr>
          <a:xfrm>
            <a:off x="171519" y="3985576"/>
            <a:ext cx="6467581" cy="5790274"/>
          </a:xfrm>
          <a:ln/>
        </p:spPr>
        <p:txBody>
          <a:bodyPr lIns="95515" tIns="47931" rIns="95515" bIns="47931"/>
          <a:lstStyle/>
          <a:p>
            <a:pPr defTabSz="433388" eaLnBrk="1">
              <a:spcBef>
                <a:spcPct val="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pPr>
            <a:endParaRPr lang="de-DE" sz="1800" dirty="0" smtClean="0">
              <a:latin typeface="Times New Roman" pitchFamily="18" charset="0"/>
            </a:endParaRPr>
          </a:p>
        </p:txBody>
      </p:sp>
    </p:spTree>
    <p:extLst>
      <p:ext uri="{BB962C8B-B14F-4D97-AF65-F5344CB8AC3E}">
        <p14:creationId xmlns:p14="http://schemas.microsoft.com/office/powerpoint/2010/main" xmlns="" val="2338283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noFill/>
          <a:ln>
            <a:solidFill>
              <a:srgbClr val="000000"/>
            </a:solidFill>
            <a:miter lim="800000"/>
            <a:headEnd/>
            <a:tailEnd/>
          </a:ln>
        </p:spPr>
      </p:sp>
      <p:sp>
        <p:nvSpPr>
          <p:cNvPr id="47107" name="Notizenplatzhalter 2"/>
          <p:cNvSpPr>
            <a:spLocks noGrp="1"/>
          </p:cNvSpPr>
          <p:nvPr>
            <p:ph type="body" idx="1"/>
          </p:nvPr>
        </p:nvSpPr>
        <p:spPr bwMode="auto">
          <a:noFill/>
        </p:spPr>
        <p:txBody>
          <a:bodyPr/>
          <a:lstStyle/>
          <a:p>
            <a:pPr defTabSz="433388" eaLnBrk="1" hangingPunct="1">
              <a:spcBef>
                <a:spcPct val="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pPr>
            <a:endParaRPr lang="en-US" dirty="0" smtClean="0">
              <a:ea typeface="ＭＳ Ｐゴシック" charset="-128"/>
            </a:endParaRPr>
          </a:p>
        </p:txBody>
      </p:sp>
      <p:sp>
        <p:nvSpPr>
          <p:cNvPr id="47108" name="Foliennummernplatzhalter 3"/>
          <p:cNvSpPr>
            <a:spLocks noGrp="1"/>
          </p:cNvSpPr>
          <p:nvPr>
            <p:ph type="sldNum" sz="quarter" idx="5"/>
          </p:nvPr>
        </p:nvSpPr>
        <p:spPr bwMode="auto">
          <a:noFill/>
          <a:ln>
            <a:miter lim="800000"/>
            <a:headEnd/>
            <a:tailEnd/>
          </a:ln>
        </p:spPr>
        <p:txBody>
          <a:bodyPr/>
          <a:lstStyle/>
          <a:p>
            <a:fld id="{E486EF39-389E-47B7-B2AB-BE7FB24746CA}" type="slidenum">
              <a:rPr lang="de-DE"/>
              <a:pPr/>
              <a:t>7</a:t>
            </a:fld>
            <a:endParaRPr lang="de-DE"/>
          </a:p>
        </p:txBody>
      </p:sp>
    </p:spTree>
    <p:extLst>
      <p:ext uri="{BB962C8B-B14F-4D97-AF65-F5344CB8AC3E}">
        <p14:creationId xmlns:p14="http://schemas.microsoft.com/office/powerpoint/2010/main" xmlns="" val="37201322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nl-NL" dirty="0" smtClean="0"/>
          </a:p>
        </p:txBody>
      </p:sp>
      <p:sp>
        <p:nvSpPr>
          <p:cNvPr id="96260" name="Slide Number Placeholder 3"/>
          <p:cNvSpPr>
            <a:spLocks noGrp="1"/>
          </p:cNvSpPr>
          <p:nvPr>
            <p:ph type="sldNum" sz="quarter" idx="5"/>
          </p:nvPr>
        </p:nvSpPr>
        <p:spPr>
          <a:noFill/>
        </p:spPr>
        <p:txBody>
          <a:bodyPr/>
          <a:lstStyle/>
          <a:p>
            <a:fld id="{843AFFF8-D93E-4098-BD9D-3AD867A9C084}" type="slidenum">
              <a:rPr lang="en-US" smtClean="0">
                <a:solidFill>
                  <a:prstClr val="white"/>
                </a:solidFill>
              </a:rPr>
              <a:pPr/>
              <a:t>70</a:t>
            </a:fld>
            <a:endParaRPr lang="en-US" smtClean="0">
              <a:solidFill>
                <a:prstClr val="white"/>
              </a:solidFill>
            </a:endParaRPr>
          </a:p>
        </p:txBody>
      </p:sp>
    </p:spTree>
    <p:extLst>
      <p:ext uri="{BB962C8B-B14F-4D97-AF65-F5344CB8AC3E}">
        <p14:creationId xmlns:p14="http://schemas.microsoft.com/office/powerpoint/2010/main" xmlns="" val="39477516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r>
              <a:rPr lang="nl-NL" dirty="0" smtClean="0"/>
              <a:t>PROBLEM</a:t>
            </a:r>
            <a:r>
              <a:rPr lang="nl-NL" dirty="0" smtClean="0"/>
              <a:t>:</a:t>
            </a:r>
          </a:p>
          <a:p>
            <a:endParaRPr lang="nl-NL" dirty="0" smtClean="0"/>
          </a:p>
          <a:p>
            <a:r>
              <a:rPr lang="nl-NL" dirty="0" smtClean="0"/>
              <a:t>1. If we want to add more thermometers we have to change the code of Heater.</a:t>
            </a:r>
          </a:p>
          <a:p>
            <a:r>
              <a:rPr lang="nl-NL" dirty="0" smtClean="0"/>
              <a:t>2. Calculation of temperature conversions is done in Heater, which is not logical.</a:t>
            </a:r>
          </a:p>
        </p:txBody>
      </p:sp>
      <p:sp>
        <p:nvSpPr>
          <p:cNvPr id="96260" name="Slide Number Placeholder 3"/>
          <p:cNvSpPr>
            <a:spLocks noGrp="1"/>
          </p:cNvSpPr>
          <p:nvPr>
            <p:ph type="sldNum" sz="quarter" idx="5"/>
          </p:nvPr>
        </p:nvSpPr>
        <p:spPr>
          <a:noFill/>
        </p:spPr>
        <p:txBody>
          <a:bodyPr/>
          <a:lstStyle/>
          <a:p>
            <a:fld id="{843AFFF8-D93E-4098-BD9D-3AD867A9C084}" type="slidenum">
              <a:rPr lang="en-US" smtClean="0">
                <a:solidFill>
                  <a:prstClr val="white"/>
                </a:solidFill>
              </a:rPr>
              <a:pPr/>
              <a:t>71</a:t>
            </a:fld>
            <a:endParaRPr lang="en-US" smtClean="0">
              <a:solidFill>
                <a:prstClr val="white"/>
              </a:solidFill>
            </a:endParaRPr>
          </a:p>
        </p:txBody>
      </p:sp>
    </p:spTree>
    <p:extLst>
      <p:ext uri="{BB962C8B-B14F-4D97-AF65-F5344CB8AC3E}">
        <p14:creationId xmlns:p14="http://schemas.microsoft.com/office/powerpoint/2010/main" xmlns="" val="394775160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r>
              <a:rPr lang="nl-NL" dirty="0" smtClean="0"/>
              <a:t>Call </a:t>
            </a:r>
            <a:r>
              <a:rPr lang="nl-NL" dirty="0" smtClean="0"/>
              <a:t>notify() to let the thermometers know that Heater’s state has changed.</a:t>
            </a:r>
          </a:p>
          <a:p>
            <a:endParaRPr lang="nl-NL" dirty="0" smtClean="0"/>
          </a:p>
          <a:p>
            <a:r>
              <a:rPr lang="nl-NL" dirty="0" smtClean="0"/>
              <a:t>We put this in a separate method “notify” so that other methods in Heater (e.g. “reset”) can use it too.</a:t>
            </a:r>
          </a:p>
          <a:p>
            <a:endParaRPr lang="nl-NL" dirty="0" smtClean="0"/>
          </a:p>
          <a:p>
            <a:r>
              <a:rPr lang="nl-NL" dirty="0" smtClean="0"/>
              <a:t>Now we can add/remove Thermometer at will. We can even add different kinds of thermometers!</a:t>
            </a:r>
          </a:p>
        </p:txBody>
      </p:sp>
      <p:sp>
        <p:nvSpPr>
          <p:cNvPr id="97284" name="Slide Number Placeholder 3"/>
          <p:cNvSpPr>
            <a:spLocks noGrp="1"/>
          </p:cNvSpPr>
          <p:nvPr>
            <p:ph type="sldNum" sz="quarter" idx="5"/>
          </p:nvPr>
        </p:nvSpPr>
        <p:spPr>
          <a:noFill/>
        </p:spPr>
        <p:txBody>
          <a:bodyPr/>
          <a:lstStyle/>
          <a:p>
            <a:fld id="{41D728E0-0D46-49BC-B41C-6316FED3BABC}" type="slidenum">
              <a:rPr lang="en-US" smtClean="0">
                <a:solidFill>
                  <a:prstClr val="white"/>
                </a:solidFill>
              </a:rPr>
              <a:pPr/>
              <a:t>72</a:t>
            </a:fld>
            <a:endParaRPr lang="en-US" smtClean="0">
              <a:solidFill>
                <a:prstClr val="white"/>
              </a:solidFill>
            </a:endParaRPr>
          </a:p>
        </p:txBody>
      </p:sp>
    </p:spTree>
    <p:extLst>
      <p:ext uri="{BB962C8B-B14F-4D97-AF65-F5344CB8AC3E}">
        <p14:creationId xmlns:p14="http://schemas.microsoft.com/office/powerpoint/2010/main" xmlns="" val="41190440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433388" eaLnBrk="1">
              <a:spcBef>
                <a:spcPct val="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pPr>
            <a:endParaRPr lang="de-DE" sz="1200" dirty="0" smtClean="0">
              <a:latin typeface="Times New Roman" pitchFamily="18" charset="0"/>
            </a:endParaRPr>
          </a:p>
        </p:txBody>
      </p:sp>
      <p:sp>
        <p:nvSpPr>
          <p:cNvPr id="4" name="Foliennummernplatzhalter 3"/>
          <p:cNvSpPr>
            <a:spLocks noGrp="1"/>
          </p:cNvSpPr>
          <p:nvPr>
            <p:ph type="sldNum" idx="10"/>
          </p:nvPr>
        </p:nvSpPr>
        <p:spPr/>
        <p:txBody>
          <a:bodyPr/>
          <a:lstStyle/>
          <a:p>
            <a:pPr>
              <a:defRPr/>
            </a:pPr>
            <a:fld id="{005C9846-07B8-45AD-9EED-6849E55610B2}" type="slidenum">
              <a:rPr lang="de-DE" smtClean="0">
                <a:solidFill>
                  <a:prstClr val="white"/>
                </a:solidFill>
              </a:rPr>
              <a:pPr>
                <a:defRPr/>
              </a:pPr>
              <a:t>73</a:t>
            </a:fld>
            <a:endParaRPr lang="de-DE">
              <a:solidFill>
                <a:prstClr val="white"/>
              </a:solidFill>
            </a:endParaRPr>
          </a:p>
        </p:txBody>
      </p:sp>
    </p:spTree>
    <p:extLst>
      <p:ext uri="{BB962C8B-B14F-4D97-AF65-F5344CB8AC3E}">
        <p14:creationId xmlns:p14="http://schemas.microsoft.com/office/powerpoint/2010/main" xmlns="" val="20941222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433388" eaLnBrk="1">
              <a:spcBef>
                <a:spcPct val="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pPr>
            <a:endParaRPr lang="de-DE" sz="1200" dirty="0" smtClean="0">
              <a:latin typeface="Times New Roman" pitchFamily="18" charset="0"/>
            </a:endParaRPr>
          </a:p>
        </p:txBody>
      </p:sp>
      <p:sp>
        <p:nvSpPr>
          <p:cNvPr id="4" name="Foliennummernplatzhalter 3"/>
          <p:cNvSpPr>
            <a:spLocks noGrp="1"/>
          </p:cNvSpPr>
          <p:nvPr>
            <p:ph type="sldNum" idx="10"/>
          </p:nvPr>
        </p:nvSpPr>
        <p:spPr/>
        <p:txBody>
          <a:bodyPr/>
          <a:lstStyle/>
          <a:p>
            <a:pPr>
              <a:defRPr/>
            </a:pPr>
            <a:fld id="{005C9846-07B8-45AD-9EED-6849E55610B2}" type="slidenum">
              <a:rPr lang="de-DE" smtClean="0">
                <a:solidFill>
                  <a:prstClr val="white"/>
                </a:solidFill>
              </a:rPr>
              <a:pPr>
                <a:defRPr/>
              </a:pPr>
              <a:t>74</a:t>
            </a:fld>
            <a:endParaRPr lang="de-DE">
              <a:solidFill>
                <a:prstClr val="white"/>
              </a:solidFill>
            </a:endParaRPr>
          </a:p>
        </p:txBody>
      </p:sp>
    </p:spTree>
    <p:extLst>
      <p:ext uri="{BB962C8B-B14F-4D97-AF65-F5344CB8AC3E}">
        <p14:creationId xmlns:p14="http://schemas.microsoft.com/office/powerpoint/2010/main" xmlns="" val="20941222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p:nvPr>
        </p:nvSpPr>
        <p:spPr>
          <a:noFill/>
        </p:spPr>
        <p:txBody>
          <a:bodyPr/>
          <a:lstStyle/>
          <a:p>
            <a:pPr>
              <a:buFont typeface="Times New Roman" pitchFamily="18" charset="0"/>
              <a:buNone/>
              <a:tabLst>
                <a:tab pos="696913" algn="l"/>
                <a:tab pos="1395413" algn="l"/>
                <a:tab pos="2093913" algn="l"/>
                <a:tab pos="2792413" algn="l"/>
              </a:tabLst>
            </a:pPr>
            <a:fld id="{7011AEA8-7AE4-4F48-8AEF-D47196A128C7}" type="slidenum">
              <a:rPr lang="de-DE" smtClean="0">
                <a:solidFill>
                  <a:prstClr val="white"/>
                </a:solidFill>
                <a:latin typeface="Arial" pitchFamily="34" charset="0"/>
              </a:rPr>
              <a:pPr>
                <a:buFont typeface="Times New Roman" pitchFamily="18" charset="0"/>
                <a:buNone/>
                <a:tabLst>
                  <a:tab pos="696913" algn="l"/>
                  <a:tab pos="1395413" algn="l"/>
                  <a:tab pos="2093913" algn="l"/>
                  <a:tab pos="2792413" algn="l"/>
                </a:tabLst>
              </a:pPr>
              <a:t>75</a:t>
            </a:fld>
            <a:endParaRPr lang="de-DE" smtClean="0">
              <a:solidFill>
                <a:prstClr val="white"/>
              </a:solidFill>
              <a:latin typeface="Arial" pitchFamily="34" charset="0"/>
            </a:endParaRPr>
          </a:p>
        </p:txBody>
      </p:sp>
      <p:sp>
        <p:nvSpPr>
          <p:cNvPr id="79875" name="Rectangle 1"/>
          <p:cNvSpPr txBox="1">
            <a:spLocks noGrp="1" noRot="1" noChangeAspect="1" noChangeArrowheads="1" noTextEdit="1"/>
          </p:cNvSpPr>
          <p:nvPr>
            <p:ph type="sldImg"/>
          </p:nvPr>
        </p:nvSpPr>
        <p:spPr>
          <a:xfrm>
            <a:off x="954088" y="144463"/>
            <a:ext cx="4960937" cy="3721100"/>
          </a:xfrm>
          <a:solidFill>
            <a:srgbClr val="FFFFFF"/>
          </a:solidFill>
          <a:ln>
            <a:solidFill>
              <a:srgbClr val="000000"/>
            </a:solidFill>
            <a:miter lim="800000"/>
          </a:ln>
        </p:spPr>
      </p:sp>
      <p:sp>
        <p:nvSpPr>
          <p:cNvPr id="63490" name="Text Box 2"/>
          <p:cNvSpPr txBox="1">
            <a:spLocks noGrp="1" noChangeArrowheads="1"/>
          </p:cNvSpPr>
          <p:nvPr>
            <p:ph type="body" idx="1"/>
          </p:nvPr>
        </p:nvSpPr>
        <p:spPr>
          <a:xfrm>
            <a:off x="171519" y="3985576"/>
            <a:ext cx="6467581" cy="5790274"/>
          </a:xfrm>
          <a:ln/>
        </p:spPr>
        <p:txBody>
          <a:bodyPr lIns="95515" tIns="47931" rIns="95515" bIns="47931"/>
          <a:lstStyle/>
          <a:p>
            <a:pPr defTabSz="433388" eaLnBrk="1">
              <a:spcBef>
                <a:spcPct val="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pPr>
            <a:endParaRPr lang="de-DE" sz="1600" dirty="0" smtClean="0">
              <a:latin typeface="Times New Roman" pitchFamily="18" charset="0"/>
            </a:endParaRPr>
          </a:p>
        </p:txBody>
      </p:sp>
    </p:spTree>
    <p:extLst>
      <p:ext uri="{BB962C8B-B14F-4D97-AF65-F5344CB8AC3E}">
        <p14:creationId xmlns:p14="http://schemas.microsoft.com/office/powerpoint/2010/main" xmlns="" val="233828363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p:nvPr>
        </p:nvSpPr>
        <p:spPr>
          <a:noFill/>
        </p:spPr>
        <p:txBody>
          <a:bodyPr/>
          <a:lstStyle/>
          <a:p>
            <a:pPr>
              <a:buFont typeface="Times New Roman" pitchFamily="18" charset="0"/>
              <a:buNone/>
              <a:tabLst>
                <a:tab pos="696913" algn="l"/>
                <a:tab pos="1395413" algn="l"/>
                <a:tab pos="2093913" algn="l"/>
                <a:tab pos="2792413" algn="l"/>
              </a:tabLst>
            </a:pPr>
            <a:fld id="{7011AEA8-7AE4-4F48-8AEF-D47196A128C7}" type="slidenum">
              <a:rPr lang="de-DE" smtClean="0">
                <a:solidFill>
                  <a:prstClr val="white"/>
                </a:solidFill>
                <a:latin typeface="Arial" pitchFamily="34" charset="0"/>
              </a:rPr>
              <a:pPr>
                <a:buFont typeface="Times New Roman" pitchFamily="18" charset="0"/>
                <a:buNone/>
                <a:tabLst>
                  <a:tab pos="696913" algn="l"/>
                  <a:tab pos="1395413" algn="l"/>
                  <a:tab pos="2093913" algn="l"/>
                  <a:tab pos="2792413" algn="l"/>
                </a:tabLst>
              </a:pPr>
              <a:t>76</a:t>
            </a:fld>
            <a:endParaRPr lang="de-DE" smtClean="0">
              <a:solidFill>
                <a:prstClr val="white"/>
              </a:solidFill>
              <a:latin typeface="Arial" pitchFamily="34" charset="0"/>
            </a:endParaRPr>
          </a:p>
        </p:txBody>
      </p:sp>
      <p:sp>
        <p:nvSpPr>
          <p:cNvPr id="79875" name="Rectangle 1"/>
          <p:cNvSpPr txBox="1">
            <a:spLocks noGrp="1" noRot="1" noChangeAspect="1" noChangeArrowheads="1" noTextEdit="1"/>
          </p:cNvSpPr>
          <p:nvPr>
            <p:ph type="sldImg"/>
          </p:nvPr>
        </p:nvSpPr>
        <p:spPr>
          <a:xfrm>
            <a:off x="954088" y="144463"/>
            <a:ext cx="4960937" cy="3721100"/>
          </a:xfrm>
          <a:solidFill>
            <a:srgbClr val="FFFFFF"/>
          </a:solidFill>
          <a:ln>
            <a:solidFill>
              <a:srgbClr val="000000"/>
            </a:solidFill>
            <a:miter lim="800000"/>
          </a:ln>
        </p:spPr>
      </p:sp>
      <p:sp>
        <p:nvSpPr>
          <p:cNvPr id="63490" name="Text Box 2"/>
          <p:cNvSpPr txBox="1">
            <a:spLocks noGrp="1" noChangeArrowheads="1"/>
          </p:cNvSpPr>
          <p:nvPr>
            <p:ph type="body" idx="1"/>
          </p:nvPr>
        </p:nvSpPr>
        <p:spPr>
          <a:xfrm>
            <a:off x="171519" y="3985576"/>
            <a:ext cx="6467581" cy="5790274"/>
          </a:xfrm>
          <a:ln/>
        </p:spPr>
        <p:txBody>
          <a:bodyPr lIns="95515" tIns="47931" rIns="95515" bIns="47931"/>
          <a:lstStyle/>
          <a:p>
            <a:pPr defTabSz="433388" eaLnBrk="1">
              <a:spcBef>
                <a:spcPct val="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pPr>
            <a:r>
              <a:rPr lang="en-US" sz="1600" dirty="0" err="1" smtClean="0">
                <a:latin typeface="Times New Roman" pitchFamily="18" charset="0"/>
              </a:rPr>
              <a:t>ConcreteSubject</a:t>
            </a:r>
            <a:r>
              <a:rPr lang="en-US" sz="1600" dirty="0" smtClean="0">
                <a:latin typeface="Times New Roman" pitchFamily="18" charset="0"/>
              </a:rPr>
              <a:t> </a:t>
            </a:r>
            <a:r>
              <a:rPr lang="en-US" sz="1600" dirty="0" smtClean="0">
                <a:latin typeface="Times New Roman" pitchFamily="18" charset="0"/>
              </a:rPr>
              <a:t>notifies its observers whenever a change occurs that could make its observers state inconsistent with its own</a:t>
            </a:r>
          </a:p>
          <a:p>
            <a:pPr defTabSz="433388" eaLnBrk="1">
              <a:spcBef>
                <a:spcPct val="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pPr>
            <a:r>
              <a:rPr lang="en-US" sz="1600" dirty="0" smtClean="0">
                <a:latin typeface="Times New Roman" pitchFamily="18" charset="0"/>
              </a:rPr>
              <a:t>After being informed of change, a </a:t>
            </a:r>
            <a:r>
              <a:rPr lang="en-US" sz="1600" dirty="0" err="1" smtClean="0">
                <a:latin typeface="Times New Roman" pitchFamily="18" charset="0"/>
              </a:rPr>
              <a:t>ConcreteObserver</a:t>
            </a:r>
            <a:r>
              <a:rPr lang="en-US" sz="1600" dirty="0" smtClean="0">
                <a:latin typeface="Times New Roman" pitchFamily="18" charset="0"/>
              </a:rPr>
              <a:t> queries the subject to reconcile its state with subjects.</a:t>
            </a:r>
          </a:p>
          <a:p>
            <a:pPr defTabSz="433388" eaLnBrk="1">
              <a:spcBef>
                <a:spcPct val="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pPr>
            <a:r>
              <a:rPr lang="en-US" sz="1600" dirty="0" smtClean="0">
                <a:latin typeface="Times New Roman" pitchFamily="18" charset="0"/>
              </a:rPr>
              <a:t>Observer object that initiates change request postpones its update until it gets notification from subject. Notify() is not always called by subject. Can be called by an observer, or any other object.</a:t>
            </a:r>
            <a:endParaRPr lang="de-DE" sz="1600" dirty="0" smtClean="0">
              <a:latin typeface="Times New Roman" pitchFamily="18" charset="0"/>
            </a:endParaRPr>
          </a:p>
        </p:txBody>
      </p:sp>
    </p:spTree>
    <p:extLst>
      <p:ext uri="{BB962C8B-B14F-4D97-AF65-F5344CB8AC3E}">
        <p14:creationId xmlns:p14="http://schemas.microsoft.com/office/powerpoint/2010/main" xmlns="" val="233828363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p:nvPr>
        </p:nvSpPr>
        <p:spPr>
          <a:noFill/>
        </p:spPr>
        <p:txBody>
          <a:bodyPr/>
          <a:lstStyle/>
          <a:p>
            <a:pPr>
              <a:buFont typeface="Times New Roman" pitchFamily="18" charset="0"/>
              <a:buNone/>
              <a:tabLst>
                <a:tab pos="696913" algn="l"/>
                <a:tab pos="1395413" algn="l"/>
                <a:tab pos="2093913" algn="l"/>
                <a:tab pos="2792413" algn="l"/>
              </a:tabLst>
            </a:pPr>
            <a:fld id="{7011AEA8-7AE4-4F48-8AEF-D47196A128C7}" type="slidenum">
              <a:rPr lang="de-DE" smtClean="0">
                <a:solidFill>
                  <a:prstClr val="white"/>
                </a:solidFill>
                <a:latin typeface="Arial" pitchFamily="34" charset="0"/>
              </a:rPr>
              <a:pPr>
                <a:buFont typeface="Times New Roman" pitchFamily="18" charset="0"/>
                <a:buNone/>
                <a:tabLst>
                  <a:tab pos="696913" algn="l"/>
                  <a:tab pos="1395413" algn="l"/>
                  <a:tab pos="2093913" algn="l"/>
                  <a:tab pos="2792413" algn="l"/>
                </a:tabLst>
              </a:pPr>
              <a:t>77</a:t>
            </a:fld>
            <a:endParaRPr lang="de-DE" smtClean="0">
              <a:solidFill>
                <a:prstClr val="white"/>
              </a:solidFill>
              <a:latin typeface="Arial" pitchFamily="34" charset="0"/>
            </a:endParaRPr>
          </a:p>
        </p:txBody>
      </p:sp>
      <p:sp>
        <p:nvSpPr>
          <p:cNvPr id="79875" name="Rectangle 1"/>
          <p:cNvSpPr txBox="1">
            <a:spLocks noGrp="1" noRot="1" noChangeAspect="1" noChangeArrowheads="1" noTextEdit="1"/>
          </p:cNvSpPr>
          <p:nvPr>
            <p:ph type="sldImg"/>
          </p:nvPr>
        </p:nvSpPr>
        <p:spPr>
          <a:xfrm>
            <a:off x="954088" y="144463"/>
            <a:ext cx="4960937" cy="3721100"/>
          </a:xfrm>
          <a:solidFill>
            <a:srgbClr val="FFFFFF"/>
          </a:solidFill>
          <a:ln>
            <a:solidFill>
              <a:srgbClr val="000000"/>
            </a:solidFill>
            <a:miter lim="800000"/>
          </a:ln>
        </p:spPr>
      </p:sp>
      <p:sp>
        <p:nvSpPr>
          <p:cNvPr id="63490" name="Text Box 2"/>
          <p:cNvSpPr txBox="1">
            <a:spLocks noGrp="1" noChangeArrowheads="1"/>
          </p:cNvSpPr>
          <p:nvPr>
            <p:ph type="body" idx="1"/>
          </p:nvPr>
        </p:nvSpPr>
        <p:spPr>
          <a:xfrm>
            <a:off x="171519" y="3985576"/>
            <a:ext cx="6467581" cy="5790274"/>
          </a:xfrm>
          <a:ln/>
        </p:spPr>
        <p:txBody>
          <a:bodyPr lIns="95515" tIns="47931" rIns="95515" bIns="47931"/>
          <a:lstStyle/>
          <a:p>
            <a:pPr defTabSz="433388" eaLnBrk="1">
              <a:spcBef>
                <a:spcPct val="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pPr>
            <a:endParaRPr lang="de-DE" sz="1600" dirty="0" smtClean="0">
              <a:latin typeface="Times New Roman" pitchFamily="18" charset="0"/>
            </a:endParaRPr>
          </a:p>
        </p:txBody>
      </p:sp>
    </p:spTree>
    <p:extLst>
      <p:ext uri="{BB962C8B-B14F-4D97-AF65-F5344CB8AC3E}">
        <p14:creationId xmlns:p14="http://schemas.microsoft.com/office/powerpoint/2010/main" xmlns="" val="233828363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p:nvPr>
        </p:nvSpPr>
        <p:spPr>
          <a:noFill/>
        </p:spPr>
        <p:txBody>
          <a:bodyPr/>
          <a:lstStyle/>
          <a:p>
            <a:pPr>
              <a:buFont typeface="Times New Roman" pitchFamily="18" charset="0"/>
              <a:buNone/>
              <a:tabLst>
                <a:tab pos="696913" algn="l"/>
                <a:tab pos="1395413" algn="l"/>
                <a:tab pos="2093913" algn="l"/>
                <a:tab pos="2792413" algn="l"/>
              </a:tabLst>
            </a:pPr>
            <a:fld id="{7011AEA8-7AE4-4F48-8AEF-D47196A128C7}" type="slidenum">
              <a:rPr lang="de-DE" smtClean="0">
                <a:solidFill>
                  <a:prstClr val="white"/>
                </a:solidFill>
                <a:latin typeface="Arial" pitchFamily="34" charset="0"/>
              </a:rPr>
              <a:pPr>
                <a:buFont typeface="Times New Roman" pitchFamily="18" charset="0"/>
                <a:buNone/>
                <a:tabLst>
                  <a:tab pos="696913" algn="l"/>
                  <a:tab pos="1395413" algn="l"/>
                  <a:tab pos="2093913" algn="l"/>
                  <a:tab pos="2792413" algn="l"/>
                </a:tabLst>
              </a:pPr>
              <a:t>78</a:t>
            </a:fld>
            <a:endParaRPr lang="de-DE" smtClean="0">
              <a:solidFill>
                <a:prstClr val="white"/>
              </a:solidFill>
              <a:latin typeface="Arial" pitchFamily="34" charset="0"/>
            </a:endParaRPr>
          </a:p>
        </p:txBody>
      </p:sp>
      <p:sp>
        <p:nvSpPr>
          <p:cNvPr id="79875" name="Rectangle 1"/>
          <p:cNvSpPr txBox="1">
            <a:spLocks noGrp="1" noRot="1" noChangeAspect="1" noChangeArrowheads="1" noTextEdit="1"/>
          </p:cNvSpPr>
          <p:nvPr>
            <p:ph type="sldImg"/>
          </p:nvPr>
        </p:nvSpPr>
        <p:spPr>
          <a:xfrm>
            <a:off x="954088" y="144463"/>
            <a:ext cx="4960937" cy="3721100"/>
          </a:xfrm>
          <a:solidFill>
            <a:srgbClr val="FFFFFF"/>
          </a:solidFill>
          <a:ln>
            <a:solidFill>
              <a:srgbClr val="000000"/>
            </a:solidFill>
            <a:miter lim="800000"/>
          </a:ln>
        </p:spPr>
      </p:sp>
      <p:sp>
        <p:nvSpPr>
          <p:cNvPr id="63490" name="Text Box 2"/>
          <p:cNvSpPr txBox="1">
            <a:spLocks noGrp="1" noChangeArrowheads="1"/>
          </p:cNvSpPr>
          <p:nvPr>
            <p:ph type="body" idx="1"/>
          </p:nvPr>
        </p:nvSpPr>
        <p:spPr>
          <a:xfrm>
            <a:off x="171519" y="3985576"/>
            <a:ext cx="6467581" cy="5790274"/>
          </a:xfrm>
          <a:ln/>
        </p:spPr>
        <p:txBody>
          <a:bodyPr lIns="95515" tIns="47931" rIns="95515" bIns="47931"/>
          <a:lstStyle/>
          <a:p>
            <a:pPr defTabSz="433388" eaLnBrk="1">
              <a:spcBef>
                <a:spcPct val="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defRPr/>
            </a:pPr>
            <a:endParaRPr lang="de-DE" sz="1800" dirty="0" smtClean="0">
              <a:latin typeface="Times New Roman" pitchFamily="18" charset="0"/>
            </a:endParaRPr>
          </a:p>
        </p:txBody>
      </p:sp>
    </p:spTree>
    <p:extLst>
      <p:ext uri="{BB962C8B-B14F-4D97-AF65-F5344CB8AC3E}">
        <p14:creationId xmlns:p14="http://schemas.microsoft.com/office/powerpoint/2010/main" xmlns="" val="233828363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p:nvPr>
        </p:nvSpPr>
        <p:spPr>
          <a:noFill/>
        </p:spPr>
        <p:txBody>
          <a:bodyPr/>
          <a:lstStyle/>
          <a:p>
            <a:pPr>
              <a:buFont typeface="Times New Roman" pitchFamily="18" charset="0"/>
              <a:buNone/>
              <a:tabLst>
                <a:tab pos="696913" algn="l"/>
                <a:tab pos="1395413" algn="l"/>
                <a:tab pos="2093913" algn="l"/>
                <a:tab pos="2792413" algn="l"/>
              </a:tabLst>
            </a:pPr>
            <a:fld id="{7011AEA8-7AE4-4F48-8AEF-D47196A128C7}" type="slidenum">
              <a:rPr lang="de-DE" smtClean="0">
                <a:solidFill>
                  <a:prstClr val="white"/>
                </a:solidFill>
                <a:latin typeface="Arial" pitchFamily="34" charset="0"/>
              </a:rPr>
              <a:pPr>
                <a:buFont typeface="Times New Roman" pitchFamily="18" charset="0"/>
                <a:buNone/>
                <a:tabLst>
                  <a:tab pos="696913" algn="l"/>
                  <a:tab pos="1395413" algn="l"/>
                  <a:tab pos="2093913" algn="l"/>
                  <a:tab pos="2792413" algn="l"/>
                </a:tabLst>
              </a:pPr>
              <a:t>79</a:t>
            </a:fld>
            <a:endParaRPr lang="de-DE" smtClean="0">
              <a:solidFill>
                <a:prstClr val="white"/>
              </a:solidFill>
              <a:latin typeface="Arial" pitchFamily="34" charset="0"/>
            </a:endParaRPr>
          </a:p>
        </p:txBody>
      </p:sp>
      <p:sp>
        <p:nvSpPr>
          <p:cNvPr id="79875" name="Rectangle 1"/>
          <p:cNvSpPr txBox="1">
            <a:spLocks noGrp="1" noRot="1" noChangeAspect="1" noChangeArrowheads="1" noTextEdit="1"/>
          </p:cNvSpPr>
          <p:nvPr>
            <p:ph type="sldImg"/>
          </p:nvPr>
        </p:nvSpPr>
        <p:spPr>
          <a:xfrm>
            <a:off x="954088" y="144463"/>
            <a:ext cx="4960937" cy="3721100"/>
          </a:xfrm>
          <a:solidFill>
            <a:srgbClr val="FFFFFF"/>
          </a:solidFill>
          <a:ln>
            <a:solidFill>
              <a:srgbClr val="000000"/>
            </a:solidFill>
            <a:miter lim="800000"/>
          </a:ln>
        </p:spPr>
      </p:sp>
      <p:sp>
        <p:nvSpPr>
          <p:cNvPr id="63490" name="Text Box 2"/>
          <p:cNvSpPr txBox="1">
            <a:spLocks noGrp="1" noChangeArrowheads="1"/>
          </p:cNvSpPr>
          <p:nvPr>
            <p:ph type="body" idx="1"/>
          </p:nvPr>
        </p:nvSpPr>
        <p:spPr>
          <a:xfrm>
            <a:off x="171519" y="3985576"/>
            <a:ext cx="6467581" cy="5790274"/>
          </a:xfrm>
          <a:ln/>
        </p:spPr>
        <p:txBody>
          <a:bodyPr lIns="95515" tIns="47931" rIns="95515" bIns="47931"/>
          <a:lstStyle/>
          <a:p>
            <a:pPr defTabSz="433388" eaLnBrk="1">
              <a:spcBef>
                <a:spcPct val="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pPr>
            <a:r>
              <a:rPr lang="de-DE" sz="1600" dirty="0" smtClean="0">
                <a:latin typeface="Times New Roman" pitchFamily="18" charset="0"/>
              </a:rPr>
              <a:t>http</a:t>
            </a:r>
            <a:r>
              <a:rPr lang="de-DE" sz="1600" dirty="0" smtClean="0">
                <a:latin typeface="Times New Roman" pitchFamily="18" charset="0"/>
              </a:rPr>
              <a:t>://ps.ipd.kit.edu/backend/index.php/veroeffentlichungen-details_en/items/3602.html</a:t>
            </a:r>
          </a:p>
          <a:p>
            <a:pPr defTabSz="433388" eaLnBrk="1">
              <a:spcBef>
                <a:spcPct val="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pPr>
            <a:r>
              <a:rPr lang="de-DE" sz="1600" dirty="0" smtClean="0">
                <a:latin typeface="Times New Roman" pitchFamily="18" charset="0"/>
              </a:rPr>
              <a:t>A </a:t>
            </a:r>
            <a:r>
              <a:rPr lang="de-DE" sz="1600" dirty="0" err="1" smtClean="0">
                <a:latin typeface="Times New Roman" pitchFamily="18" charset="0"/>
              </a:rPr>
              <a:t>Controlled</a:t>
            </a:r>
            <a:r>
              <a:rPr lang="de-DE" sz="1600" dirty="0" smtClean="0">
                <a:latin typeface="Times New Roman" pitchFamily="18" charset="0"/>
              </a:rPr>
              <a:t> Experiment in Maintenance </a:t>
            </a:r>
            <a:r>
              <a:rPr lang="de-DE" sz="1600" dirty="0" err="1" smtClean="0">
                <a:latin typeface="Times New Roman" pitchFamily="18" charset="0"/>
              </a:rPr>
              <a:t>Comparing</a:t>
            </a:r>
            <a:r>
              <a:rPr lang="de-DE" sz="1600" dirty="0" smtClean="0">
                <a:latin typeface="Times New Roman" pitchFamily="18" charset="0"/>
              </a:rPr>
              <a:t> Design Patterns </a:t>
            </a:r>
            <a:r>
              <a:rPr lang="de-DE" sz="1600" dirty="0" err="1" smtClean="0">
                <a:latin typeface="Times New Roman" pitchFamily="18" charset="0"/>
              </a:rPr>
              <a:t>to</a:t>
            </a:r>
            <a:r>
              <a:rPr lang="de-DE" sz="1600" dirty="0" smtClean="0">
                <a:latin typeface="Times New Roman" pitchFamily="18" charset="0"/>
              </a:rPr>
              <a:t> Simpler Solutions</a:t>
            </a:r>
          </a:p>
          <a:p>
            <a:pPr defTabSz="433388" eaLnBrk="1">
              <a:spcBef>
                <a:spcPct val="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pPr>
            <a:r>
              <a:rPr lang="de-DE" sz="1600" dirty="0" smtClean="0">
                <a:latin typeface="Times New Roman" pitchFamily="18" charset="0"/>
              </a:rPr>
              <a:t>Journal </a:t>
            </a:r>
            <a:r>
              <a:rPr lang="de-DE" sz="1600" dirty="0" err="1" smtClean="0">
                <a:latin typeface="Times New Roman" pitchFamily="18" charset="0"/>
              </a:rPr>
              <a:t>Article</a:t>
            </a:r>
            <a:endParaRPr lang="de-DE" sz="1600" dirty="0" smtClean="0">
              <a:latin typeface="Times New Roman" pitchFamily="18" charset="0"/>
            </a:endParaRPr>
          </a:p>
          <a:p>
            <a:pPr defTabSz="433388" eaLnBrk="1">
              <a:spcBef>
                <a:spcPct val="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pPr>
            <a:r>
              <a:rPr lang="de-DE" sz="1600" dirty="0" err="1" smtClean="0">
                <a:latin typeface="Times New Roman" pitchFamily="18" charset="0"/>
              </a:rPr>
              <a:t>Dec</a:t>
            </a:r>
            <a:endParaRPr lang="de-DE" sz="1600" dirty="0" smtClean="0">
              <a:latin typeface="Times New Roman" pitchFamily="18" charset="0"/>
            </a:endParaRPr>
          </a:p>
          <a:p>
            <a:pPr defTabSz="433388" eaLnBrk="1">
              <a:spcBef>
                <a:spcPct val="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pPr>
            <a:r>
              <a:rPr lang="de-DE" sz="1600" dirty="0" smtClean="0">
                <a:latin typeface="Times New Roman" pitchFamily="18" charset="0"/>
              </a:rPr>
              <a:t>2001</a:t>
            </a:r>
          </a:p>
          <a:p>
            <a:pPr defTabSz="433388" eaLnBrk="1">
              <a:spcBef>
                <a:spcPct val="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pPr>
            <a:r>
              <a:rPr lang="de-DE" sz="1600" dirty="0" err="1" smtClean="0">
                <a:latin typeface="Times New Roman" pitchFamily="18" charset="0"/>
              </a:rPr>
              <a:t>Authors</a:t>
            </a:r>
            <a:endParaRPr lang="de-DE" sz="1600" dirty="0" smtClean="0">
              <a:latin typeface="Times New Roman" pitchFamily="18" charset="0"/>
            </a:endParaRPr>
          </a:p>
          <a:p>
            <a:pPr defTabSz="433388" eaLnBrk="1">
              <a:spcBef>
                <a:spcPct val="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pPr>
            <a:r>
              <a:rPr lang="de-DE" sz="1600" dirty="0" smtClean="0">
                <a:latin typeface="Times New Roman" pitchFamily="18" charset="0"/>
              </a:rPr>
              <a:t>Lutz </a:t>
            </a:r>
            <a:r>
              <a:rPr lang="de-DE" sz="1600" dirty="0" err="1" smtClean="0">
                <a:latin typeface="Times New Roman" pitchFamily="18" charset="0"/>
              </a:rPr>
              <a:t>Prechelt</a:t>
            </a:r>
            <a:r>
              <a:rPr lang="de-DE" sz="1600" dirty="0" smtClean="0">
                <a:latin typeface="Times New Roman" pitchFamily="18" charset="0"/>
              </a:rPr>
              <a:t>, Barbara Unger, Walter F. Tichy, Peter </a:t>
            </a:r>
            <a:r>
              <a:rPr lang="de-DE" sz="1600" dirty="0" err="1" smtClean="0">
                <a:latin typeface="Times New Roman" pitchFamily="18" charset="0"/>
              </a:rPr>
              <a:t>Brössler</a:t>
            </a:r>
            <a:r>
              <a:rPr lang="de-DE" sz="1600" dirty="0" smtClean="0">
                <a:latin typeface="Times New Roman" pitchFamily="18" charset="0"/>
              </a:rPr>
              <a:t>, Lawrence G. </a:t>
            </a:r>
            <a:r>
              <a:rPr lang="de-DE" sz="1600" dirty="0" err="1" smtClean="0">
                <a:latin typeface="Times New Roman" pitchFamily="18" charset="0"/>
              </a:rPr>
              <a:t>Votta</a:t>
            </a:r>
            <a:endParaRPr lang="de-DE" sz="1600" dirty="0" smtClean="0">
              <a:latin typeface="Times New Roman" pitchFamily="18" charset="0"/>
            </a:endParaRPr>
          </a:p>
          <a:p>
            <a:pPr defTabSz="433388" eaLnBrk="1">
              <a:spcBef>
                <a:spcPct val="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pPr>
            <a:endParaRPr lang="de-DE" sz="1600" dirty="0" smtClean="0">
              <a:latin typeface="Times New Roman" pitchFamily="18" charset="0"/>
            </a:endParaRPr>
          </a:p>
        </p:txBody>
      </p:sp>
    </p:spTree>
    <p:extLst>
      <p:ext uri="{BB962C8B-B14F-4D97-AF65-F5344CB8AC3E}">
        <p14:creationId xmlns:p14="http://schemas.microsoft.com/office/powerpoint/2010/main" xmlns="" val="2338283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bwMode="auto">
          <a:noFill/>
          <a:ln>
            <a:solidFill>
              <a:srgbClr val="000000"/>
            </a:solidFill>
            <a:miter lim="800000"/>
            <a:headEnd/>
            <a:tailEnd/>
          </a:ln>
        </p:spPr>
      </p:sp>
      <p:sp>
        <p:nvSpPr>
          <p:cNvPr id="58371" name="Notizenplatzhalter 2"/>
          <p:cNvSpPr>
            <a:spLocks noGrp="1"/>
          </p:cNvSpPr>
          <p:nvPr>
            <p:ph type="body" idx="1"/>
          </p:nvPr>
        </p:nvSpPr>
        <p:spPr bwMode="auto">
          <a:noFill/>
        </p:spPr>
        <p:txBody>
          <a:bodyPr/>
          <a:lstStyle/>
          <a:p>
            <a:pPr defTabSz="433388" eaLnBrk="1">
              <a:spcBef>
                <a:spcPct val="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pPr>
            <a:endParaRPr lang="de-DE" dirty="0" smtClean="0">
              <a:ea typeface="ＭＳ Ｐゴシック" charset="-128"/>
            </a:endParaRPr>
          </a:p>
        </p:txBody>
      </p:sp>
      <p:sp>
        <p:nvSpPr>
          <p:cNvPr id="58372" name="Foliennummernplatzhalter 3"/>
          <p:cNvSpPr>
            <a:spLocks noGrp="1"/>
          </p:cNvSpPr>
          <p:nvPr>
            <p:ph type="sldNum" sz="quarter" idx="5"/>
          </p:nvPr>
        </p:nvSpPr>
        <p:spPr bwMode="auto">
          <a:noFill/>
          <a:ln>
            <a:miter lim="800000"/>
            <a:headEnd/>
            <a:tailEnd/>
          </a:ln>
        </p:spPr>
        <p:txBody>
          <a:bodyPr/>
          <a:lstStyle/>
          <a:p>
            <a:fld id="{14B20AC4-B577-400C-93D1-C461F89ACDEB}" type="slidenum">
              <a:rPr lang="de-DE"/>
              <a:pPr/>
              <a:t>8</a:t>
            </a:fld>
            <a:endParaRPr lang="de-DE"/>
          </a:p>
        </p:txBody>
      </p:sp>
    </p:spTree>
    <p:extLst>
      <p:ext uri="{BB962C8B-B14F-4D97-AF65-F5344CB8AC3E}">
        <p14:creationId xmlns:p14="http://schemas.microsoft.com/office/powerpoint/2010/main" xmlns="" val="150365294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p:nvPr>
        </p:nvSpPr>
        <p:spPr>
          <a:noFill/>
        </p:spPr>
        <p:txBody>
          <a:bodyPr/>
          <a:lstStyle/>
          <a:p>
            <a:pPr>
              <a:buFont typeface="Times New Roman" pitchFamily="18" charset="0"/>
              <a:buNone/>
              <a:tabLst>
                <a:tab pos="696913" algn="l"/>
                <a:tab pos="1395413" algn="l"/>
                <a:tab pos="2093913" algn="l"/>
                <a:tab pos="2792413" algn="l"/>
              </a:tabLst>
            </a:pPr>
            <a:fld id="{7011AEA8-7AE4-4F48-8AEF-D47196A128C7}" type="slidenum">
              <a:rPr lang="de-DE" smtClean="0">
                <a:solidFill>
                  <a:prstClr val="white"/>
                </a:solidFill>
                <a:latin typeface="Arial" pitchFamily="34" charset="0"/>
              </a:rPr>
              <a:pPr>
                <a:buFont typeface="Times New Roman" pitchFamily="18" charset="0"/>
                <a:buNone/>
                <a:tabLst>
                  <a:tab pos="696913" algn="l"/>
                  <a:tab pos="1395413" algn="l"/>
                  <a:tab pos="2093913" algn="l"/>
                  <a:tab pos="2792413" algn="l"/>
                </a:tabLst>
              </a:pPr>
              <a:t>80</a:t>
            </a:fld>
            <a:endParaRPr lang="de-DE" smtClean="0">
              <a:solidFill>
                <a:prstClr val="white"/>
              </a:solidFill>
              <a:latin typeface="Arial" pitchFamily="34" charset="0"/>
            </a:endParaRPr>
          </a:p>
        </p:txBody>
      </p:sp>
      <p:sp>
        <p:nvSpPr>
          <p:cNvPr id="79875" name="Rectangle 1"/>
          <p:cNvSpPr txBox="1">
            <a:spLocks noGrp="1" noRot="1" noChangeAspect="1" noChangeArrowheads="1" noTextEdit="1"/>
          </p:cNvSpPr>
          <p:nvPr>
            <p:ph type="sldImg"/>
          </p:nvPr>
        </p:nvSpPr>
        <p:spPr>
          <a:xfrm>
            <a:off x="954088" y="144463"/>
            <a:ext cx="4960937" cy="3721100"/>
          </a:xfrm>
          <a:solidFill>
            <a:srgbClr val="FFFFFF"/>
          </a:solidFill>
          <a:ln>
            <a:solidFill>
              <a:srgbClr val="000000"/>
            </a:solidFill>
            <a:miter lim="800000"/>
          </a:ln>
        </p:spPr>
      </p:sp>
      <p:sp>
        <p:nvSpPr>
          <p:cNvPr id="63490" name="Text Box 2"/>
          <p:cNvSpPr txBox="1">
            <a:spLocks noGrp="1" noChangeArrowheads="1"/>
          </p:cNvSpPr>
          <p:nvPr>
            <p:ph type="body" idx="1"/>
          </p:nvPr>
        </p:nvSpPr>
        <p:spPr>
          <a:xfrm>
            <a:off x="171519" y="3985576"/>
            <a:ext cx="6467581" cy="5790274"/>
          </a:xfrm>
          <a:ln/>
        </p:spPr>
        <p:txBody>
          <a:bodyPr lIns="95515" tIns="47931" rIns="95515" bIns="47931"/>
          <a:lstStyle/>
          <a:p>
            <a:pPr defTabSz="433388" eaLnBrk="1">
              <a:spcBef>
                <a:spcPct val="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pPr>
            <a:endParaRPr lang="de-DE" sz="1600" dirty="0" smtClean="0">
              <a:latin typeface="Times New Roman" pitchFamily="18" charset="0"/>
            </a:endParaRPr>
          </a:p>
        </p:txBody>
      </p:sp>
    </p:spTree>
    <p:extLst>
      <p:ext uri="{BB962C8B-B14F-4D97-AF65-F5344CB8AC3E}">
        <p14:creationId xmlns:p14="http://schemas.microsoft.com/office/powerpoint/2010/main" xmlns="" val="138917092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p:nvPr>
        </p:nvSpPr>
        <p:spPr>
          <a:noFill/>
        </p:spPr>
        <p:txBody>
          <a:bodyPr/>
          <a:lstStyle/>
          <a:p>
            <a:pPr>
              <a:buFont typeface="Times New Roman" pitchFamily="18" charset="0"/>
              <a:buNone/>
              <a:tabLst>
                <a:tab pos="696913" algn="l"/>
                <a:tab pos="1395413" algn="l"/>
                <a:tab pos="2093913" algn="l"/>
                <a:tab pos="2792413" algn="l"/>
              </a:tabLst>
            </a:pPr>
            <a:fld id="{7011AEA8-7AE4-4F48-8AEF-D47196A128C7}" type="slidenum">
              <a:rPr lang="de-DE" smtClean="0">
                <a:solidFill>
                  <a:prstClr val="white"/>
                </a:solidFill>
                <a:latin typeface="Arial" pitchFamily="34" charset="0"/>
              </a:rPr>
              <a:pPr>
                <a:buFont typeface="Times New Roman" pitchFamily="18" charset="0"/>
                <a:buNone/>
                <a:tabLst>
                  <a:tab pos="696913" algn="l"/>
                  <a:tab pos="1395413" algn="l"/>
                  <a:tab pos="2093913" algn="l"/>
                  <a:tab pos="2792413" algn="l"/>
                </a:tabLst>
              </a:pPr>
              <a:t>81</a:t>
            </a:fld>
            <a:endParaRPr lang="de-DE" smtClean="0">
              <a:solidFill>
                <a:prstClr val="white"/>
              </a:solidFill>
              <a:latin typeface="Arial" pitchFamily="34" charset="0"/>
            </a:endParaRPr>
          </a:p>
        </p:txBody>
      </p:sp>
      <p:sp>
        <p:nvSpPr>
          <p:cNvPr id="79875" name="Rectangle 1"/>
          <p:cNvSpPr txBox="1">
            <a:spLocks noGrp="1" noRot="1" noChangeAspect="1" noChangeArrowheads="1" noTextEdit="1"/>
          </p:cNvSpPr>
          <p:nvPr>
            <p:ph type="sldImg"/>
          </p:nvPr>
        </p:nvSpPr>
        <p:spPr>
          <a:xfrm>
            <a:off x="954088" y="144463"/>
            <a:ext cx="4960937" cy="3721100"/>
          </a:xfrm>
          <a:solidFill>
            <a:srgbClr val="FFFFFF"/>
          </a:solidFill>
          <a:ln>
            <a:solidFill>
              <a:srgbClr val="000000"/>
            </a:solidFill>
            <a:miter lim="800000"/>
          </a:ln>
        </p:spPr>
      </p:sp>
      <p:sp>
        <p:nvSpPr>
          <p:cNvPr id="63490" name="Text Box 2"/>
          <p:cNvSpPr txBox="1">
            <a:spLocks noGrp="1" noChangeArrowheads="1"/>
          </p:cNvSpPr>
          <p:nvPr>
            <p:ph type="body" idx="1"/>
          </p:nvPr>
        </p:nvSpPr>
        <p:spPr>
          <a:xfrm>
            <a:off x="171519" y="3985576"/>
            <a:ext cx="6467581" cy="5790274"/>
          </a:xfrm>
          <a:ln/>
        </p:spPr>
        <p:txBody>
          <a:bodyPr lIns="95515" tIns="47931" rIns="95515" bIns="47931"/>
          <a:lstStyle/>
          <a:p>
            <a:pPr defTabSz="433388" eaLnBrk="1">
              <a:spcBef>
                <a:spcPct val="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pPr>
            <a:endParaRPr lang="de-DE" sz="1800" dirty="0" smtClean="0">
              <a:latin typeface="Times New Roman" pitchFamily="18" charset="0"/>
            </a:endParaRPr>
          </a:p>
        </p:txBody>
      </p:sp>
    </p:spTree>
    <p:extLst>
      <p:ext uri="{BB962C8B-B14F-4D97-AF65-F5344CB8AC3E}">
        <p14:creationId xmlns:p14="http://schemas.microsoft.com/office/powerpoint/2010/main" xmlns="" val="233828363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82</a:t>
            </a:fld>
            <a:endParaRPr lang="de-DE"/>
          </a:p>
        </p:txBody>
      </p:sp>
    </p:spTree>
    <p:extLst>
      <p:ext uri="{BB962C8B-B14F-4D97-AF65-F5344CB8AC3E}">
        <p14:creationId xmlns:p14="http://schemas.microsoft.com/office/powerpoint/2010/main" xmlns="" val="389953277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83</a:t>
            </a:fld>
            <a:endParaRPr lang="de-DE"/>
          </a:p>
        </p:txBody>
      </p:sp>
    </p:spTree>
    <p:extLst>
      <p:ext uri="{BB962C8B-B14F-4D97-AF65-F5344CB8AC3E}">
        <p14:creationId xmlns:p14="http://schemas.microsoft.com/office/powerpoint/2010/main" xmlns="" val="171307831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84</a:t>
            </a:fld>
            <a:endParaRPr lang="de-DE"/>
          </a:p>
        </p:txBody>
      </p:sp>
    </p:spTree>
    <p:extLst>
      <p:ext uri="{BB962C8B-B14F-4D97-AF65-F5344CB8AC3E}">
        <p14:creationId xmlns:p14="http://schemas.microsoft.com/office/powerpoint/2010/main" xmlns="" val="400874132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p:nvPr>
        </p:nvSpPr>
        <p:spPr>
          <a:noFill/>
        </p:spPr>
        <p:txBody>
          <a:bodyPr/>
          <a:lstStyle/>
          <a:p>
            <a:pPr>
              <a:buFont typeface="Times New Roman" pitchFamily="18" charset="0"/>
              <a:buNone/>
              <a:tabLst>
                <a:tab pos="696913" algn="l"/>
                <a:tab pos="1395413" algn="l"/>
                <a:tab pos="2093913" algn="l"/>
                <a:tab pos="2792413" algn="l"/>
              </a:tabLst>
            </a:pPr>
            <a:fld id="{7011AEA8-7AE4-4F48-8AEF-D47196A128C7}" type="slidenum">
              <a:rPr lang="de-DE" smtClean="0">
                <a:latin typeface="Arial" pitchFamily="34" charset="0"/>
                <a:cs typeface="DejaVu Sans" pitchFamily="34" charset="0"/>
              </a:rPr>
              <a:pPr>
                <a:buFont typeface="Times New Roman" pitchFamily="18" charset="0"/>
                <a:buNone/>
                <a:tabLst>
                  <a:tab pos="696913" algn="l"/>
                  <a:tab pos="1395413" algn="l"/>
                  <a:tab pos="2093913" algn="l"/>
                  <a:tab pos="2792413" algn="l"/>
                </a:tabLst>
              </a:pPr>
              <a:t>85</a:t>
            </a:fld>
            <a:endParaRPr lang="de-DE" smtClean="0">
              <a:latin typeface="Arial" pitchFamily="34" charset="0"/>
              <a:cs typeface="DejaVu Sans" pitchFamily="34" charset="0"/>
            </a:endParaRPr>
          </a:p>
        </p:txBody>
      </p:sp>
      <p:sp>
        <p:nvSpPr>
          <p:cNvPr id="79875" name="Rectangle 1"/>
          <p:cNvSpPr txBox="1">
            <a:spLocks noGrp="1" noRot="1" noChangeAspect="1" noChangeArrowheads="1" noTextEdit="1"/>
          </p:cNvSpPr>
          <p:nvPr>
            <p:ph type="sldImg"/>
          </p:nvPr>
        </p:nvSpPr>
        <p:spPr>
          <a:xfrm>
            <a:off x="954088" y="144463"/>
            <a:ext cx="4960937" cy="3721100"/>
          </a:xfrm>
          <a:solidFill>
            <a:srgbClr val="FFFFFF"/>
          </a:solidFill>
          <a:ln>
            <a:solidFill>
              <a:srgbClr val="000000"/>
            </a:solidFill>
            <a:miter lim="800000"/>
          </a:ln>
        </p:spPr>
      </p:sp>
      <p:sp>
        <p:nvSpPr>
          <p:cNvPr id="63490" name="Text Box 2"/>
          <p:cNvSpPr txBox="1">
            <a:spLocks noGrp="1" noChangeArrowheads="1"/>
          </p:cNvSpPr>
          <p:nvPr>
            <p:ph type="body" idx="1"/>
          </p:nvPr>
        </p:nvSpPr>
        <p:spPr>
          <a:xfrm>
            <a:off x="171519" y="3985576"/>
            <a:ext cx="6467581" cy="5790274"/>
          </a:xfrm>
          <a:ln/>
        </p:spPr>
        <p:txBody>
          <a:bodyPr lIns="95515" tIns="47931" rIns="95515" bIns="47931"/>
          <a:lstStyle/>
          <a:p>
            <a:r>
              <a:rPr lang="de-DE" sz="1800" b="1" dirty="0"/>
              <a:t>Literatur: </a:t>
            </a:r>
            <a:endParaRPr lang="de-DE" sz="1800" dirty="0"/>
          </a:p>
          <a:p>
            <a:pPr>
              <a:lnSpc>
                <a:spcPct val="101000"/>
              </a:lnSpc>
            </a:pPr>
            <a:r>
              <a:rPr lang="de-DE" sz="1800" dirty="0">
                <a:latin typeface="Arial"/>
                <a:ea typeface="SimSun"/>
              </a:rPr>
              <a:t>V. </a:t>
            </a:r>
            <a:r>
              <a:rPr lang="de-DE" sz="1800" dirty="0" err="1">
                <a:latin typeface="Arial"/>
                <a:ea typeface="SimSun"/>
              </a:rPr>
              <a:t>Gruhn</a:t>
            </a:r>
            <a:r>
              <a:rPr lang="de-DE" sz="1800" dirty="0">
                <a:latin typeface="Arial"/>
                <a:ea typeface="SimSun"/>
              </a:rPr>
              <a:t>: </a:t>
            </a:r>
            <a:r>
              <a:rPr lang="de-DE" sz="1800" b="1" dirty="0">
                <a:latin typeface="Arial"/>
                <a:ea typeface="SimSun"/>
              </a:rPr>
              <a:t>MDA - Effektives Software-Engineering </a:t>
            </a:r>
            <a:endParaRPr lang="de-DE" sz="1800" dirty="0"/>
          </a:p>
          <a:p>
            <a:pPr>
              <a:lnSpc>
                <a:spcPct val="101000"/>
              </a:lnSpc>
            </a:pPr>
            <a:r>
              <a:rPr lang="de-DE" sz="1800" dirty="0">
                <a:latin typeface="Arial"/>
                <a:ea typeface="SimSun"/>
                <a:hlinkClick r:id="rId3"/>
              </a:rPr>
              <a:t>http://www.ub.tu-dortmund.de/katalog/titel/1223129</a:t>
            </a:r>
            <a:r>
              <a:rPr lang="de-DE" sz="1800" dirty="0">
                <a:latin typeface="Arial"/>
                <a:ea typeface="SimSun"/>
              </a:rPr>
              <a:t> </a:t>
            </a:r>
            <a:endParaRPr lang="de-DE" sz="1800" dirty="0"/>
          </a:p>
          <a:p>
            <a:pPr>
              <a:lnSpc>
                <a:spcPct val="101000"/>
              </a:lnSpc>
              <a:buSzPct val="25000"/>
              <a:buFont typeface="StarSymbol"/>
              <a:buChar char=""/>
            </a:pPr>
            <a:r>
              <a:rPr lang="de-DE" sz="1800" dirty="0">
                <a:latin typeface="Arial"/>
                <a:ea typeface="SimSun"/>
              </a:rPr>
              <a:t>Abschnitt 3.3 (S.84) </a:t>
            </a:r>
            <a:endParaRPr lang="de-DE" sz="1800" dirty="0"/>
          </a:p>
          <a:p>
            <a:pPr>
              <a:lnSpc>
                <a:spcPct val="101000"/>
              </a:lnSpc>
              <a:buSzPct val="25000"/>
              <a:buFont typeface="StarSymbol"/>
              <a:buChar char=""/>
            </a:pPr>
            <a:r>
              <a:rPr lang="de-DE" sz="1800" dirty="0">
                <a:latin typeface="Arial"/>
                <a:ea typeface="SimSun"/>
              </a:rPr>
              <a:t>Abschnitt 3.3.1 (S.84-87) </a:t>
            </a:r>
            <a:endParaRPr lang="de-DE" sz="1800" dirty="0"/>
          </a:p>
          <a:p>
            <a:pPr defTabSz="433388" eaLnBrk="1">
              <a:spcBef>
                <a:spcPct val="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pPr>
            <a:endParaRPr lang="de-DE" sz="1800" dirty="0" smtClean="0">
              <a:latin typeface="Times New Roman" pitchFamily="18" charset="0"/>
            </a:endParaRPr>
          </a:p>
        </p:txBody>
      </p:sp>
    </p:spTree>
    <p:extLst>
      <p:ext uri="{BB962C8B-B14F-4D97-AF65-F5344CB8AC3E}">
        <p14:creationId xmlns:p14="http://schemas.microsoft.com/office/powerpoint/2010/main" xmlns="" val="233828363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p:nvPr>
        </p:nvSpPr>
        <p:spPr>
          <a:noFill/>
        </p:spPr>
        <p:txBody>
          <a:bodyPr/>
          <a:lstStyle/>
          <a:p>
            <a:pPr>
              <a:buFont typeface="Times New Roman" pitchFamily="18" charset="0"/>
              <a:buNone/>
              <a:tabLst>
                <a:tab pos="696913" algn="l"/>
                <a:tab pos="1395413" algn="l"/>
                <a:tab pos="2093913" algn="l"/>
                <a:tab pos="2792413" algn="l"/>
              </a:tabLst>
            </a:pPr>
            <a:fld id="{7011AEA8-7AE4-4F48-8AEF-D47196A128C7}" type="slidenum">
              <a:rPr lang="de-DE" smtClean="0">
                <a:latin typeface="Arial" pitchFamily="34" charset="0"/>
                <a:cs typeface="DejaVu Sans" pitchFamily="34" charset="0"/>
              </a:rPr>
              <a:pPr>
                <a:buFont typeface="Times New Roman" pitchFamily="18" charset="0"/>
                <a:buNone/>
                <a:tabLst>
                  <a:tab pos="696913" algn="l"/>
                  <a:tab pos="1395413" algn="l"/>
                  <a:tab pos="2093913" algn="l"/>
                  <a:tab pos="2792413" algn="l"/>
                </a:tabLst>
              </a:pPr>
              <a:t>86</a:t>
            </a:fld>
            <a:endParaRPr lang="de-DE" smtClean="0">
              <a:latin typeface="Arial" pitchFamily="34" charset="0"/>
              <a:cs typeface="DejaVu Sans" pitchFamily="34" charset="0"/>
            </a:endParaRPr>
          </a:p>
        </p:txBody>
      </p:sp>
      <p:sp>
        <p:nvSpPr>
          <p:cNvPr id="79875" name="Rectangle 1"/>
          <p:cNvSpPr txBox="1">
            <a:spLocks noGrp="1" noRot="1" noChangeAspect="1" noChangeArrowheads="1" noTextEdit="1"/>
          </p:cNvSpPr>
          <p:nvPr>
            <p:ph type="sldImg"/>
          </p:nvPr>
        </p:nvSpPr>
        <p:spPr>
          <a:xfrm>
            <a:off x="954088" y="144463"/>
            <a:ext cx="4960937" cy="3721100"/>
          </a:xfrm>
          <a:solidFill>
            <a:srgbClr val="FFFFFF"/>
          </a:solidFill>
          <a:ln>
            <a:solidFill>
              <a:srgbClr val="000000"/>
            </a:solidFill>
            <a:miter lim="800000"/>
          </a:ln>
        </p:spPr>
      </p:sp>
      <p:sp>
        <p:nvSpPr>
          <p:cNvPr id="63490" name="Text Box 2"/>
          <p:cNvSpPr txBox="1">
            <a:spLocks noGrp="1" noChangeArrowheads="1"/>
          </p:cNvSpPr>
          <p:nvPr>
            <p:ph type="body" idx="1"/>
          </p:nvPr>
        </p:nvSpPr>
        <p:spPr>
          <a:xfrm>
            <a:off x="171519" y="3985576"/>
            <a:ext cx="6467581" cy="5790274"/>
          </a:xfrm>
          <a:ln/>
        </p:spPr>
        <p:txBody>
          <a:bodyPr lIns="95515" tIns="47931" rIns="95515" bIns="47931"/>
          <a:lstStyle/>
          <a:p>
            <a:r>
              <a:rPr lang="de-DE" sz="1800" b="1" dirty="0"/>
              <a:t>Literatur: </a:t>
            </a:r>
            <a:endParaRPr lang="de-DE" sz="1800" dirty="0"/>
          </a:p>
          <a:p>
            <a:pPr>
              <a:lnSpc>
                <a:spcPct val="101000"/>
              </a:lnSpc>
            </a:pPr>
            <a:r>
              <a:rPr lang="de-DE" sz="1800" dirty="0">
                <a:latin typeface="Arial"/>
                <a:ea typeface="SimSun"/>
              </a:rPr>
              <a:t>V. </a:t>
            </a:r>
            <a:r>
              <a:rPr lang="de-DE" sz="1800" dirty="0" err="1">
                <a:latin typeface="Arial"/>
                <a:ea typeface="SimSun"/>
              </a:rPr>
              <a:t>Gruhn</a:t>
            </a:r>
            <a:r>
              <a:rPr lang="de-DE" sz="1800" dirty="0">
                <a:latin typeface="Arial"/>
                <a:ea typeface="SimSun"/>
              </a:rPr>
              <a:t>: </a:t>
            </a:r>
            <a:r>
              <a:rPr lang="de-DE" sz="1800" b="1" dirty="0">
                <a:latin typeface="Arial"/>
                <a:ea typeface="SimSun"/>
              </a:rPr>
              <a:t>MDA - Effektives Software-Engineering </a:t>
            </a:r>
            <a:endParaRPr lang="de-DE" sz="1800" dirty="0"/>
          </a:p>
          <a:p>
            <a:pPr>
              <a:lnSpc>
                <a:spcPct val="101000"/>
              </a:lnSpc>
            </a:pPr>
            <a:r>
              <a:rPr lang="de-DE" sz="1800" dirty="0">
                <a:latin typeface="Arial"/>
                <a:ea typeface="SimSun"/>
                <a:hlinkClick r:id="rId3"/>
              </a:rPr>
              <a:t>http://www.ub.tu-dortmund.de/katalog/titel/1223129</a:t>
            </a:r>
            <a:r>
              <a:rPr lang="de-DE" sz="1800" dirty="0">
                <a:latin typeface="Arial"/>
                <a:ea typeface="SimSun"/>
              </a:rPr>
              <a:t> </a:t>
            </a:r>
            <a:endParaRPr lang="de-DE" sz="1800" dirty="0"/>
          </a:p>
          <a:p>
            <a:pPr>
              <a:lnSpc>
                <a:spcPct val="101000"/>
              </a:lnSpc>
              <a:buSzPct val="25000"/>
              <a:buFont typeface="StarSymbol"/>
              <a:buChar char=""/>
            </a:pPr>
            <a:r>
              <a:rPr lang="de-DE" sz="1800" dirty="0">
                <a:latin typeface="Arial"/>
                <a:ea typeface="SimSun"/>
              </a:rPr>
              <a:t>Abschnitt 3.3 (S.84) </a:t>
            </a:r>
            <a:endParaRPr lang="de-DE" sz="1800" dirty="0"/>
          </a:p>
          <a:p>
            <a:pPr>
              <a:lnSpc>
                <a:spcPct val="101000"/>
              </a:lnSpc>
              <a:buSzPct val="25000"/>
              <a:buFont typeface="StarSymbol"/>
              <a:buChar char=""/>
            </a:pPr>
            <a:r>
              <a:rPr lang="de-DE" sz="1800" dirty="0">
                <a:latin typeface="Arial"/>
                <a:ea typeface="SimSun"/>
              </a:rPr>
              <a:t>Abschnitt 3.3.1 (S.84-87) </a:t>
            </a:r>
            <a:endParaRPr lang="de-DE" sz="1800" dirty="0"/>
          </a:p>
          <a:p>
            <a:pPr defTabSz="433388" eaLnBrk="1">
              <a:spcBef>
                <a:spcPct val="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pPr>
            <a:endParaRPr lang="de-DE" sz="1800" dirty="0" smtClean="0">
              <a:latin typeface="Times New Roman" pitchFamily="18" charset="0"/>
            </a:endParaRPr>
          </a:p>
        </p:txBody>
      </p:sp>
    </p:spTree>
    <p:extLst>
      <p:ext uri="{BB962C8B-B14F-4D97-AF65-F5344CB8AC3E}">
        <p14:creationId xmlns:p14="http://schemas.microsoft.com/office/powerpoint/2010/main" xmlns="" val="233828363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p:nvPr>
        </p:nvSpPr>
        <p:spPr>
          <a:noFill/>
        </p:spPr>
        <p:txBody>
          <a:bodyPr/>
          <a:lstStyle/>
          <a:p>
            <a:pPr>
              <a:buFont typeface="Times New Roman" pitchFamily="18" charset="0"/>
              <a:buNone/>
              <a:tabLst>
                <a:tab pos="696913" algn="l"/>
                <a:tab pos="1395413" algn="l"/>
                <a:tab pos="2093913" algn="l"/>
                <a:tab pos="2792413" algn="l"/>
              </a:tabLst>
            </a:pPr>
            <a:fld id="{7011AEA8-7AE4-4F48-8AEF-D47196A128C7}" type="slidenum">
              <a:rPr lang="de-DE" smtClean="0">
                <a:latin typeface="Arial" pitchFamily="34" charset="0"/>
                <a:cs typeface="DejaVu Sans" pitchFamily="34" charset="0"/>
              </a:rPr>
              <a:pPr>
                <a:buFont typeface="Times New Roman" pitchFamily="18" charset="0"/>
                <a:buNone/>
                <a:tabLst>
                  <a:tab pos="696913" algn="l"/>
                  <a:tab pos="1395413" algn="l"/>
                  <a:tab pos="2093913" algn="l"/>
                  <a:tab pos="2792413" algn="l"/>
                </a:tabLst>
              </a:pPr>
              <a:t>87</a:t>
            </a:fld>
            <a:endParaRPr lang="de-DE" smtClean="0">
              <a:latin typeface="Arial" pitchFamily="34" charset="0"/>
              <a:cs typeface="DejaVu Sans" pitchFamily="34" charset="0"/>
            </a:endParaRPr>
          </a:p>
        </p:txBody>
      </p:sp>
      <p:sp>
        <p:nvSpPr>
          <p:cNvPr id="79875" name="Rectangle 1"/>
          <p:cNvSpPr txBox="1">
            <a:spLocks noGrp="1" noRot="1" noChangeAspect="1" noChangeArrowheads="1" noTextEdit="1"/>
          </p:cNvSpPr>
          <p:nvPr>
            <p:ph type="sldImg"/>
          </p:nvPr>
        </p:nvSpPr>
        <p:spPr>
          <a:xfrm>
            <a:off x="954088" y="144463"/>
            <a:ext cx="4960937" cy="3721100"/>
          </a:xfrm>
          <a:solidFill>
            <a:srgbClr val="FFFFFF"/>
          </a:solidFill>
          <a:ln>
            <a:solidFill>
              <a:srgbClr val="000000"/>
            </a:solidFill>
            <a:miter lim="800000"/>
          </a:ln>
        </p:spPr>
      </p:sp>
      <p:sp>
        <p:nvSpPr>
          <p:cNvPr id="63490" name="Text Box 2"/>
          <p:cNvSpPr txBox="1">
            <a:spLocks noGrp="1" noChangeArrowheads="1"/>
          </p:cNvSpPr>
          <p:nvPr>
            <p:ph type="body" idx="1"/>
          </p:nvPr>
        </p:nvSpPr>
        <p:spPr>
          <a:xfrm>
            <a:off x="171519" y="3985576"/>
            <a:ext cx="6467581" cy="5790274"/>
          </a:xfrm>
          <a:ln/>
        </p:spPr>
        <p:txBody>
          <a:bodyPr lIns="95515" tIns="47931" rIns="95515" bIns="47931"/>
          <a:lstStyle/>
          <a:p>
            <a:r>
              <a:rPr lang="de-DE" sz="1800" b="1" dirty="0"/>
              <a:t>Literatur: </a:t>
            </a:r>
            <a:endParaRPr lang="de-DE" sz="1800" dirty="0"/>
          </a:p>
          <a:p>
            <a:pPr>
              <a:lnSpc>
                <a:spcPct val="101000"/>
              </a:lnSpc>
            </a:pPr>
            <a:r>
              <a:rPr lang="de-DE" sz="1800" dirty="0">
                <a:latin typeface="Arial"/>
                <a:ea typeface="SimSun"/>
              </a:rPr>
              <a:t>V. </a:t>
            </a:r>
            <a:r>
              <a:rPr lang="de-DE" sz="1800" dirty="0" err="1">
                <a:latin typeface="Arial"/>
                <a:ea typeface="SimSun"/>
              </a:rPr>
              <a:t>Gruhn</a:t>
            </a:r>
            <a:r>
              <a:rPr lang="de-DE" sz="1800" dirty="0">
                <a:latin typeface="Arial"/>
                <a:ea typeface="SimSun"/>
              </a:rPr>
              <a:t>: </a:t>
            </a:r>
            <a:r>
              <a:rPr lang="de-DE" sz="1800" b="1" dirty="0">
                <a:latin typeface="Arial"/>
                <a:ea typeface="SimSun"/>
              </a:rPr>
              <a:t>MDA - Effektives Software-Engineering </a:t>
            </a:r>
            <a:endParaRPr lang="de-DE" sz="1800" dirty="0"/>
          </a:p>
          <a:p>
            <a:pPr>
              <a:lnSpc>
                <a:spcPct val="101000"/>
              </a:lnSpc>
            </a:pPr>
            <a:r>
              <a:rPr lang="de-DE" sz="1800" dirty="0">
                <a:latin typeface="Arial"/>
                <a:ea typeface="SimSun"/>
                <a:hlinkClick r:id="rId3"/>
              </a:rPr>
              <a:t>http://www.ub.tu-dortmund.de/katalog/titel/1223129</a:t>
            </a:r>
            <a:r>
              <a:rPr lang="de-DE" sz="1800" dirty="0">
                <a:latin typeface="Arial"/>
                <a:ea typeface="SimSun"/>
              </a:rPr>
              <a:t> </a:t>
            </a:r>
            <a:endParaRPr lang="de-DE" sz="1800" dirty="0"/>
          </a:p>
          <a:p>
            <a:pPr>
              <a:lnSpc>
                <a:spcPct val="101000"/>
              </a:lnSpc>
              <a:buSzPct val="25000"/>
              <a:buFont typeface="StarSymbol"/>
              <a:buChar char=""/>
            </a:pPr>
            <a:r>
              <a:rPr lang="de-DE" sz="1800" dirty="0">
                <a:latin typeface="Arial"/>
                <a:ea typeface="SimSun"/>
              </a:rPr>
              <a:t>Abschnitt 3.1.2 – Kurzer Exkurs: Abstrakte Syntax vs. Konkrete Syntax (S.68-71) </a:t>
            </a:r>
            <a:endParaRPr lang="de-DE" sz="1800" dirty="0"/>
          </a:p>
          <a:p>
            <a:pPr>
              <a:lnSpc>
                <a:spcPct val="101000"/>
              </a:lnSpc>
              <a:buSzPct val="25000"/>
              <a:buFont typeface="StarSymbol"/>
              <a:buChar char=""/>
            </a:pPr>
            <a:r>
              <a:rPr lang="de-DE" sz="1800" dirty="0">
                <a:latin typeface="Arial"/>
                <a:ea typeface="SimSun"/>
              </a:rPr>
              <a:t>Abschnitt 3.2.3 (S.80-83) </a:t>
            </a:r>
            <a:endParaRPr lang="de-DE" sz="1800" dirty="0"/>
          </a:p>
          <a:p>
            <a:pPr defTabSz="433388" eaLnBrk="1">
              <a:spcBef>
                <a:spcPct val="0"/>
              </a:spcBef>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pPr>
            <a:endParaRPr lang="de-DE" sz="1800" dirty="0" smtClean="0">
              <a:latin typeface="Times New Roman" pitchFamily="18" charset="0"/>
            </a:endParaRPr>
          </a:p>
        </p:txBody>
      </p:sp>
    </p:spTree>
    <p:extLst>
      <p:ext uri="{BB962C8B-B14F-4D97-AF65-F5344CB8AC3E}">
        <p14:creationId xmlns:p14="http://schemas.microsoft.com/office/powerpoint/2010/main" xmlns="" val="233828363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p:nvPr>
        </p:nvSpPr>
        <p:spPr>
          <a:noFill/>
        </p:spPr>
        <p:txBody>
          <a:bodyPr/>
          <a:lstStyle/>
          <a:p>
            <a:pPr>
              <a:buFont typeface="Times New Roman" pitchFamily="18" charset="0"/>
              <a:buNone/>
              <a:tabLst>
                <a:tab pos="696913" algn="l"/>
                <a:tab pos="1395413" algn="l"/>
                <a:tab pos="2093913" algn="l"/>
                <a:tab pos="2792413" algn="l"/>
              </a:tabLst>
            </a:pPr>
            <a:fld id="{7011AEA8-7AE4-4F48-8AEF-D47196A128C7}" type="slidenum">
              <a:rPr lang="de-DE" smtClean="0">
                <a:latin typeface="Arial" pitchFamily="34" charset="0"/>
                <a:cs typeface="DejaVu Sans" pitchFamily="34" charset="0"/>
              </a:rPr>
              <a:pPr>
                <a:buFont typeface="Times New Roman" pitchFamily="18" charset="0"/>
                <a:buNone/>
                <a:tabLst>
                  <a:tab pos="696913" algn="l"/>
                  <a:tab pos="1395413" algn="l"/>
                  <a:tab pos="2093913" algn="l"/>
                  <a:tab pos="2792413" algn="l"/>
                </a:tabLst>
              </a:pPr>
              <a:t>88</a:t>
            </a:fld>
            <a:endParaRPr lang="de-DE" smtClean="0">
              <a:latin typeface="Arial" pitchFamily="34" charset="0"/>
              <a:cs typeface="DejaVu Sans" pitchFamily="34" charset="0"/>
            </a:endParaRPr>
          </a:p>
        </p:txBody>
      </p:sp>
      <p:sp>
        <p:nvSpPr>
          <p:cNvPr id="79875" name="Rectangle 1"/>
          <p:cNvSpPr txBox="1">
            <a:spLocks noGrp="1" noRot="1" noChangeAspect="1" noChangeArrowheads="1" noTextEdit="1"/>
          </p:cNvSpPr>
          <p:nvPr>
            <p:ph type="sldImg"/>
          </p:nvPr>
        </p:nvSpPr>
        <p:spPr>
          <a:xfrm>
            <a:off x="954088" y="144463"/>
            <a:ext cx="4960937" cy="3721100"/>
          </a:xfrm>
          <a:solidFill>
            <a:srgbClr val="FFFFFF"/>
          </a:solidFill>
          <a:ln>
            <a:solidFill>
              <a:srgbClr val="000000"/>
            </a:solidFill>
            <a:miter lim="800000"/>
          </a:ln>
        </p:spPr>
      </p:sp>
      <p:sp>
        <p:nvSpPr>
          <p:cNvPr id="63490" name="Text Box 2"/>
          <p:cNvSpPr txBox="1">
            <a:spLocks noGrp="1" noChangeArrowheads="1"/>
          </p:cNvSpPr>
          <p:nvPr>
            <p:ph type="body" idx="1"/>
          </p:nvPr>
        </p:nvSpPr>
        <p:spPr>
          <a:xfrm>
            <a:off x="171519" y="3985576"/>
            <a:ext cx="6467581" cy="5790274"/>
          </a:xfrm>
          <a:ln/>
        </p:spPr>
        <p:txBody>
          <a:bodyPr lIns="95515" tIns="47931" rIns="95515" bIns="47931"/>
          <a:lstStyle/>
          <a:p>
            <a:r>
              <a:rPr lang="de-DE" sz="1800" b="1" dirty="0"/>
              <a:t>Literatur: </a:t>
            </a:r>
            <a:endParaRPr lang="de-DE" sz="1800" dirty="0"/>
          </a:p>
          <a:p>
            <a:pPr>
              <a:lnSpc>
                <a:spcPct val="101000"/>
              </a:lnSpc>
            </a:pPr>
            <a:r>
              <a:rPr lang="de-DE" sz="1800" dirty="0">
                <a:latin typeface="Arial"/>
                <a:ea typeface="SimSun"/>
              </a:rPr>
              <a:t>V. </a:t>
            </a:r>
            <a:r>
              <a:rPr lang="de-DE" sz="1800" dirty="0" err="1">
                <a:latin typeface="Arial"/>
                <a:ea typeface="SimSun"/>
              </a:rPr>
              <a:t>Gruhn</a:t>
            </a:r>
            <a:r>
              <a:rPr lang="de-DE" sz="1800" dirty="0">
                <a:latin typeface="Arial"/>
                <a:ea typeface="SimSun"/>
              </a:rPr>
              <a:t>: </a:t>
            </a:r>
            <a:r>
              <a:rPr lang="de-DE" sz="1800" b="1" dirty="0">
                <a:latin typeface="Arial"/>
                <a:ea typeface="SimSun"/>
              </a:rPr>
              <a:t>MDA - Effektives Software-Engineering </a:t>
            </a:r>
            <a:endParaRPr lang="de-DE" sz="1800" dirty="0"/>
          </a:p>
          <a:p>
            <a:pPr>
              <a:lnSpc>
                <a:spcPct val="101000"/>
              </a:lnSpc>
            </a:pPr>
            <a:r>
              <a:rPr lang="de-DE" sz="1800" dirty="0">
                <a:latin typeface="Arial"/>
                <a:ea typeface="SimSun"/>
                <a:hlinkClick r:id="rId3"/>
              </a:rPr>
              <a:t>http://www.ub.tu-dortmund.de/katalog/titel/1223129</a:t>
            </a:r>
            <a:r>
              <a:rPr lang="de-DE" sz="1800" dirty="0">
                <a:latin typeface="Arial"/>
                <a:ea typeface="SimSun"/>
              </a:rPr>
              <a:t> </a:t>
            </a:r>
            <a:endParaRPr lang="de-DE" sz="1800" dirty="0"/>
          </a:p>
          <a:p>
            <a:pPr>
              <a:lnSpc>
                <a:spcPct val="101000"/>
              </a:lnSpc>
              <a:buSzPct val="25000"/>
              <a:buFont typeface="StarSymbol"/>
              <a:buChar char=""/>
            </a:pPr>
            <a:r>
              <a:rPr lang="de-DE" sz="1800" dirty="0">
                <a:latin typeface="Arial"/>
                <a:ea typeface="SimSun"/>
              </a:rPr>
              <a:t>Abschnitt 3.2.3 (S.80-83) </a:t>
            </a:r>
            <a:endParaRPr lang="de-DE" sz="1800" dirty="0"/>
          </a:p>
          <a:p>
            <a:pPr>
              <a:lnSpc>
                <a:spcPct val="101000"/>
              </a:lnSpc>
              <a:buSzPct val="25000"/>
              <a:buFont typeface="StarSymbol"/>
              <a:buChar char=""/>
            </a:pPr>
            <a:r>
              <a:rPr lang="de-DE" sz="1800" dirty="0">
                <a:latin typeface="Arial"/>
                <a:ea typeface="SimSun"/>
              </a:rPr>
              <a:t>Abbildung 3.10 (S.81) </a:t>
            </a:r>
            <a:endParaRPr lang="de-DE" sz="1800" dirty="0"/>
          </a:p>
        </p:txBody>
      </p:sp>
    </p:spTree>
    <p:extLst>
      <p:ext uri="{BB962C8B-B14F-4D97-AF65-F5344CB8AC3E}">
        <p14:creationId xmlns:p14="http://schemas.microsoft.com/office/powerpoint/2010/main" xmlns="" val="233828363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p:nvPr>
        </p:nvSpPr>
        <p:spPr>
          <a:noFill/>
        </p:spPr>
        <p:txBody>
          <a:bodyPr/>
          <a:lstStyle/>
          <a:p>
            <a:pPr>
              <a:buFont typeface="Times New Roman" pitchFamily="18" charset="0"/>
              <a:buNone/>
              <a:tabLst>
                <a:tab pos="696913" algn="l"/>
                <a:tab pos="1395413" algn="l"/>
                <a:tab pos="2093913" algn="l"/>
                <a:tab pos="2792413" algn="l"/>
              </a:tabLst>
            </a:pPr>
            <a:fld id="{7011AEA8-7AE4-4F48-8AEF-D47196A128C7}" type="slidenum">
              <a:rPr lang="de-DE" smtClean="0">
                <a:latin typeface="Arial" pitchFamily="34" charset="0"/>
                <a:cs typeface="DejaVu Sans" pitchFamily="34" charset="0"/>
              </a:rPr>
              <a:pPr>
                <a:buFont typeface="Times New Roman" pitchFamily="18" charset="0"/>
                <a:buNone/>
                <a:tabLst>
                  <a:tab pos="696913" algn="l"/>
                  <a:tab pos="1395413" algn="l"/>
                  <a:tab pos="2093913" algn="l"/>
                  <a:tab pos="2792413" algn="l"/>
                </a:tabLst>
              </a:pPr>
              <a:t>89</a:t>
            </a:fld>
            <a:endParaRPr lang="de-DE" smtClean="0">
              <a:latin typeface="Arial" pitchFamily="34" charset="0"/>
              <a:cs typeface="DejaVu Sans" pitchFamily="34" charset="0"/>
            </a:endParaRPr>
          </a:p>
        </p:txBody>
      </p:sp>
      <p:sp>
        <p:nvSpPr>
          <p:cNvPr id="79875" name="Rectangle 1"/>
          <p:cNvSpPr txBox="1">
            <a:spLocks noGrp="1" noRot="1" noChangeAspect="1" noChangeArrowheads="1" noTextEdit="1"/>
          </p:cNvSpPr>
          <p:nvPr>
            <p:ph type="sldImg"/>
          </p:nvPr>
        </p:nvSpPr>
        <p:spPr>
          <a:xfrm>
            <a:off x="954088" y="144463"/>
            <a:ext cx="4960937" cy="3721100"/>
          </a:xfrm>
          <a:solidFill>
            <a:srgbClr val="FFFFFF"/>
          </a:solidFill>
          <a:ln>
            <a:solidFill>
              <a:srgbClr val="000000"/>
            </a:solidFill>
            <a:miter lim="800000"/>
          </a:ln>
        </p:spPr>
      </p:sp>
      <p:sp>
        <p:nvSpPr>
          <p:cNvPr id="63490" name="Text Box 2"/>
          <p:cNvSpPr txBox="1">
            <a:spLocks noGrp="1" noChangeArrowheads="1"/>
          </p:cNvSpPr>
          <p:nvPr>
            <p:ph type="body" idx="1"/>
          </p:nvPr>
        </p:nvSpPr>
        <p:spPr>
          <a:xfrm>
            <a:off x="171519" y="3985576"/>
            <a:ext cx="6467581" cy="5790274"/>
          </a:xfrm>
          <a:ln/>
        </p:spPr>
        <p:txBody>
          <a:bodyPr lIns="95515" tIns="47931" rIns="95515" bIns="47931"/>
          <a:lstStyle/>
          <a:p>
            <a:r>
              <a:rPr lang="de-DE" sz="1800" b="1" dirty="0"/>
              <a:t>Literatur: </a:t>
            </a:r>
            <a:endParaRPr lang="de-DE" sz="1800" dirty="0"/>
          </a:p>
          <a:p>
            <a:pPr>
              <a:lnSpc>
                <a:spcPct val="101000"/>
              </a:lnSpc>
            </a:pPr>
            <a:r>
              <a:rPr lang="de-DE" sz="1800" dirty="0">
                <a:latin typeface="Arial"/>
                <a:ea typeface="SimSun"/>
              </a:rPr>
              <a:t>V. </a:t>
            </a:r>
            <a:r>
              <a:rPr lang="de-DE" sz="1800" dirty="0" err="1">
                <a:latin typeface="Arial"/>
                <a:ea typeface="SimSun"/>
              </a:rPr>
              <a:t>Gruhn</a:t>
            </a:r>
            <a:r>
              <a:rPr lang="de-DE" sz="1800" dirty="0">
                <a:latin typeface="Arial"/>
                <a:ea typeface="SimSun"/>
              </a:rPr>
              <a:t>: </a:t>
            </a:r>
            <a:r>
              <a:rPr lang="de-DE" sz="1800" b="1" dirty="0">
                <a:latin typeface="Arial"/>
                <a:ea typeface="SimSun"/>
              </a:rPr>
              <a:t>MDA - Effektives Software-Engineering </a:t>
            </a:r>
            <a:endParaRPr lang="de-DE" sz="1800" dirty="0"/>
          </a:p>
          <a:p>
            <a:pPr>
              <a:lnSpc>
                <a:spcPct val="101000"/>
              </a:lnSpc>
            </a:pPr>
            <a:r>
              <a:rPr lang="de-DE" sz="1800" dirty="0">
                <a:latin typeface="Arial"/>
                <a:ea typeface="SimSun"/>
                <a:hlinkClick r:id="rId3"/>
              </a:rPr>
              <a:t>http://www.ub.tu-dortmund.de/katalog/titel/1223129</a:t>
            </a:r>
            <a:r>
              <a:rPr lang="de-DE" sz="1800" dirty="0">
                <a:latin typeface="Arial"/>
                <a:ea typeface="SimSun"/>
              </a:rPr>
              <a:t> </a:t>
            </a:r>
            <a:endParaRPr lang="de-DE" sz="1800" dirty="0"/>
          </a:p>
          <a:p>
            <a:pPr>
              <a:lnSpc>
                <a:spcPct val="101000"/>
              </a:lnSpc>
              <a:buSzPct val="25000"/>
              <a:buFont typeface="StarSymbol"/>
              <a:buChar char=""/>
            </a:pPr>
            <a:r>
              <a:rPr lang="de-DE" sz="1800" dirty="0">
                <a:latin typeface="Arial"/>
                <a:ea typeface="SimSun"/>
              </a:rPr>
              <a:t>Abschnitt 2.2.4 (S.31-32) </a:t>
            </a:r>
            <a:endParaRPr lang="de-DE" sz="1800" dirty="0"/>
          </a:p>
        </p:txBody>
      </p:sp>
    </p:spTree>
    <p:extLst>
      <p:ext uri="{BB962C8B-B14F-4D97-AF65-F5344CB8AC3E}">
        <p14:creationId xmlns:p14="http://schemas.microsoft.com/office/powerpoint/2010/main" xmlns="" val="2338283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bwMode="auto">
          <a:noFill/>
          <a:ln>
            <a:solidFill>
              <a:srgbClr val="000000"/>
            </a:solidFill>
            <a:miter lim="800000"/>
            <a:headEnd/>
            <a:tailEnd/>
          </a:ln>
        </p:spPr>
      </p:sp>
      <p:sp>
        <p:nvSpPr>
          <p:cNvPr id="57347" name="Notizenplatzhalter 2"/>
          <p:cNvSpPr>
            <a:spLocks noGrp="1"/>
          </p:cNvSpPr>
          <p:nvPr>
            <p:ph type="body" idx="1"/>
          </p:nvPr>
        </p:nvSpPr>
        <p:spPr bwMode="auto">
          <a:noFill/>
        </p:spPr>
        <p:txBody>
          <a:bodyPr/>
          <a:lstStyle/>
          <a:p>
            <a:pPr defTabSz="433388">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499225" algn="l"/>
                <a:tab pos="6932613" algn="l"/>
                <a:tab pos="7366000" algn="l"/>
                <a:tab pos="7799388" algn="l"/>
                <a:tab pos="8232775" algn="l"/>
                <a:tab pos="8666163" algn="l"/>
              </a:tabLst>
            </a:pPr>
            <a:endParaRPr lang="de-DE" dirty="0" smtClean="0">
              <a:ea typeface="ＭＳ Ｐゴシック" charset="-128"/>
            </a:endParaRPr>
          </a:p>
        </p:txBody>
      </p:sp>
      <p:sp>
        <p:nvSpPr>
          <p:cNvPr id="57348" name="Foliennummernplatzhalter 3"/>
          <p:cNvSpPr>
            <a:spLocks noGrp="1"/>
          </p:cNvSpPr>
          <p:nvPr>
            <p:ph type="sldNum" sz="quarter" idx="5"/>
          </p:nvPr>
        </p:nvSpPr>
        <p:spPr bwMode="auto">
          <a:noFill/>
          <a:ln>
            <a:miter lim="800000"/>
            <a:headEnd/>
            <a:tailEnd/>
          </a:ln>
        </p:spPr>
        <p:txBody>
          <a:bodyPr/>
          <a:lstStyle/>
          <a:p>
            <a:fld id="{0D3C3B25-7943-4F9A-BC63-ABED93CF4DD4}" type="slidenum">
              <a:rPr lang="de-DE"/>
              <a:pPr/>
              <a:t>9</a:t>
            </a:fld>
            <a:endParaRPr lang="de-DE"/>
          </a:p>
        </p:txBody>
      </p:sp>
    </p:spTree>
    <p:extLst>
      <p:ext uri="{BB962C8B-B14F-4D97-AF65-F5344CB8AC3E}">
        <p14:creationId xmlns:p14="http://schemas.microsoft.com/office/powerpoint/2010/main" xmlns="" val="225604581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p:nvPr>
        </p:nvSpPr>
        <p:spPr>
          <a:noFill/>
        </p:spPr>
        <p:txBody>
          <a:bodyPr/>
          <a:lstStyle/>
          <a:p>
            <a:pPr>
              <a:buFont typeface="Times New Roman" pitchFamily="18" charset="0"/>
              <a:buNone/>
              <a:tabLst>
                <a:tab pos="696913" algn="l"/>
                <a:tab pos="1395413" algn="l"/>
                <a:tab pos="2093913" algn="l"/>
                <a:tab pos="2792413" algn="l"/>
              </a:tabLst>
            </a:pPr>
            <a:fld id="{7011AEA8-7AE4-4F48-8AEF-D47196A128C7}" type="slidenum">
              <a:rPr lang="de-DE" smtClean="0">
                <a:latin typeface="Arial" pitchFamily="34" charset="0"/>
                <a:cs typeface="DejaVu Sans" pitchFamily="34" charset="0"/>
              </a:rPr>
              <a:pPr>
                <a:buFont typeface="Times New Roman" pitchFamily="18" charset="0"/>
                <a:buNone/>
                <a:tabLst>
                  <a:tab pos="696913" algn="l"/>
                  <a:tab pos="1395413" algn="l"/>
                  <a:tab pos="2093913" algn="l"/>
                  <a:tab pos="2792413" algn="l"/>
                </a:tabLst>
              </a:pPr>
              <a:t>90</a:t>
            </a:fld>
            <a:endParaRPr lang="de-DE" smtClean="0">
              <a:latin typeface="Arial" pitchFamily="34" charset="0"/>
              <a:cs typeface="DejaVu Sans" pitchFamily="34" charset="0"/>
            </a:endParaRPr>
          </a:p>
        </p:txBody>
      </p:sp>
      <p:sp>
        <p:nvSpPr>
          <p:cNvPr id="79875" name="Rectangle 1"/>
          <p:cNvSpPr txBox="1">
            <a:spLocks noGrp="1" noRot="1" noChangeAspect="1" noChangeArrowheads="1" noTextEdit="1"/>
          </p:cNvSpPr>
          <p:nvPr>
            <p:ph type="sldImg"/>
          </p:nvPr>
        </p:nvSpPr>
        <p:spPr>
          <a:xfrm>
            <a:off x="954088" y="144463"/>
            <a:ext cx="4960937" cy="3721100"/>
          </a:xfrm>
          <a:solidFill>
            <a:srgbClr val="FFFFFF"/>
          </a:solidFill>
          <a:ln>
            <a:solidFill>
              <a:srgbClr val="000000"/>
            </a:solidFill>
            <a:miter lim="800000"/>
          </a:ln>
        </p:spPr>
      </p:sp>
      <p:sp>
        <p:nvSpPr>
          <p:cNvPr id="63490" name="Text Box 2"/>
          <p:cNvSpPr txBox="1">
            <a:spLocks noGrp="1" noChangeArrowheads="1"/>
          </p:cNvSpPr>
          <p:nvPr>
            <p:ph type="body" idx="1"/>
          </p:nvPr>
        </p:nvSpPr>
        <p:spPr>
          <a:xfrm>
            <a:off x="171519" y="3985576"/>
            <a:ext cx="6467581" cy="5790274"/>
          </a:xfrm>
          <a:ln/>
        </p:spPr>
        <p:txBody>
          <a:bodyPr lIns="95515" tIns="47931" rIns="95515" bIns="47931"/>
          <a:lstStyle/>
          <a:p>
            <a:r>
              <a:rPr lang="de-DE" sz="1800" b="1" dirty="0"/>
              <a:t>Literatur: </a:t>
            </a:r>
            <a:endParaRPr lang="de-DE" sz="1800" dirty="0"/>
          </a:p>
          <a:p>
            <a:pPr>
              <a:lnSpc>
                <a:spcPct val="101000"/>
              </a:lnSpc>
            </a:pPr>
            <a:r>
              <a:rPr lang="de-DE" sz="1800" dirty="0">
                <a:latin typeface="Arial"/>
                <a:ea typeface="SimSun"/>
              </a:rPr>
              <a:t>V. </a:t>
            </a:r>
            <a:r>
              <a:rPr lang="de-DE" sz="1800" dirty="0" err="1">
                <a:latin typeface="Arial"/>
                <a:ea typeface="SimSun"/>
              </a:rPr>
              <a:t>Gruhn</a:t>
            </a:r>
            <a:r>
              <a:rPr lang="de-DE" sz="1800" dirty="0">
                <a:latin typeface="Arial"/>
                <a:ea typeface="SimSun"/>
              </a:rPr>
              <a:t>: </a:t>
            </a:r>
            <a:r>
              <a:rPr lang="de-DE" sz="1800" b="1" dirty="0">
                <a:latin typeface="Arial"/>
                <a:ea typeface="SimSun"/>
              </a:rPr>
              <a:t>MDA - Effektives Software-Engineering </a:t>
            </a:r>
            <a:endParaRPr lang="de-DE" sz="1800" dirty="0"/>
          </a:p>
          <a:p>
            <a:pPr>
              <a:lnSpc>
                <a:spcPct val="101000"/>
              </a:lnSpc>
            </a:pPr>
            <a:r>
              <a:rPr lang="de-DE" sz="1800" dirty="0">
                <a:latin typeface="Arial"/>
                <a:ea typeface="SimSun"/>
                <a:hlinkClick r:id="rId3"/>
              </a:rPr>
              <a:t>http://www.ub.tu-dortmund.de/katalog/titel/1223129</a:t>
            </a:r>
            <a:r>
              <a:rPr lang="de-DE" sz="1800" dirty="0">
                <a:latin typeface="Arial"/>
                <a:ea typeface="SimSun"/>
              </a:rPr>
              <a:t> </a:t>
            </a:r>
            <a:endParaRPr lang="de-DE" sz="1800" dirty="0"/>
          </a:p>
          <a:p>
            <a:pPr>
              <a:lnSpc>
                <a:spcPct val="101000"/>
              </a:lnSpc>
              <a:buSzPct val="25000"/>
              <a:buFont typeface="StarSymbol"/>
              <a:buChar char=""/>
            </a:pPr>
            <a:r>
              <a:rPr lang="de-DE" sz="1800" dirty="0">
                <a:latin typeface="Arial"/>
                <a:ea typeface="SimSun"/>
              </a:rPr>
              <a:t>Abschnitt 3.2.3 (S.80-83) </a:t>
            </a:r>
            <a:endParaRPr lang="de-DE" sz="1800" dirty="0"/>
          </a:p>
          <a:p>
            <a:pPr>
              <a:lnSpc>
                <a:spcPct val="101000"/>
              </a:lnSpc>
              <a:buSzPct val="25000"/>
              <a:buFont typeface="StarSymbol"/>
              <a:buChar char=""/>
            </a:pPr>
            <a:r>
              <a:rPr lang="de-DE" sz="1800" dirty="0">
                <a:latin typeface="Arial"/>
                <a:ea typeface="SimSun"/>
              </a:rPr>
              <a:t>Abbildung 3.10 (S.81) </a:t>
            </a:r>
            <a:endParaRPr lang="de-DE" sz="1800" dirty="0"/>
          </a:p>
        </p:txBody>
      </p:sp>
    </p:spTree>
    <p:extLst>
      <p:ext uri="{BB962C8B-B14F-4D97-AF65-F5344CB8AC3E}">
        <p14:creationId xmlns:p14="http://schemas.microsoft.com/office/powerpoint/2010/main" xmlns="" val="233828363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91</a:t>
            </a:fld>
            <a:endParaRPr lang="de-DE"/>
          </a:p>
        </p:txBody>
      </p:sp>
    </p:spTree>
    <p:extLst>
      <p:ext uri="{BB962C8B-B14F-4D97-AF65-F5344CB8AC3E}">
        <p14:creationId xmlns:p14="http://schemas.microsoft.com/office/powerpoint/2010/main" xmlns="" val="10373257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92</a:t>
            </a:fld>
            <a:endParaRPr lang="de-DE"/>
          </a:p>
        </p:txBody>
      </p:sp>
    </p:spTree>
    <p:extLst>
      <p:ext uri="{BB962C8B-B14F-4D97-AF65-F5344CB8AC3E}">
        <p14:creationId xmlns:p14="http://schemas.microsoft.com/office/powerpoint/2010/main" xmlns="" val="417900839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93</a:t>
            </a:fld>
            <a:endParaRPr lang="de-DE"/>
          </a:p>
        </p:txBody>
      </p:sp>
    </p:spTree>
    <p:extLst>
      <p:ext uri="{BB962C8B-B14F-4D97-AF65-F5344CB8AC3E}">
        <p14:creationId xmlns:p14="http://schemas.microsoft.com/office/powerpoint/2010/main" xmlns="" val="74310838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94</a:t>
            </a:fld>
            <a:endParaRPr lang="de-DE"/>
          </a:p>
        </p:txBody>
      </p:sp>
    </p:spTree>
    <p:extLst>
      <p:ext uri="{BB962C8B-B14F-4D97-AF65-F5344CB8AC3E}">
        <p14:creationId xmlns:p14="http://schemas.microsoft.com/office/powerpoint/2010/main" xmlns="" val="74676751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95</a:t>
            </a:fld>
            <a:endParaRPr lang="de-DE"/>
          </a:p>
        </p:txBody>
      </p:sp>
    </p:spTree>
    <p:extLst>
      <p:ext uri="{BB962C8B-B14F-4D97-AF65-F5344CB8AC3E}">
        <p14:creationId xmlns:p14="http://schemas.microsoft.com/office/powerpoint/2010/main" xmlns="" val="50142652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96</a:t>
            </a:fld>
            <a:endParaRPr lang="de-DE"/>
          </a:p>
        </p:txBody>
      </p:sp>
    </p:spTree>
    <p:extLst>
      <p:ext uri="{BB962C8B-B14F-4D97-AF65-F5344CB8AC3E}">
        <p14:creationId xmlns:p14="http://schemas.microsoft.com/office/powerpoint/2010/main" xmlns="" val="102482197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97</a:t>
            </a:fld>
            <a:endParaRPr lang="de-DE"/>
          </a:p>
        </p:txBody>
      </p:sp>
    </p:spTree>
    <p:extLst>
      <p:ext uri="{BB962C8B-B14F-4D97-AF65-F5344CB8AC3E}">
        <p14:creationId xmlns:p14="http://schemas.microsoft.com/office/powerpoint/2010/main" xmlns="" val="371420706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98</a:t>
            </a:fld>
            <a:endParaRPr lang="de-DE"/>
          </a:p>
        </p:txBody>
      </p:sp>
    </p:spTree>
    <p:extLst>
      <p:ext uri="{BB962C8B-B14F-4D97-AF65-F5344CB8AC3E}">
        <p14:creationId xmlns:p14="http://schemas.microsoft.com/office/powerpoint/2010/main" xmlns="" val="63980310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005C9846-07B8-45AD-9EED-6849E55610B2}" type="slidenum">
              <a:rPr lang="de-DE" smtClean="0"/>
              <a:pPr>
                <a:defRPr/>
              </a:pPr>
              <a:t>99</a:t>
            </a:fld>
            <a:endParaRPr lang="de-DE"/>
          </a:p>
        </p:txBody>
      </p:sp>
    </p:spTree>
    <p:extLst>
      <p:ext uri="{BB962C8B-B14F-4D97-AF65-F5344CB8AC3E}">
        <p14:creationId xmlns:p14="http://schemas.microsoft.com/office/powerpoint/2010/main" xmlns="" val="3624604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6" name="Rectangle 7"/>
          <p:cNvSpPr>
            <a:spLocks noGrp="1" noChangeArrowheads="1"/>
          </p:cNvSpPr>
          <p:nvPr>
            <p:ph idx="1"/>
          </p:nvPr>
        </p:nvSpPr>
        <p:spPr bwMode="auto">
          <a:xfrm>
            <a:off x="179512" y="1412776"/>
            <a:ext cx="8221663" cy="452437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dirty="0" err="1" smtClean="0"/>
              <a:t>Klicken</a:t>
            </a:r>
            <a:r>
              <a:rPr lang="en-GB" dirty="0" smtClean="0"/>
              <a:t> </a:t>
            </a:r>
            <a:r>
              <a:rPr lang="en-GB" dirty="0" err="1" smtClean="0"/>
              <a:t>Sie</a:t>
            </a:r>
            <a:r>
              <a:rPr lang="en-GB" dirty="0" smtClean="0"/>
              <a:t>, um die </a:t>
            </a:r>
            <a:r>
              <a:rPr lang="en-GB" dirty="0" err="1" smtClean="0"/>
              <a:t>Formate</a:t>
            </a:r>
            <a:r>
              <a:rPr lang="en-GB" dirty="0" smtClean="0"/>
              <a:t> des </a:t>
            </a:r>
            <a:r>
              <a:rPr lang="en-GB" dirty="0" err="1" smtClean="0"/>
              <a:t>Gliederungstextes</a:t>
            </a:r>
            <a:r>
              <a:rPr lang="en-GB" dirty="0" smtClean="0"/>
              <a:t> </a:t>
            </a:r>
            <a:r>
              <a:rPr lang="en-GB" dirty="0" err="1" smtClean="0"/>
              <a:t>zu</a:t>
            </a:r>
            <a:r>
              <a:rPr lang="en-GB" dirty="0" smtClean="0"/>
              <a:t> </a:t>
            </a:r>
            <a:r>
              <a:rPr lang="en-GB" dirty="0" err="1" smtClean="0"/>
              <a:t>bearbeiten</a:t>
            </a:r>
            <a:endParaRPr lang="en-GB" dirty="0" smtClean="0"/>
          </a:p>
          <a:p>
            <a:pPr lvl="1"/>
            <a:r>
              <a:rPr lang="en-GB" dirty="0" err="1" smtClean="0"/>
              <a:t>Zweite</a:t>
            </a:r>
            <a:r>
              <a:rPr lang="en-GB" dirty="0" smtClean="0"/>
              <a:t> </a:t>
            </a:r>
            <a:r>
              <a:rPr lang="en-GB" dirty="0" err="1" smtClean="0"/>
              <a:t>Gliederungsebene</a:t>
            </a:r>
            <a:endParaRPr lang="en-GB" dirty="0" smtClean="0"/>
          </a:p>
          <a:p>
            <a:pPr lvl="2"/>
            <a:r>
              <a:rPr lang="en-GB" dirty="0" err="1" smtClean="0"/>
              <a:t>Dritte</a:t>
            </a:r>
            <a:r>
              <a:rPr lang="en-GB" dirty="0" smtClean="0"/>
              <a:t> </a:t>
            </a:r>
            <a:r>
              <a:rPr lang="en-GB" dirty="0" err="1" smtClean="0"/>
              <a:t>Gliederungsebene</a:t>
            </a:r>
            <a:endParaRPr lang="en-GB" dirty="0" smtClean="0"/>
          </a:p>
          <a:p>
            <a:pPr lvl="3"/>
            <a:r>
              <a:rPr lang="en-GB" dirty="0" err="1" smtClean="0"/>
              <a:t>Vierte</a:t>
            </a:r>
            <a:r>
              <a:rPr lang="en-GB" dirty="0" smtClean="0"/>
              <a:t> </a:t>
            </a:r>
            <a:r>
              <a:rPr lang="en-GB" dirty="0" err="1" smtClean="0"/>
              <a:t>Gliederungsebene</a:t>
            </a:r>
            <a:endParaRPr lang="en-GB" dirty="0" smtClean="0"/>
          </a:p>
          <a:p>
            <a:pPr lvl="4"/>
            <a:r>
              <a:rPr lang="en-GB" dirty="0" err="1" smtClean="0"/>
              <a:t>Fünfte</a:t>
            </a:r>
            <a:r>
              <a:rPr lang="en-GB" dirty="0" smtClean="0"/>
              <a:t> </a:t>
            </a:r>
            <a:r>
              <a:rPr lang="en-GB" dirty="0" err="1" smtClean="0"/>
              <a:t>Gliederungsebene</a:t>
            </a:r>
            <a:endParaRPr lang="en-GB" dirty="0" smtClean="0"/>
          </a:p>
          <a:p>
            <a:pPr lvl="4"/>
            <a:r>
              <a:rPr lang="en-GB" dirty="0" err="1" smtClean="0"/>
              <a:t>Sechste</a:t>
            </a:r>
            <a:r>
              <a:rPr lang="en-GB" dirty="0" smtClean="0"/>
              <a:t> </a:t>
            </a:r>
            <a:r>
              <a:rPr lang="en-GB" dirty="0" err="1" smtClean="0"/>
              <a:t>Gliederungsebene</a:t>
            </a:r>
            <a:endParaRPr lang="en-GB" dirty="0" smtClean="0"/>
          </a:p>
          <a:p>
            <a:pPr lvl="4"/>
            <a:r>
              <a:rPr lang="en-GB" dirty="0" err="1" smtClean="0"/>
              <a:t>Siebente</a:t>
            </a:r>
            <a:r>
              <a:rPr lang="en-GB" dirty="0" smtClean="0"/>
              <a:t> </a:t>
            </a:r>
            <a:r>
              <a:rPr lang="en-GB" dirty="0" err="1" smtClean="0"/>
              <a:t>Gliederungsebene</a:t>
            </a:r>
            <a:endParaRPr lang="en-GB" dirty="0" smtClean="0"/>
          </a:p>
          <a:p>
            <a:pPr lvl="4"/>
            <a:r>
              <a:rPr lang="en-GB" dirty="0" err="1" smtClean="0"/>
              <a:t>Achte</a:t>
            </a:r>
            <a:r>
              <a:rPr lang="en-GB" dirty="0" smtClean="0"/>
              <a:t> </a:t>
            </a:r>
            <a:r>
              <a:rPr lang="en-GB" dirty="0" err="1" smtClean="0"/>
              <a:t>Gliederungsebene</a:t>
            </a:r>
            <a:endParaRPr lang="en-GB" dirty="0" smtClean="0"/>
          </a:p>
          <a:p>
            <a:pPr lvl="4"/>
            <a:r>
              <a:rPr lang="en-GB" dirty="0" err="1" smtClean="0"/>
              <a:t>Neunte</a:t>
            </a:r>
            <a:r>
              <a:rPr lang="en-GB" dirty="0" smtClean="0"/>
              <a:t> </a:t>
            </a:r>
            <a:r>
              <a:rPr lang="en-GB" dirty="0" err="1" smtClean="0"/>
              <a:t>Gliederungsebene</a:t>
            </a:r>
            <a:endParaRPr lang="en-GB" dirty="0" smtClean="0"/>
          </a:p>
        </p:txBody>
      </p:sp>
      <p:sp>
        <p:nvSpPr>
          <p:cNvPr id="10" name="Titel 9"/>
          <p:cNvSpPr>
            <a:spLocks noGrp="1"/>
          </p:cNvSpPr>
          <p:nvPr>
            <p:ph type="title"/>
          </p:nvPr>
        </p:nvSpPr>
        <p:spPr/>
        <p:txBody>
          <a:bodyPr/>
          <a:lstStyle/>
          <a:p>
            <a:r>
              <a:rPr lang="de-DE" smtClean="0"/>
              <a:t>Titelmasterformat durch Klicken bearbeiten</a:t>
            </a:r>
            <a:endParaRPr lang="de-DE"/>
          </a:p>
        </p:txBody>
      </p:sp>
      <p:sp>
        <p:nvSpPr>
          <p:cNvPr id="11" name="Datumsplatzhalter 10"/>
          <p:cNvSpPr>
            <a:spLocks noGrp="1"/>
          </p:cNvSpPr>
          <p:nvPr>
            <p:ph type="dt" idx="10"/>
          </p:nvPr>
        </p:nvSpPr>
        <p:spPr/>
        <p:txBody>
          <a:bodyPr/>
          <a:lstStyle/>
          <a:p>
            <a:pPr defTabSz="829366" fontAlgn="auto">
              <a:spcBef>
                <a:spcPts val="0"/>
              </a:spcBef>
              <a:spcAft>
                <a:spcPts val="0"/>
              </a:spcAft>
            </a:pPr>
            <a:endParaRPr lang="de-DE">
              <a:solidFill>
                <a:prstClr val="black"/>
              </a:solidFill>
              <a:latin typeface="Arial"/>
              <a:cs typeface="DejaVu Sans"/>
            </a:endParaRPr>
          </a:p>
        </p:txBody>
      </p:sp>
      <p:sp>
        <p:nvSpPr>
          <p:cNvPr id="12" name="Fußzeilenplatzhalter 11"/>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3" name="Foliennummernplatzhalter 12"/>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‹Nr.›</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3872015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
        <p:nvSpPr>
          <p:cNvPr id="8" name="Datumsplatzhalter 7"/>
          <p:cNvSpPr>
            <a:spLocks noGrp="1"/>
          </p:cNvSpPr>
          <p:nvPr>
            <p:ph type="dt" idx="10"/>
          </p:nvPr>
        </p:nvSpPr>
        <p:spPr/>
        <p:txBody>
          <a:bodyPr/>
          <a:lstStyle/>
          <a:p>
            <a:pPr defTabSz="829366" fontAlgn="auto">
              <a:spcBef>
                <a:spcPts val="0"/>
              </a:spcBef>
              <a:spcAft>
                <a:spcPts val="0"/>
              </a:spcAft>
            </a:pPr>
            <a:endParaRPr lang="de-DE">
              <a:solidFill>
                <a:prstClr val="black"/>
              </a:solidFill>
              <a:latin typeface="Arial"/>
              <a:cs typeface="DejaVu Sans"/>
            </a:endParaRPr>
          </a:p>
        </p:txBody>
      </p:sp>
      <p:sp>
        <p:nvSpPr>
          <p:cNvPr id="9" name="Fußzeilenplatzhalter 8"/>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0" name="Foliennummernplatzhalter 9"/>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‹Nr.›</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59169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2" name="PlaceHolder 4"/>
          <p:cNvSpPr>
            <a:spLocks noGrp="1"/>
          </p:cNvSpPr>
          <p:nvPr>
            <p:ph type="sldNum"/>
          </p:nvPr>
        </p:nvSpPr>
        <p:spPr>
          <a:xfrm>
            <a:off x="6555843" y="6247906"/>
            <a:ext cx="2130093" cy="283803"/>
          </a:xfrm>
          <a:prstGeom prst="rect">
            <a:avLst/>
          </a:prstGeom>
        </p:spPr>
        <p:txBody>
          <a:bodyPr wrap="none" lIns="0" tIns="0" rIns="0" bIns="0"/>
          <a:lstStyle/>
          <a:p>
            <a:pPr algn="r" defTabSz="829366" fontAlgn="auto">
              <a:spcBef>
                <a:spcPts val="0"/>
              </a:spcBef>
              <a:spcAft>
                <a:spcPts val="0"/>
              </a:spcAft>
            </a:pPr>
            <a:fld id="{7DFAAAD4-B2DC-4643-B8CF-C7F4BCFAD6A3}" type="slidenum">
              <a:rPr lang="de-DE" sz="1300">
                <a:solidFill>
                  <a:prstClr val="black"/>
                </a:solidFill>
                <a:latin typeface="Arial"/>
                <a:cs typeface="DejaVu Sans"/>
              </a:rPr>
              <a:pPr algn="r" defTabSz="829366" fontAlgn="auto">
                <a:spcBef>
                  <a:spcPts val="0"/>
                </a:spcBef>
                <a:spcAft>
                  <a:spcPts val="0"/>
                </a:spcAft>
              </a:pPr>
              <a:t>‹Nr.›</a:t>
            </a:fld>
            <a:endParaRPr sz="1600">
              <a:solidFill>
                <a:prstClr val="black"/>
              </a:solidFill>
              <a:latin typeface="Arial"/>
              <a:cs typeface="DejaVu Sans"/>
            </a:endParaRPr>
          </a:p>
        </p:txBody>
      </p:sp>
      <p:sp>
        <p:nvSpPr>
          <p:cNvPr id="44" name="PlaceHolder 5"/>
          <p:cNvSpPr>
            <a:spLocks noGrp="1"/>
          </p:cNvSpPr>
          <p:nvPr>
            <p:ph type="dt"/>
          </p:nvPr>
        </p:nvSpPr>
        <p:spPr>
          <a:xfrm>
            <a:off x="457173" y="6247906"/>
            <a:ext cx="2130093" cy="283803"/>
          </a:xfrm>
          <a:prstGeom prst="rect">
            <a:avLst/>
          </a:prstGeom>
        </p:spPr>
        <p:txBody>
          <a:bodyPr wrap="none" lIns="0" tIns="0" rIns="0" bIns="0"/>
          <a:lstStyle>
            <a:lvl1pPr>
              <a:defRPr sz="1300"/>
            </a:lvl1pPr>
          </a:lstStyle>
          <a:p>
            <a:pPr defTabSz="829366" fontAlgn="auto">
              <a:spcBef>
                <a:spcPts val="0"/>
              </a:spcBef>
              <a:spcAft>
                <a:spcPts val="0"/>
              </a:spcAft>
            </a:pPr>
            <a:endParaRPr lang="de-DE">
              <a:solidFill>
                <a:prstClr val="black"/>
              </a:solidFill>
              <a:latin typeface="Arial"/>
              <a:cs typeface="DejaVu Sans"/>
            </a:endParaRPr>
          </a:p>
        </p:txBody>
      </p:sp>
      <p:sp>
        <p:nvSpPr>
          <p:cNvPr id="41" name="PlaceHolder 3"/>
          <p:cNvSpPr>
            <a:spLocks noGrp="1"/>
          </p:cNvSpPr>
          <p:nvPr>
            <p:ph type="ftr"/>
          </p:nvPr>
        </p:nvSpPr>
        <p:spPr>
          <a:xfrm>
            <a:off x="2204221" y="6597352"/>
            <a:ext cx="4734992" cy="211955"/>
          </a:xfrm>
          <a:prstGeom prst="rect">
            <a:avLst/>
          </a:prstGeom>
        </p:spPr>
        <p:txBody>
          <a:bodyPr wrap="none" lIns="0" tIns="0" rIns="0" bIns="0"/>
          <a:lstStyle>
            <a:lvl1pPr>
              <a:defRPr sz="1400"/>
            </a:lvl1p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39" name="Rectangle 1"/>
          <p:cNvSpPr/>
          <p:nvPr/>
        </p:nvSpPr>
        <p:spPr>
          <a:xfrm>
            <a:off x="1" y="979758"/>
            <a:ext cx="9143433" cy="5225367"/>
          </a:xfrm>
          <a:prstGeom prst="rect">
            <a:avLst/>
          </a:prstGeom>
          <a:gradFill>
            <a:gsLst>
              <a:gs pos="0">
                <a:srgbClr val="808080"/>
              </a:gs>
              <a:gs pos="100000">
                <a:srgbClr val="CCCCCC"/>
              </a:gs>
            </a:gsLst>
            <a:lin ang="0"/>
          </a:gradFill>
          <a:ln>
            <a:solidFill>
              <a:srgbClr val="C0C0C0"/>
            </a:solidFill>
          </a:ln>
        </p:spPr>
      </p:sp>
      <p:sp>
        <p:nvSpPr>
          <p:cNvPr id="40" name="Rectangle 2"/>
          <p:cNvSpPr/>
          <p:nvPr/>
        </p:nvSpPr>
        <p:spPr>
          <a:xfrm>
            <a:off x="32656" y="1143049"/>
            <a:ext cx="9078123" cy="5026150"/>
          </a:xfrm>
          <a:prstGeom prst="rect">
            <a:avLst/>
          </a:prstGeom>
          <a:solidFill>
            <a:srgbClr val="FFFFFF"/>
          </a:solidFill>
          <a:ln>
            <a:solidFill>
              <a:srgbClr val="C0C0C0"/>
            </a:solidFill>
          </a:ln>
        </p:spPr>
      </p:sp>
      <p:pic>
        <p:nvPicPr>
          <p:cNvPr id="43" name="Grafik 42"/>
          <p:cNvPicPr/>
          <p:nvPr/>
        </p:nvPicPr>
        <p:blipFill>
          <a:blip r:embed="rId4" cstate="print"/>
          <a:stretch>
            <a:fillRect/>
          </a:stretch>
        </p:blipFill>
        <p:spPr>
          <a:xfrm>
            <a:off x="8192189" y="3267"/>
            <a:ext cx="951244" cy="976491"/>
          </a:xfrm>
          <a:prstGeom prst="rect">
            <a:avLst/>
          </a:prstGeom>
          <a:ln>
            <a:noFill/>
          </a:ln>
        </p:spPr>
      </p:pic>
      <p:sp>
        <p:nvSpPr>
          <p:cNvPr id="45" name="TextShape 6"/>
          <p:cNvSpPr txBox="1"/>
          <p:nvPr/>
        </p:nvSpPr>
        <p:spPr>
          <a:xfrm>
            <a:off x="5877921" y="228610"/>
            <a:ext cx="2285858" cy="979756"/>
          </a:xfrm>
          <a:prstGeom prst="rect">
            <a:avLst/>
          </a:prstGeom>
        </p:spPr>
        <p:txBody>
          <a:bodyPr wrap="none" lIns="81631" tIns="40816" rIns="81631" bIns="40816"/>
          <a:lstStyle/>
          <a:p>
            <a:pPr algn="ctr" defTabSz="829366" fontAlgn="auto">
              <a:spcBef>
                <a:spcPts val="0"/>
              </a:spcBef>
              <a:spcAft>
                <a:spcPts val="0"/>
              </a:spcAft>
            </a:pPr>
            <a:r>
              <a:rPr lang="de-DE" sz="1500">
                <a:solidFill>
                  <a:srgbClr val="7DA647"/>
                </a:solidFill>
                <a:latin typeface="Arial"/>
                <a:cs typeface="DejaVu Sans"/>
              </a:rPr>
              <a:t>Softwarekonstruktion</a:t>
            </a:r>
            <a:endParaRPr sz="1600">
              <a:solidFill>
                <a:prstClr val="black"/>
              </a:solidFill>
              <a:latin typeface="Arial"/>
              <a:cs typeface="DejaVu Sans"/>
            </a:endParaRPr>
          </a:p>
          <a:p>
            <a:pPr algn="ctr" defTabSz="829366" fontAlgn="auto">
              <a:spcBef>
                <a:spcPts val="0"/>
              </a:spcBef>
              <a:spcAft>
                <a:spcPts val="0"/>
              </a:spcAft>
            </a:pPr>
            <a:r>
              <a:rPr lang="de-DE" sz="1500">
                <a:solidFill>
                  <a:srgbClr val="7DA647"/>
                </a:solidFill>
                <a:latin typeface="Arial"/>
                <a:cs typeface="DejaVu Sans"/>
              </a:rPr>
              <a:t>WS 2014/15</a:t>
            </a:r>
            <a:endParaRPr sz="1600">
              <a:solidFill>
                <a:prstClr val="black"/>
              </a:solidFill>
              <a:latin typeface="Arial"/>
              <a:cs typeface="DejaVu Sans"/>
            </a:endParaRPr>
          </a:p>
        </p:txBody>
      </p:sp>
      <p:pic>
        <p:nvPicPr>
          <p:cNvPr id="46" name="Grafik 45"/>
          <p:cNvPicPr/>
          <p:nvPr/>
        </p:nvPicPr>
        <p:blipFill>
          <a:blip r:embed="rId5" cstate="print"/>
          <a:stretch>
            <a:fillRect/>
          </a:stretch>
        </p:blipFill>
        <p:spPr>
          <a:xfrm>
            <a:off x="32655" y="6499051"/>
            <a:ext cx="1923386" cy="310256"/>
          </a:xfrm>
          <a:prstGeom prst="rect">
            <a:avLst/>
          </a:prstGeom>
          <a:ln>
            <a:noFill/>
          </a:ln>
        </p:spPr>
      </p:pic>
      <p:pic>
        <p:nvPicPr>
          <p:cNvPr id="47" name="Grafik 46"/>
          <p:cNvPicPr/>
          <p:nvPr/>
        </p:nvPicPr>
        <p:blipFill>
          <a:blip r:embed="rId6" cstate="print"/>
          <a:stretch>
            <a:fillRect/>
          </a:stretch>
        </p:blipFill>
        <p:spPr>
          <a:xfrm>
            <a:off x="7997238" y="6499051"/>
            <a:ext cx="1113540" cy="310256"/>
          </a:xfrm>
          <a:prstGeom prst="rect">
            <a:avLst/>
          </a:prstGeom>
          <a:ln>
            <a:noFill/>
          </a:ln>
        </p:spPr>
      </p:pic>
      <p:sp>
        <p:nvSpPr>
          <p:cNvPr id="48" name="PlaceHolder 7"/>
          <p:cNvSpPr>
            <a:spLocks noGrp="1"/>
          </p:cNvSpPr>
          <p:nvPr>
            <p:ph type="title"/>
          </p:nvPr>
        </p:nvSpPr>
        <p:spPr>
          <a:xfrm>
            <a:off x="0" y="0"/>
            <a:ext cx="5877921" cy="979756"/>
          </a:xfrm>
          <a:prstGeom prst="rect">
            <a:avLst/>
          </a:prstGeom>
        </p:spPr>
        <p:txBody>
          <a:bodyPr wrap="square" lIns="0" tIns="0" rIns="0" bIns="0" anchor="ctr"/>
          <a:lstStyle/>
          <a:p>
            <a:pPr algn="ctr"/>
            <a:r>
              <a:rPr lang="de-DE" dirty="0"/>
              <a:t>Klicken Sie, um das Format des Titeltextes zu bearbeiten</a:t>
            </a:r>
            <a:endParaRPr dirty="0"/>
          </a:p>
        </p:txBody>
      </p:sp>
      <p:sp>
        <p:nvSpPr>
          <p:cNvPr id="13" name="Rectangle 7"/>
          <p:cNvSpPr>
            <a:spLocks noGrp="1" noChangeArrowheads="1"/>
          </p:cNvSpPr>
          <p:nvPr>
            <p:ph type="body" idx="1"/>
          </p:nvPr>
        </p:nvSpPr>
        <p:spPr bwMode="auto">
          <a:xfrm>
            <a:off x="179512" y="1412776"/>
            <a:ext cx="8221663" cy="452437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dirty="0" err="1" smtClean="0"/>
              <a:t>Klicken</a:t>
            </a:r>
            <a:r>
              <a:rPr lang="en-GB" dirty="0" smtClean="0"/>
              <a:t> </a:t>
            </a:r>
            <a:r>
              <a:rPr lang="en-GB" dirty="0" err="1" smtClean="0"/>
              <a:t>Sie</a:t>
            </a:r>
            <a:r>
              <a:rPr lang="en-GB" dirty="0" smtClean="0"/>
              <a:t>, um die </a:t>
            </a:r>
            <a:r>
              <a:rPr lang="en-GB" dirty="0" err="1" smtClean="0"/>
              <a:t>Formate</a:t>
            </a:r>
            <a:r>
              <a:rPr lang="en-GB" dirty="0" smtClean="0"/>
              <a:t> des </a:t>
            </a:r>
            <a:r>
              <a:rPr lang="en-GB" dirty="0" err="1" smtClean="0"/>
              <a:t>Gliederungstextes</a:t>
            </a:r>
            <a:r>
              <a:rPr lang="en-GB" dirty="0" smtClean="0"/>
              <a:t> </a:t>
            </a:r>
            <a:r>
              <a:rPr lang="en-GB" dirty="0" err="1" smtClean="0"/>
              <a:t>zu</a:t>
            </a:r>
            <a:r>
              <a:rPr lang="en-GB" dirty="0" smtClean="0"/>
              <a:t> </a:t>
            </a:r>
            <a:r>
              <a:rPr lang="en-GB" dirty="0" err="1" smtClean="0"/>
              <a:t>bearbeiten</a:t>
            </a:r>
            <a:endParaRPr lang="en-GB" dirty="0" smtClean="0"/>
          </a:p>
          <a:p>
            <a:pPr lvl="1"/>
            <a:r>
              <a:rPr lang="en-GB" dirty="0" err="1" smtClean="0"/>
              <a:t>Zweite</a:t>
            </a:r>
            <a:r>
              <a:rPr lang="en-GB" dirty="0" smtClean="0"/>
              <a:t> </a:t>
            </a:r>
            <a:r>
              <a:rPr lang="en-GB" dirty="0" err="1" smtClean="0"/>
              <a:t>Gliederungsebene</a:t>
            </a:r>
            <a:endParaRPr lang="en-GB" dirty="0" smtClean="0"/>
          </a:p>
          <a:p>
            <a:pPr lvl="2"/>
            <a:r>
              <a:rPr lang="en-GB" dirty="0" err="1" smtClean="0"/>
              <a:t>Dritte</a:t>
            </a:r>
            <a:r>
              <a:rPr lang="en-GB" dirty="0" smtClean="0"/>
              <a:t> </a:t>
            </a:r>
            <a:r>
              <a:rPr lang="en-GB" dirty="0" err="1" smtClean="0"/>
              <a:t>Gliederungsebene</a:t>
            </a:r>
            <a:endParaRPr lang="en-GB" dirty="0" smtClean="0"/>
          </a:p>
          <a:p>
            <a:pPr lvl="3"/>
            <a:r>
              <a:rPr lang="en-GB" dirty="0" err="1" smtClean="0"/>
              <a:t>Vierte</a:t>
            </a:r>
            <a:r>
              <a:rPr lang="en-GB" dirty="0" smtClean="0"/>
              <a:t> </a:t>
            </a:r>
            <a:r>
              <a:rPr lang="en-GB" dirty="0" err="1" smtClean="0"/>
              <a:t>Gliederungsebene</a:t>
            </a:r>
            <a:endParaRPr lang="en-GB" dirty="0" smtClean="0"/>
          </a:p>
          <a:p>
            <a:pPr lvl="4"/>
            <a:r>
              <a:rPr lang="en-GB" dirty="0" err="1" smtClean="0"/>
              <a:t>Fünfte</a:t>
            </a:r>
            <a:r>
              <a:rPr lang="en-GB" dirty="0" smtClean="0"/>
              <a:t> </a:t>
            </a:r>
            <a:r>
              <a:rPr lang="en-GB" dirty="0" err="1" smtClean="0"/>
              <a:t>Gliederungsebene</a:t>
            </a:r>
            <a:endParaRPr lang="en-GB" dirty="0" smtClean="0"/>
          </a:p>
          <a:p>
            <a:pPr lvl="4"/>
            <a:r>
              <a:rPr lang="en-GB" dirty="0" err="1" smtClean="0"/>
              <a:t>Sechste</a:t>
            </a:r>
            <a:r>
              <a:rPr lang="en-GB" dirty="0" smtClean="0"/>
              <a:t> </a:t>
            </a:r>
            <a:r>
              <a:rPr lang="en-GB" dirty="0" err="1" smtClean="0"/>
              <a:t>Gliederungsebene</a:t>
            </a:r>
            <a:endParaRPr lang="en-GB" dirty="0" smtClean="0"/>
          </a:p>
          <a:p>
            <a:pPr lvl="4"/>
            <a:r>
              <a:rPr lang="en-GB" dirty="0" err="1" smtClean="0"/>
              <a:t>Siebente</a:t>
            </a:r>
            <a:r>
              <a:rPr lang="en-GB" dirty="0" smtClean="0"/>
              <a:t> </a:t>
            </a:r>
            <a:r>
              <a:rPr lang="en-GB" dirty="0" err="1" smtClean="0"/>
              <a:t>Gliederungsebene</a:t>
            </a:r>
            <a:endParaRPr lang="en-GB" dirty="0" smtClean="0"/>
          </a:p>
          <a:p>
            <a:pPr lvl="4"/>
            <a:r>
              <a:rPr lang="en-GB" dirty="0" err="1" smtClean="0"/>
              <a:t>Achte</a:t>
            </a:r>
            <a:r>
              <a:rPr lang="en-GB" dirty="0" smtClean="0"/>
              <a:t> </a:t>
            </a:r>
            <a:r>
              <a:rPr lang="en-GB" dirty="0" err="1" smtClean="0"/>
              <a:t>Gliederungsebene</a:t>
            </a:r>
            <a:endParaRPr lang="en-GB" dirty="0" smtClean="0"/>
          </a:p>
          <a:p>
            <a:pPr lvl="4"/>
            <a:r>
              <a:rPr lang="en-GB" dirty="0" err="1" smtClean="0"/>
              <a:t>Neunte</a:t>
            </a:r>
            <a:r>
              <a:rPr lang="en-GB" dirty="0" smtClean="0"/>
              <a:t> </a:t>
            </a:r>
            <a:r>
              <a:rPr lang="en-GB" dirty="0" err="1" smtClean="0"/>
              <a:t>Gliederungsebene</a:t>
            </a:r>
            <a:endParaRPr lang="en-GB" dirty="0" smtClean="0"/>
          </a:p>
        </p:txBody>
      </p:sp>
    </p:spTree>
    <p:extLst>
      <p:ext uri="{BB962C8B-B14F-4D97-AF65-F5344CB8AC3E}">
        <p14:creationId xmlns:p14="http://schemas.microsoft.com/office/powerpoint/2010/main" xmlns="" val="1953740136"/>
      </p:ext>
    </p:extLst>
  </p:cSld>
  <p:clrMap bg1="lt1" tx1="dk1" bg2="lt2" tx2="dk2" accent1="accent1" accent2="accent2" accent3="accent3" accent4="accent4" accent5="accent5" accent6="accent6" hlink="hlink" folHlink="folHlink"/>
  <p:sldLayoutIdLst>
    <p:sldLayoutId id="2147483728" r:id="rId1"/>
    <p:sldLayoutId id="2147483727" r:id="rId2"/>
  </p:sldLayoutIdLst>
  <p:hf hdr="0" dt="0"/>
  <p:txStyles>
    <p:titleStyle>
      <a:lvl1pPr algn="ctr">
        <a:defRPr sz="2800"/>
      </a:lvl1pPr>
    </p:titleStyle>
    <p:bodyStyle>
      <a:lvl1pPr marL="342000" indent="-342000">
        <a:spcAft>
          <a:spcPts val="900"/>
        </a:spcAft>
        <a:buSzPct val="100000"/>
        <a:buFont typeface="Arial" panose="020B0604020202020204" pitchFamily="34" charset="0"/>
        <a:buChar char="•"/>
        <a:defRPr/>
      </a:lvl1pPr>
      <a:lvl2pPr marL="741600" indent="-284400">
        <a:spcAft>
          <a:spcPts val="900"/>
        </a:spcAft>
        <a:buSzPct val="100000"/>
        <a:buFont typeface="Arial" panose="020B0604020202020204" pitchFamily="34" charset="0"/>
        <a:buChar char="•"/>
        <a:defRPr/>
      </a:lvl2pPr>
      <a:lvl3pPr marL="1144800" indent="-230400">
        <a:spcAft>
          <a:spcPts val="900"/>
        </a:spcAft>
        <a:buSzPct val="100000"/>
        <a:buFont typeface="Arial" panose="020B0604020202020204" pitchFamily="34" charset="0"/>
        <a:buChar char="•"/>
        <a:defRPr/>
      </a:lvl3pPr>
      <a:lvl4pPr marL="1602000" indent="-230400">
        <a:spcAft>
          <a:spcPts val="900"/>
        </a:spcAft>
        <a:buSzPct val="100000"/>
        <a:buFont typeface="Arial" panose="020B0604020202020204" pitchFamily="34" charset="0"/>
        <a:buChar char="•"/>
        <a:defRPr/>
      </a:lvl4pPr>
      <a:lvl5pPr marL="2059200" indent="-230400">
        <a:spcAft>
          <a:spcPts val="900"/>
        </a:spcAft>
        <a:buSzPct val="100000"/>
        <a:buFont typeface="Arial" panose="020B0604020202020204" pitchFamily="34" charset="0"/>
        <a:buChar char="•"/>
        <a:defRPr/>
      </a:lvl5pPr>
      <a:lvl6pPr marL="285750" indent="-285750">
        <a:buSzPct val="100000"/>
        <a:buFont typeface="Arial" panose="020B0604020202020204" pitchFamily="34" charset="0"/>
        <a:buChar char="•"/>
        <a:defRPr/>
      </a:lvl6pPr>
      <a:lvl7pPr marL="285750" indent="-285750">
        <a:buSzPct val="100000"/>
        <a:buFont typeface="Arial" panose="020B0604020202020204" pitchFamily="34" charset="0"/>
        <a:buChar char="•"/>
        <a:defRPr/>
      </a:lvl7pPr>
      <a:lvl8pPr marL="285750" indent="-285750">
        <a:buSzPct val="100000"/>
        <a:buFont typeface="Arial" panose="020B0604020202020204" pitchFamily="34" charset="0"/>
        <a:buChar char="•"/>
        <a:defRPr/>
      </a:lvl8pPr>
      <a:lvl9pPr marL="285750" indent="-285750">
        <a:buSzPct val="100000"/>
        <a:buFont typeface="Arial" panose="020B0604020202020204" pitchFamily="34" charset="0"/>
        <a:buChar char="•"/>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tiff"/></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tiff"/></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7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0.xml.rels><?xml version="1.0" encoding="UTF-8" standalone="yes"?>
<Relationships xmlns="http://schemas.openxmlformats.org/package/2006/relationships"><Relationship Id="rId3" Type="http://schemas.openxmlformats.org/officeDocument/2006/relationships/image" Target="../media/image59.tiff"/><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1"/>
          <p:cNvSpPr txBox="1"/>
          <p:nvPr/>
        </p:nvSpPr>
        <p:spPr>
          <a:xfrm>
            <a:off x="163276" y="1143049"/>
            <a:ext cx="8816882" cy="4898782"/>
          </a:xfrm>
          <a:prstGeom prst="rect">
            <a:avLst/>
          </a:prstGeom>
        </p:spPr>
        <p:txBody>
          <a:bodyPr wrap="none" lIns="0" tIns="0" rIns="0" bIns="0" anchor="ctr"/>
          <a:lstStyle/>
          <a:p>
            <a:pPr algn="ctr" defTabSz="827991" fontAlgn="auto">
              <a:spcBef>
                <a:spcPts val="0"/>
              </a:spcBef>
              <a:spcAft>
                <a:spcPts val="0"/>
              </a:spcAft>
            </a:pPr>
            <a:r>
              <a:rPr lang="en-GB" sz="2500" i="1" dirty="0" err="1">
                <a:solidFill>
                  <a:srgbClr val="000000"/>
                </a:solidFill>
                <a:latin typeface="Arial"/>
                <a:ea typeface="SimSun"/>
                <a:cs typeface="DejaVu Sans"/>
              </a:rPr>
              <a:t>Vorlesung</a:t>
            </a:r>
            <a:r>
              <a:rPr lang="en-GB" sz="2500" i="1" dirty="0">
                <a:solidFill>
                  <a:srgbClr val="000000"/>
                </a:solidFill>
                <a:latin typeface="Arial"/>
                <a:ea typeface="SimSun"/>
                <a:cs typeface="DejaVu Sans"/>
              </a:rPr>
              <a:t> (WS 2014/15)</a:t>
            </a:r>
            <a:endParaRPr dirty="0">
              <a:solidFill>
                <a:prstClr val="black"/>
              </a:solidFill>
              <a:latin typeface="Arial"/>
              <a:cs typeface="DejaVu Sans"/>
            </a:endParaRPr>
          </a:p>
          <a:p>
            <a:pPr algn="ctr" defTabSz="827991" fontAlgn="auto">
              <a:spcBef>
                <a:spcPts val="0"/>
              </a:spcBef>
              <a:spcAft>
                <a:spcPts val="0"/>
              </a:spcAft>
            </a:pPr>
            <a:r>
              <a:rPr lang="de-DE" sz="3600" i="1" dirty="0">
                <a:solidFill>
                  <a:prstClr val="black"/>
                </a:solidFill>
                <a:latin typeface="Arial"/>
                <a:cs typeface="DejaVu Sans"/>
              </a:rPr>
              <a:t>Softwarekonstruktion</a:t>
            </a:r>
            <a:endParaRPr dirty="0">
              <a:solidFill>
                <a:prstClr val="black"/>
              </a:solidFill>
              <a:latin typeface="Arial"/>
              <a:cs typeface="DejaVu Sans"/>
            </a:endParaRPr>
          </a:p>
          <a:p>
            <a:pPr algn="ctr" defTabSz="827991" fontAlgn="auto">
              <a:spcBef>
                <a:spcPts val="0"/>
              </a:spcBef>
              <a:spcAft>
                <a:spcPts val="0"/>
              </a:spcAft>
            </a:pPr>
            <a:endParaRPr dirty="0">
              <a:solidFill>
                <a:prstClr val="black"/>
              </a:solidFill>
              <a:latin typeface="Arial"/>
              <a:cs typeface="DejaVu Sans"/>
            </a:endParaRPr>
          </a:p>
          <a:p>
            <a:pPr algn="ctr" defTabSz="827991" fontAlgn="auto">
              <a:spcBef>
                <a:spcPts val="0"/>
              </a:spcBef>
              <a:spcAft>
                <a:spcPts val="0"/>
              </a:spcAft>
            </a:pPr>
            <a:r>
              <a:rPr lang="en-US" sz="2900" dirty="0">
                <a:solidFill>
                  <a:srgbClr val="7DA647"/>
                </a:solidFill>
                <a:latin typeface="Arial"/>
                <a:ea typeface="SimSun"/>
                <a:cs typeface="DejaVu Sans"/>
              </a:rPr>
              <a:t>Prof. Dr. Jan </a:t>
            </a:r>
            <a:r>
              <a:rPr lang="en-US" sz="2900" dirty="0" err="1">
                <a:solidFill>
                  <a:srgbClr val="7DA647"/>
                </a:solidFill>
                <a:latin typeface="Arial"/>
                <a:ea typeface="SimSun"/>
                <a:cs typeface="DejaVu Sans"/>
              </a:rPr>
              <a:t>Jürjens</a:t>
            </a:r>
            <a:endParaRPr dirty="0">
              <a:solidFill>
                <a:prstClr val="black"/>
              </a:solidFill>
              <a:latin typeface="Arial"/>
              <a:cs typeface="DejaVu Sans"/>
            </a:endParaRPr>
          </a:p>
          <a:p>
            <a:pPr algn="ctr" defTabSz="827991" fontAlgn="auto">
              <a:lnSpc>
                <a:spcPct val="104000"/>
              </a:lnSpc>
              <a:spcBef>
                <a:spcPts val="0"/>
              </a:spcBef>
              <a:spcAft>
                <a:spcPts val="0"/>
              </a:spcAft>
            </a:pPr>
            <a:r>
              <a:rPr lang="en-GB" sz="2500" dirty="0">
                <a:solidFill>
                  <a:srgbClr val="000000"/>
                </a:solidFill>
                <a:latin typeface="Arial"/>
                <a:ea typeface="SimSun"/>
                <a:cs typeface="DejaVu Sans"/>
              </a:rPr>
              <a:t>TU Dortmund, </a:t>
            </a:r>
            <a:r>
              <a:rPr lang="en-GB" sz="2500" dirty="0" err="1">
                <a:solidFill>
                  <a:srgbClr val="000000"/>
                </a:solidFill>
                <a:latin typeface="Arial"/>
                <a:ea typeface="SimSun"/>
                <a:cs typeface="DejaVu Sans"/>
              </a:rPr>
              <a:t>Fakultät</a:t>
            </a:r>
            <a:r>
              <a:rPr lang="en-GB" sz="2500" dirty="0">
                <a:solidFill>
                  <a:srgbClr val="000000"/>
                </a:solidFill>
                <a:latin typeface="Arial"/>
                <a:ea typeface="SimSun"/>
                <a:cs typeface="DejaVu Sans"/>
              </a:rPr>
              <a:t> </a:t>
            </a:r>
            <a:r>
              <a:rPr lang="en-GB" sz="2500" dirty="0" err="1">
                <a:solidFill>
                  <a:srgbClr val="000000"/>
                </a:solidFill>
                <a:latin typeface="Arial"/>
                <a:ea typeface="SimSun"/>
                <a:cs typeface="DejaVu Sans"/>
              </a:rPr>
              <a:t>Informatik</a:t>
            </a:r>
            <a:r>
              <a:rPr lang="en-GB" sz="2500" dirty="0">
                <a:solidFill>
                  <a:srgbClr val="000000"/>
                </a:solidFill>
                <a:latin typeface="Arial"/>
                <a:ea typeface="SimSun"/>
                <a:cs typeface="DejaVu Sans"/>
              </a:rPr>
              <a:t>, </a:t>
            </a:r>
            <a:r>
              <a:rPr lang="en-GB" sz="2500" dirty="0" err="1">
                <a:solidFill>
                  <a:srgbClr val="000000"/>
                </a:solidFill>
                <a:latin typeface="Arial"/>
                <a:ea typeface="SimSun"/>
                <a:cs typeface="DejaVu Sans"/>
              </a:rPr>
              <a:t>Lehrstuhl</a:t>
            </a:r>
            <a:r>
              <a:rPr lang="en-GB" sz="2500" dirty="0">
                <a:solidFill>
                  <a:srgbClr val="000000"/>
                </a:solidFill>
                <a:latin typeface="Arial"/>
                <a:ea typeface="SimSun"/>
                <a:cs typeface="DejaVu Sans"/>
              </a:rPr>
              <a:t> XIV</a:t>
            </a:r>
            <a:endParaRPr dirty="0">
              <a:solidFill>
                <a:prstClr val="black"/>
              </a:solidFill>
              <a:latin typeface="Arial"/>
              <a:cs typeface="DejaVu Sans"/>
            </a:endParaRPr>
          </a:p>
          <a:p>
            <a:pPr algn="ctr" defTabSz="827991" fontAlgn="auto">
              <a:spcBef>
                <a:spcPts val="0"/>
              </a:spcBef>
              <a:spcAft>
                <a:spcPts val="0"/>
              </a:spcAft>
            </a:pPr>
            <a:endParaRPr dirty="0">
              <a:solidFill>
                <a:prstClr val="black"/>
              </a:solidFill>
              <a:latin typeface="Arial"/>
              <a:cs typeface="DejaVu Sans"/>
            </a:endParaRPr>
          </a:p>
          <a:p>
            <a:pPr algn="ctr" defTabSz="827991" fontAlgn="auto">
              <a:spcBef>
                <a:spcPts val="0"/>
              </a:spcBef>
              <a:spcAft>
                <a:spcPts val="0"/>
              </a:spcAft>
            </a:pPr>
            <a:r>
              <a:rPr lang="en-GB" sz="2200" dirty="0" err="1">
                <a:solidFill>
                  <a:srgbClr val="000000"/>
                </a:solidFill>
                <a:latin typeface="Arial"/>
                <a:ea typeface="SimSun"/>
                <a:cs typeface="DejaVu Sans"/>
              </a:rPr>
              <a:t>Teil</a:t>
            </a:r>
            <a:r>
              <a:rPr lang="en-GB" sz="2200" dirty="0">
                <a:solidFill>
                  <a:srgbClr val="000000"/>
                </a:solidFill>
                <a:latin typeface="Arial"/>
                <a:ea typeface="SimSun"/>
                <a:cs typeface="DejaVu Sans"/>
              </a:rPr>
              <a:t> 1.1: </a:t>
            </a:r>
            <a:r>
              <a:rPr lang="en-GB" sz="2200" dirty="0" err="1">
                <a:solidFill>
                  <a:srgbClr val="000000"/>
                </a:solidFill>
                <a:latin typeface="Arial"/>
                <a:ea typeface="SimSun"/>
                <a:cs typeface="DejaVu Sans"/>
              </a:rPr>
              <a:t>Modellbasierte</a:t>
            </a:r>
            <a:r>
              <a:rPr lang="en-GB" sz="2200" dirty="0">
                <a:solidFill>
                  <a:srgbClr val="000000"/>
                </a:solidFill>
                <a:latin typeface="Arial"/>
                <a:ea typeface="SimSun"/>
                <a:cs typeface="DejaVu Sans"/>
              </a:rPr>
              <a:t> </a:t>
            </a:r>
            <a:r>
              <a:rPr lang="en-GB" sz="2200" dirty="0" err="1">
                <a:solidFill>
                  <a:srgbClr val="000000"/>
                </a:solidFill>
                <a:latin typeface="Arial"/>
                <a:ea typeface="SimSun"/>
                <a:cs typeface="DejaVu Sans"/>
              </a:rPr>
              <a:t>Softwareentwicklung</a:t>
            </a:r>
            <a:endParaRPr dirty="0">
              <a:solidFill>
                <a:prstClr val="black"/>
              </a:solidFill>
              <a:latin typeface="Arial"/>
              <a:cs typeface="DejaVu Sans"/>
            </a:endParaRPr>
          </a:p>
          <a:p>
            <a:pPr algn="ctr" defTabSz="827991" fontAlgn="auto">
              <a:spcBef>
                <a:spcPts val="0"/>
              </a:spcBef>
              <a:spcAft>
                <a:spcPts val="0"/>
              </a:spcAft>
            </a:pPr>
            <a:endParaRPr dirty="0">
              <a:solidFill>
                <a:prstClr val="black"/>
              </a:solidFill>
              <a:latin typeface="Arial"/>
              <a:cs typeface="DejaVu Sans"/>
            </a:endParaRPr>
          </a:p>
          <a:p>
            <a:pPr algn="ctr" defTabSz="827991" fontAlgn="auto">
              <a:spcBef>
                <a:spcPts val="0"/>
              </a:spcBef>
              <a:spcAft>
                <a:spcPts val="0"/>
              </a:spcAft>
            </a:pPr>
            <a:r>
              <a:rPr lang="en-GB" dirty="0">
                <a:solidFill>
                  <a:srgbClr val="000000"/>
                </a:solidFill>
                <a:latin typeface="Arial"/>
                <a:ea typeface="SimSun"/>
                <a:cs typeface="DejaVu Sans"/>
              </a:rPr>
              <a:t>v. </a:t>
            </a:r>
            <a:r>
              <a:rPr lang="en-GB" dirty="0" smtClean="0">
                <a:solidFill>
                  <a:srgbClr val="000000"/>
                </a:solidFill>
                <a:latin typeface="Arial"/>
                <a:ea typeface="SimSun"/>
                <a:cs typeface="DejaVu Sans"/>
              </a:rPr>
              <a:t>27.10.2014</a:t>
            </a:r>
            <a:endParaRPr dirty="0">
              <a:solidFill>
                <a:prstClr val="black"/>
              </a:solidFill>
              <a:latin typeface="Arial"/>
              <a:cs typeface="DejaVu Sans"/>
            </a:endParaRPr>
          </a:p>
        </p:txBody>
      </p:sp>
      <p:sp>
        <p:nvSpPr>
          <p:cNvPr id="12" name="Foliennummernplatzhalter 11"/>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1</a:t>
            </a:fld>
            <a:endParaRPr lang="de-DE" sz="1600">
              <a:solidFill>
                <a:prstClr val="black"/>
              </a:solidFill>
              <a:latin typeface="Arial"/>
              <a:cs typeface="DejaVu Sans"/>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idx="4294967295"/>
          </p:nvPr>
        </p:nvSpPr>
        <p:spPr>
          <a:xfrm>
            <a:off x="0" y="0"/>
            <a:ext cx="5878513" cy="979488"/>
          </a:xfrm>
        </p:spPr>
        <p:txBody>
          <a:bodyPr/>
          <a:lstStyle/>
          <a:p>
            <a:pPr eaLnBrk="1" hangingPunct="1"/>
            <a:r>
              <a:rPr lang="de-DE" dirty="0" smtClean="0">
                <a:solidFill>
                  <a:srgbClr val="7DA647"/>
                </a:solidFill>
              </a:rPr>
              <a:t>Metamodellierungs-Hierarchie:</a:t>
            </a:r>
            <a:br>
              <a:rPr lang="de-DE" dirty="0" smtClean="0">
                <a:solidFill>
                  <a:srgbClr val="7DA647"/>
                </a:solidFill>
              </a:rPr>
            </a:br>
            <a:r>
              <a:rPr lang="de-DE" dirty="0" smtClean="0">
                <a:solidFill>
                  <a:srgbClr val="7DA647"/>
                </a:solidFill>
              </a:rPr>
              <a:t>Schicht M2</a:t>
            </a:r>
            <a:endParaRPr lang="en-US" sz="2800" dirty="0" smtClean="0">
              <a:ea typeface="ＭＳ Ｐゴシック" charset="-128"/>
            </a:endParaRPr>
          </a:p>
        </p:txBody>
      </p:sp>
      <p:sp>
        <p:nvSpPr>
          <p:cNvPr id="2" name="Rechteck 1"/>
          <p:cNvSpPr/>
          <p:nvPr/>
        </p:nvSpPr>
        <p:spPr bwMode="auto">
          <a:xfrm>
            <a:off x="5077449" y="3913064"/>
            <a:ext cx="3236951" cy="82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1800" b="0" i="0" u="none" strike="noStrike" cap="none" normalizeH="0" baseline="0" dirty="0" smtClean="0">
              <a:ln>
                <a:noFill/>
              </a:ln>
              <a:solidFill>
                <a:schemeClr val="bg1"/>
              </a:solidFill>
              <a:effectLst/>
              <a:latin typeface="Arial Unicode MS" panose="020B0604020202020204" pitchFamily="34" charset="-128"/>
              <a:cs typeface="DejaVu Sans" charset="0"/>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2132856"/>
            <a:ext cx="9553575" cy="4105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Grafik 12"/>
          <p:cNvPicPr>
            <a:picLocks noChangeAspect="1"/>
          </p:cNvPicPr>
          <p:nvPr/>
        </p:nvPicPr>
        <p:blipFill>
          <a:blip r:embed="rId4" cstate="print">
            <a:extLst>
              <a:ext uri="{28A0092B-C50C-407E-A947-70E740481C1C}">
                <a14:useLocalDpi xmlns:a14="http://schemas.microsoft.com/office/drawing/2010/main" xmlns="" val="0"/>
              </a:ext>
            </a:extLst>
          </a:blip>
          <a:srcRect l="52358" t="80702" r="6088" b="1899"/>
          <a:stretch>
            <a:fillRect/>
          </a:stretch>
        </p:blipFill>
        <p:spPr>
          <a:xfrm>
            <a:off x="2672590" y="2502727"/>
            <a:ext cx="2016224" cy="710249"/>
          </a:xfrm>
          <a:prstGeom prst="rect">
            <a:avLst/>
          </a:prstGeom>
        </p:spPr>
      </p:pic>
      <p:pic>
        <p:nvPicPr>
          <p:cNvPr id="15" name="Grafik 14"/>
          <p:cNvPicPr>
            <a:picLocks noChangeAspect="1"/>
          </p:cNvPicPr>
          <p:nvPr/>
        </p:nvPicPr>
        <p:blipFill>
          <a:blip r:embed="rId4" cstate="print">
            <a:extLst>
              <a:ext uri="{28A0092B-C50C-407E-A947-70E740481C1C}">
                <a14:useLocalDpi xmlns:a14="http://schemas.microsoft.com/office/drawing/2010/main" xmlns="" val="0"/>
              </a:ext>
            </a:extLst>
          </a:blip>
          <a:srcRect l="52358" t="80702" r="6088" b="1899"/>
          <a:stretch>
            <a:fillRect/>
          </a:stretch>
        </p:blipFill>
        <p:spPr>
          <a:xfrm>
            <a:off x="5832000" y="2502727"/>
            <a:ext cx="2516871" cy="710249"/>
          </a:xfrm>
          <a:prstGeom prst="rect">
            <a:avLst/>
          </a:prstGeom>
        </p:spPr>
      </p:pic>
      <p:sp>
        <p:nvSpPr>
          <p:cNvPr id="18" name="Textfeld 17"/>
          <p:cNvSpPr txBox="1">
            <a:spLocks noChangeArrowheads="1"/>
          </p:cNvSpPr>
          <p:nvPr/>
        </p:nvSpPr>
        <p:spPr bwMode="auto">
          <a:xfrm>
            <a:off x="2771800" y="44624"/>
            <a:ext cx="5976664" cy="1938992"/>
          </a:xfrm>
          <a:prstGeom prst="rect">
            <a:avLst/>
          </a:prstGeom>
          <a:solidFill>
            <a:srgbClr val="FFFFFF"/>
          </a:solidFill>
          <a:ln w="25400">
            <a:solidFill>
              <a:schemeClr val="tx1"/>
            </a:solidFill>
            <a:miter lim="800000"/>
            <a:headEnd/>
            <a:tailEnd/>
          </a:ln>
          <a:effectLst>
            <a:outerShdw dist="38100" dir="2700000" sx="103999" sy="103999" algn="tl" rotWithShape="0">
              <a:srgbClr val="808080">
                <a:alpha val="39999"/>
              </a:srgbClr>
            </a:outerShdw>
          </a:effectLst>
        </p:spPr>
        <p:txBody>
          <a:bodyPr wrap="square">
            <a:spAutoFit/>
          </a:bodyPr>
          <a:lstStyle/>
          <a:p>
            <a:pPr marL="360000" indent="-360000" eaLnBrk="1" hangingPunct="1">
              <a:spcAft>
                <a:spcPts val="300"/>
              </a:spcAft>
            </a:pPr>
            <a:r>
              <a:rPr lang="en-US" altLang="de-DE" sz="2300" b="1" dirty="0" err="1" smtClean="0">
                <a:solidFill>
                  <a:srgbClr val="000000"/>
                </a:solidFill>
                <a:latin typeface="Arial" pitchFamily="34" charset="0"/>
                <a:cs typeface="Arial" pitchFamily="34" charset="0"/>
              </a:rPr>
              <a:t>Schicht</a:t>
            </a:r>
            <a:r>
              <a:rPr lang="en-US" altLang="de-DE" sz="2300" b="1" dirty="0" smtClean="0">
                <a:solidFill>
                  <a:srgbClr val="000000"/>
                </a:solidFill>
                <a:latin typeface="Arial" pitchFamily="34" charset="0"/>
                <a:cs typeface="Arial" pitchFamily="34" charset="0"/>
              </a:rPr>
              <a:t> M2: UML-</a:t>
            </a:r>
            <a:r>
              <a:rPr lang="en-US" altLang="de-DE" sz="2300" b="1" dirty="0" err="1" smtClean="0">
                <a:solidFill>
                  <a:srgbClr val="000000"/>
                </a:solidFill>
                <a:latin typeface="Arial" pitchFamily="34" charset="0"/>
                <a:cs typeface="Arial" pitchFamily="34" charset="0"/>
              </a:rPr>
              <a:t>Metamodellierung</a:t>
            </a:r>
            <a:endParaRPr lang="en-US" altLang="de-DE" sz="2300" b="1" dirty="0" smtClean="0">
              <a:solidFill>
                <a:srgbClr val="000000"/>
              </a:solidFill>
              <a:latin typeface="Arial" pitchFamily="34" charset="0"/>
              <a:cs typeface="Arial" pitchFamily="34" charset="0"/>
            </a:endParaRPr>
          </a:p>
          <a:p>
            <a:pPr marL="360000" indent="-360000" eaLnBrk="1" hangingPunct="1">
              <a:spcAft>
                <a:spcPts val="300"/>
              </a:spcAft>
              <a:buFont typeface="Arial" charset="0"/>
              <a:buChar char="•"/>
            </a:pPr>
            <a:r>
              <a:rPr lang="en-US" altLang="de-DE" sz="2300" b="1" dirty="0" err="1" smtClean="0">
                <a:solidFill>
                  <a:srgbClr val="000000"/>
                </a:solidFill>
                <a:latin typeface="Arial" pitchFamily="34" charset="0"/>
                <a:cs typeface="Arial" pitchFamily="34" charset="0"/>
              </a:rPr>
              <a:t>Definiert</a:t>
            </a:r>
            <a:r>
              <a:rPr lang="en-US" altLang="de-DE" sz="2300" dirty="0" smtClean="0">
                <a:solidFill>
                  <a:srgbClr val="000000"/>
                </a:solidFill>
                <a:latin typeface="Arial" pitchFamily="34" charset="0"/>
                <a:cs typeface="Arial" pitchFamily="34" charset="0"/>
              </a:rPr>
              <a:t> UML-Notation, </a:t>
            </a:r>
            <a:r>
              <a:rPr lang="en-US" altLang="de-DE" sz="2300" dirty="0" err="1" smtClean="0">
                <a:solidFill>
                  <a:srgbClr val="000000"/>
                </a:solidFill>
                <a:latin typeface="Arial" pitchFamily="34" charset="0"/>
                <a:cs typeface="Arial" pitchFamily="34" charset="0"/>
              </a:rPr>
              <a:t>d.h</a:t>
            </a:r>
            <a:r>
              <a:rPr lang="en-US" altLang="de-DE" sz="2300" dirty="0" smtClean="0">
                <a:solidFill>
                  <a:srgbClr val="000000"/>
                </a:solidFill>
                <a:latin typeface="Arial" pitchFamily="34" charset="0"/>
                <a:cs typeface="Arial" pitchFamily="34" charset="0"/>
              </a:rPr>
              <a:t>. </a:t>
            </a:r>
            <a:r>
              <a:rPr lang="en-US" altLang="de-DE" sz="2300" dirty="0" err="1" smtClean="0">
                <a:solidFill>
                  <a:srgbClr val="000000"/>
                </a:solidFill>
                <a:latin typeface="Arial" pitchFamily="34" charset="0"/>
                <a:cs typeface="Arial" pitchFamily="34" charset="0"/>
              </a:rPr>
              <a:t>Menge</a:t>
            </a:r>
            <a:r>
              <a:rPr lang="en-US" altLang="de-DE" sz="2300" dirty="0" smtClean="0">
                <a:solidFill>
                  <a:srgbClr val="000000"/>
                </a:solidFill>
                <a:latin typeface="Arial" pitchFamily="34" charset="0"/>
                <a:cs typeface="Arial" pitchFamily="34" charset="0"/>
              </a:rPr>
              <a:t> </a:t>
            </a:r>
            <a:r>
              <a:rPr lang="en-US" altLang="de-DE" sz="2300" b="1" dirty="0" err="1" smtClean="0">
                <a:solidFill>
                  <a:srgbClr val="000000"/>
                </a:solidFill>
                <a:latin typeface="Arial" pitchFamily="34" charset="0"/>
                <a:cs typeface="Arial" pitchFamily="34" charset="0"/>
              </a:rPr>
              <a:t>valider</a:t>
            </a:r>
            <a:r>
              <a:rPr lang="en-US" altLang="de-DE" sz="2300" b="1" dirty="0" smtClean="0">
                <a:solidFill>
                  <a:srgbClr val="000000"/>
                </a:solidFill>
                <a:latin typeface="Arial" pitchFamily="34" charset="0"/>
                <a:cs typeface="Arial" pitchFamily="34" charset="0"/>
              </a:rPr>
              <a:t> UML-</a:t>
            </a:r>
            <a:r>
              <a:rPr lang="en-US" altLang="de-DE" sz="2300" b="1" dirty="0" err="1" smtClean="0">
                <a:solidFill>
                  <a:srgbClr val="000000"/>
                </a:solidFill>
                <a:latin typeface="Arial" pitchFamily="34" charset="0"/>
                <a:cs typeface="Arial" pitchFamily="34" charset="0"/>
              </a:rPr>
              <a:t>Modelle</a:t>
            </a:r>
            <a:r>
              <a:rPr lang="en-US" altLang="de-DE" sz="2300" dirty="0" smtClean="0">
                <a:solidFill>
                  <a:srgbClr val="000000"/>
                </a:solidFill>
                <a:latin typeface="Arial" pitchFamily="34" charset="0"/>
                <a:cs typeface="Arial" pitchFamily="34" charset="0"/>
              </a:rPr>
              <a:t>.</a:t>
            </a:r>
          </a:p>
          <a:p>
            <a:pPr marL="360000" indent="-360000" eaLnBrk="1" hangingPunct="1">
              <a:spcAft>
                <a:spcPts val="300"/>
              </a:spcAft>
              <a:buFont typeface="Arial" charset="0"/>
              <a:buChar char="•"/>
            </a:pPr>
            <a:r>
              <a:rPr lang="en-US" altLang="de-DE" sz="2300" dirty="0" err="1" smtClean="0">
                <a:solidFill>
                  <a:srgbClr val="000000"/>
                </a:solidFill>
                <a:latin typeface="Arial" pitchFamily="34" charset="0"/>
                <a:cs typeface="Arial" pitchFamily="34" charset="0"/>
              </a:rPr>
              <a:t>Insbesondere</a:t>
            </a:r>
            <a:r>
              <a:rPr lang="en-US" altLang="de-DE" sz="2300" dirty="0" smtClean="0">
                <a:solidFill>
                  <a:srgbClr val="000000"/>
                </a:solidFill>
                <a:latin typeface="Arial" pitchFamily="34" charset="0"/>
                <a:cs typeface="Arial" pitchFamily="34" charset="0"/>
              </a:rPr>
              <a:t> </a:t>
            </a:r>
            <a:r>
              <a:rPr lang="en-US" altLang="de-DE" sz="2300" dirty="0" err="1" smtClean="0">
                <a:solidFill>
                  <a:srgbClr val="000000"/>
                </a:solidFill>
                <a:latin typeface="Arial" pitchFamily="34" charset="0"/>
                <a:cs typeface="Arial" pitchFamily="34" charset="0"/>
              </a:rPr>
              <a:t>darin</a:t>
            </a:r>
            <a:r>
              <a:rPr lang="en-US" altLang="de-DE" sz="2300" dirty="0" smtClean="0">
                <a:solidFill>
                  <a:srgbClr val="000000"/>
                </a:solidFill>
                <a:latin typeface="Arial" pitchFamily="34" charset="0"/>
                <a:cs typeface="Arial" pitchFamily="34" charset="0"/>
              </a:rPr>
              <a:t> </a:t>
            </a:r>
            <a:r>
              <a:rPr lang="en-US" altLang="de-DE" sz="2300" dirty="0" err="1" smtClean="0">
                <a:solidFill>
                  <a:srgbClr val="000000"/>
                </a:solidFill>
                <a:latin typeface="Arial" pitchFamily="34" charset="0"/>
                <a:cs typeface="Arial" pitchFamily="34" charset="0"/>
              </a:rPr>
              <a:t>verwendete</a:t>
            </a:r>
            <a:r>
              <a:rPr lang="en-US" altLang="de-DE" sz="2300" dirty="0" smtClean="0">
                <a:solidFill>
                  <a:srgbClr val="000000"/>
                </a:solidFill>
                <a:latin typeface="Arial" pitchFamily="34" charset="0"/>
                <a:cs typeface="Arial" pitchFamily="34" charset="0"/>
              </a:rPr>
              <a:t> </a:t>
            </a:r>
            <a:r>
              <a:rPr lang="en-US" altLang="de-DE" sz="2300" dirty="0" err="1" smtClean="0">
                <a:solidFill>
                  <a:srgbClr val="000000"/>
                </a:solidFill>
                <a:latin typeface="Arial" pitchFamily="34" charset="0"/>
                <a:cs typeface="Arial" pitchFamily="34" charset="0"/>
              </a:rPr>
              <a:t>Konzepte</a:t>
            </a:r>
            <a:r>
              <a:rPr lang="en-US" altLang="de-DE" sz="2300" dirty="0" smtClean="0">
                <a:solidFill>
                  <a:srgbClr val="000000"/>
                </a:solidFill>
                <a:latin typeface="Arial" pitchFamily="34" charset="0"/>
                <a:cs typeface="Arial" pitchFamily="34" charset="0"/>
              </a:rPr>
              <a:t> </a:t>
            </a:r>
            <a:r>
              <a:rPr lang="en-US" altLang="de-DE" sz="2300" dirty="0" err="1" smtClean="0">
                <a:solidFill>
                  <a:srgbClr val="000000"/>
                </a:solidFill>
                <a:latin typeface="Arial" pitchFamily="34" charset="0"/>
                <a:cs typeface="Arial" pitchFamily="34" charset="0"/>
              </a:rPr>
              <a:t>wie</a:t>
            </a:r>
            <a:r>
              <a:rPr lang="en-US" altLang="de-DE" sz="2300" dirty="0" smtClean="0">
                <a:solidFill>
                  <a:srgbClr val="000000"/>
                </a:solidFill>
                <a:latin typeface="Arial" pitchFamily="34" charset="0"/>
                <a:cs typeface="Arial" pitchFamily="34" charset="0"/>
              </a:rPr>
              <a:t> </a:t>
            </a:r>
            <a:r>
              <a:rPr lang="en-US" altLang="de-DE" sz="2300" i="1" dirty="0" err="1" smtClean="0">
                <a:solidFill>
                  <a:srgbClr val="000000"/>
                </a:solidFill>
                <a:latin typeface="Arial" pitchFamily="34" charset="0"/>
                <a:cs typeface="Arial" pitchFamily="34" charset="0"/>
              </a:rPr>
              <a:t>Klassen</a:t>
            </a:r>
            <a:r>
              <a:rPr lang="en-US" altLang="de-DE" sz="2300" i="1" dirty="0" smtClean="0">
                <a:solidFill>
                  <a:srgbClr val="000000"/>
                </a:solidFill>
                <a:latin typeface="Arial" pitchFamily="34" charset="0"/>
                <a:cs typeface="Arial" pitchFamily="34" charset="0"/>
              </a:rPr>
              <a:t>, Attribute, </a:t>
            </a:r>
            <a:r>
              <a:rPr lang="en-US" altLang="de-DE" sz="2300" i="1" dirty="0" err="1" smtClean="0">
                <a:solidFill>
                  <a:srgbClr val="000000"/>
                </a:solidFill>
                <a:latin typeface="Arial" pitchFamily="34" charset="0"/>
                <a:cs typeface="Arial" pitchFamily="34" charset="0"/>
              </a:rPr>
              <a:t>Assoziationen</a:t>
            </a:r>
            <a:r>
              <a:rPr lang="en-US" altLang="de-DE" sz="2300" i="1" dirty="0" smtClean="0">
                <a:solidFill>
                  <a:srgbClr val="000000"/>
                </a:solidFill>
                <a:latin typeface="Arial" pitchFamily="34" charset="0"/>
                <a:cs typeface="Arial" pitchFamily="34" charset="0"/>
              </a:rPr>
              <a:t>.</a:t>
            </a:r>
            <a:endParaRPr lang="en-US" altLang="de-DE" sz="2300" dirty="0">
              <a:solidFill>
                <a:srgbClr val="000000"/>
              </a:solidFill>
              <a:latin typeface="Arial" pitchFamily="34" charset="0"/>
              <a:cs typeface="Arial" pitchFamily="34" charset="0"/>
            </a:endParaRPr>
          </a:p>
        </p:txBody>
      </p:sp>
      <p:sp>
        <p:nvSpPr>
          <p:cNvPr id="11" name="Fußzeilenplatzhalter 10"/>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4" name="Foliennummernplatzhalter 13"/>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10</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17504010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fade">
                                      <p:cBhvr>
                                        <p:cTn id="7" dur="1000"/>
                                        <p:tgtEl>
                                          <p:spTgt spid="18">
                                            <p:bg/>
                                          </p:spTgt>
                                        </p:tgtEl>
                                      </p:cBhvr>
                                    </p:animEffect>
                                    <p:anim calcmode="lin" valueType="num">
                                      <p:cBhvr>
                                        <p:cTn id="8" dur="1000" fill="hold"/>
                                        <p:tgtEl>
                                          <p:spTgt spid="18">
                                            <p:bg/>
                                          </p:spTgt>
                                        </p:tgtEl>
                                        <p:attrNameLst>
                                          <p:attrName>ppt_x</p:attrName>
                                        </p:attrNameLst>
                                      </p:cBhvr>
                                      <p:tavLst>
                                        <p:tav tm="0">
                                          <p:val>
                                            <p:strVal val="#ppt_x"/>
                                          </p:val>
                                        </p:tav>
                                        <p:tav tm="100000">
                                          <p:val>
                                            <p:strVal val="#ppt_x"/>
                                          </p:val>
                                        </p:tav>
                                      </p:tavLst>
                                    </p:anim>
                                    <p:anim calcmode="lin" valueType="num">
                                      <p:cBhvr>
                                        <p:cTn id="9" dur="1000" fill="hold"/>
                                        <p:tgtEl>
                                          <p:spTgt spid="18">
                                            <p:bg/>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1000"/>
                                        <p:tgtEl>
                                          <p:spTgt spid="18">
                                            <p:txEl>
                                              <p:pRg st="0" end="0"/>
                                            </p:txEl>
                                          </p:spTgt>
                                        </p:tgtEl>
                                      </p:cBhvr>
                                    </p:animEffect>
                                    <p:anim calcmode="lin" valueType="num">
                                      <p:cBhvr>
                                        <p:cTn id="13"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fade">
                                      <p:cBhvr>
                                        <p:cTn id="17" dur="1000"/>
                                        <p:tgtEl>
                                          <p:spTgt spid="18">
                                            <p:txEl>
                                              <p:pRg st="1" end="1"/>
                                            </p:txEl>
                                          </p:spTgt>
                                        </p:tgtEl>
                                      </p:cBhvr>
                                    </p:animEffect>
                                    <p:anim calcmode="lin" valueType="num">
                                      <p:cBhvr>
                                        <p:cTn id="18"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8">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fade">
                                      <p:cBhvr>
                                        <p:cTn id="22" dur="1000"/>
                                        <p:tgtEl>
                                          <p:spTgt spid="18">
                                            <p:txEl>
                                              <p:pRg st="2" end="2"/>
                                            </p:txEl>
                                          </p:spTgt>
                                        </p:tgtEl>
                                      </p:cBhvr>
                                    </p:animEffect>
                                    <p:anim calcmode="lin" valueType="num">
                                      <p:cBhvr>
                                        <p:cTn id="23"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nodeType="clickEffect">
                                  <p:stCondLst>
                                    <p:cond delay="0"/>
                                  </p:stCondLst>
                                  <p:childTnLst>
                                    <p:animEffect transition="out" filter="blinds(horizontal)">
                                      <p:cBhvr>
                                        <p:cTn id="28" dur="2000"/>
                                        <p:tgtEl>
                                          <p:spTgt spid="13"/>
                                        </p:tgtEl>
                                      </p:cBhvr>
                                    </p:animEffect>
                                    <p:set>
                                      <p:cBhvr>
                                        <p:cTn id="29" dur="1" fill="hold">
                                          <p:stCondLst>
                                            <p:cond delay="1999"/>
                                          </p:stCondLst>
                                        </p:cTn>
                                        <p:tgtEl>
                                          <p:spTgt spid="13"/>
                                        </p:tgtEl>
                                        <p:attrNameLst>
                                          <p:attrName>style.visibility</p:attrName>
                                        </p:attrNameLst>
                                      </p:cBhvr>
                                      <p:to>
                                        <p:strVal val="hidden"/>
                                      </p:to>
                                    </p:set>
                                  </p:childTnLst>
                                </p:cTn>
                              </p:par>
                              <p:par>
                                <p:cTn id="30" presetID="3" presetClass="exit" presetSubtype="10" fill="hold" nodeType="withEffect">
                                  <p:stCondLst>
                                    <p:cond delay="0"/>
                                  </p:stCondLst>
                                  <p:childTnLst>
                                    <p:animEffect transition="out" filter="blinds(horizontal)">
                                      <p:cBhvr>
                                        <p:cTn id="31" dur="2000"/>
                                        <p:tgtEl>
                                          <p:spTgt spid="15"/>
                                        </p:tgtEl>
                                      </p:cBhvr>
                                    </p:animEffect>
                                    <p:set>
                                      <p:cBhvr>
                                        <p:cTn id="32"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TextShape 1"/>
          <p:cNvSpPr txBox="1"/>
          <p:nvPr/>
        </p:nvSpPr>
        <p:spPr>
          <a:xfrm>
            <a:off x="0" y="5"/>
            <a:ext cx="5877921" cy="980083"/>
          </a:xfrm>
          <a:prstGeom prst="rect">
            <a:avLst/>
          </a:prstGeom>
        </p:spPr>
        <p:txBody>
          <a:bodyPr wrap="none" lIns="0" tIns="0" rIns="0" bIns="0" anchor="ctr"/>
          <a:lstStyle/>
          <a:p>
            <a:pPr algn="ctr" defTabSz="829022" fontAlgn="auto">
              <a:spcBef>
                <a:spcPts val="0"/>
              </a:spcBef>
              <a:spcAft>
                <a:spcPts val="0"/>
              </a:spcAft>
            </a:pPr>
            <a:r>
              <a:rPr lang="en-US" sz="2800" dirty="0" err="1" smtClean="0">
                <a:solidFill>
                  <a:srgbClr val="7DA647"/>
                </a:solidFill>
                <a:latin typeface="Arial"/>
                <a:ea typeface="SimSun"/>
                <a:cs typeface="DejaVu Sans"/>
              </a:rPr>
              <a:t>Modelltransformationssprachen</a:t>
            </a:r>
            <a:r>
              <a:rPr lang="en-US" sz="2800" dirty="0" smtClean="0">
                <a:solidFill>
                  <a:srgbClr val="7DA647"/>
                </a:solidFill>
                <a:latin typeface="Arial"/>
                <a:ea typeface="SimSun"/>
                <a:cs typeface="DejaVu Sans"/>
              </a:rPr>
              <a:t> </a:t>
            </a:r>
          </a:p>
          <a:p>
            <a:pPr algn="ctr" defTabSz="829022" fontAlgn="auto">
              <a:spcBef>
                <a:spcPts val="0"/>
              </a:spcBef>
              <a:spcAft>
                <a:spcPts val="0"/>
              </a:spcAft>
            </a:pPr>
            <a:r>
              <a:rPr lang="en-US" sz="2200" dirty="0" err="1" smtClean="0">
                <a:solidFill>
                  <a:srgbClr val="7DA647"/>
                </a:solidFill>
                <a:latin typeface="Arial"/>
                <a:ea typeface="SimSun"/>
                <a:cs typeface="DejaVu Sans"/>
              </a:rPr>
              <a:t>Tefkat</a:t>
            </a:r>
            <a:endParaRPr sz="2200" dirty="0">
              <a:solidFill>
                <a:prstClr val="black"/>
              </a:solidFill>
              <a:latin typeface="Arial"/>
              <a:cs typeface="DejaVu Sans"/>
            </a:endParaRPr>
          </a:p>
        </p:txBody>
      </p:sp>
      <p:sp>
        <p:nvSpPr>
          <p:cNvPr id="498" name="TextShape 2"/>
          <p:cNvSpPr txBox="1"/>
          <p:nvPr/>
        </p:nvSpPr>
        <p:spPr>
          <a:xfrm>
            <a:off x="97965" y="1160359"/>
            <a:ext cx="9143433" cy="5004946"/>
          </a:xfrm>
          <a:prstGeom prst="rect">
            <a:avLst/>
          </a:prstGeom>
        </p:spPr>
        <p:txBody>
          <a:bodyPr lIns="82902" tIns="41451" rIns="82902" bIns="41451"/>
          <a:lstStyle/>
          <a:p>
            <a:pPr defTabSz="829022" fontAlgn="auto">
              <a:lnSpc>
                <a:spcPct val="110000"/>
              </a:lnSpc>
              <a:spcBef>
                <a:spcPts val="0"/>
              </a:spcBef>
              <a:spcAft>
                <a:spcPts val="700"/>
              </a:spcAft>
            </a:pPr>
            <a:r>
              <a:rPr lang="de-DE" sz="2200" b="1" dirty="0" err="1" smtClean="0">
                <a:solidFill>
                  <a:srgbClr val="000000"/>
                </a:solidFill>
                <a:latin typeface="Arial"/>
                <a:ea typeface="ＭＳ Ｐゴシック"/>
                <a:cs typeface="DejaVu Sans"/>
              </a:rPr>
              <a:t>Tefkat</a:t>
            </a:r>
            <a:r>
              <a:rPr lang="de-DE" sz="2200" b="1" dirty="0" smtClean="0">
                <a:solidFill>
                  <a:srgbClr val="000000"/>
                </a:solidFill>
                <a:latin typeface="Arial"/>
                <a:ea typeface="ＭＳ Ｐゴシック"/>
                <a:cs typeface="DejaVu Sans"/>
              </a:rPr>
              <a:t>:</a:t>
            </a:r>
            <a:endParaRPr lang="de-DE" dirty="0" smtClean="0">
              <a:solidFill>
                <a:prstClr val="black"/>
              </a:solidFill>
              <a:latin typeface="Arial"/>
              <a:cs typeface="DejaVu Sans"/>
            </a:endParaRPr>
          </a:p>
          <a:p>
            <a:pPr marL="342000" indent="-234000" defTabSz="829022" fontAlgn="auto">
              <a:lnSpc>
                <a:spcPct val="110000"/>
              </a:lnSpc>
              <a:spcBef>
                <a:spcPts val="0"/>
              </a:spcBef>
              <a:spcAft>
                <a:spcPts val="700"/>
              </a:spcAft>
              <a:buFont typeface="Arial" panose="020B0604020202020204" pitchFamily="34" charset="0"/>
              <a:buChar char="•"/>
            </a:pPr>
            <a:r>
              <a:rPr lang="de-DE" sz="2200" dirty="0" smtClean="0">
                <a:solidFill>
                  <a:srgbClr val="000000"/>
                </a:solidFill>
                <a:latin typeface="Arial"/>
                <a:ea typeface="ＭＳ Ｐゴシック"/>
                <a:cs typeface="DejaVu Sans"/>
              </a:rPr>
              <a:t>Entwickelt </a:t>
            </a:r>
            <a:r>
              <a:rPr lang="de-DE" sz="2200" dirty="0">
                <a:solidFill>
                  <a:srgbClr val="000000"/>
                </a:solidFill>
                <a:latin typeface="Arial"/>
                <a:ea typeface="ＭＳ Ｐゴシック"/>
                <a:cs typeface="DejaVu Sans"/>
              </a:rPr>
              <a:t>an Universität von Queensland, </a:t>
            </a:r>
            <a:r>
              <a:rPr lang="de-DE" sz="2200" dirty="0" smtClean="0">
                <a:solidFill>
                  <a:srgbClr val="000000"/>
                </a:solidFill>
                <a:latin typeface="Arial"/>
                <a:ea typeface="ＭＳ Ｐゴシック"/>
                <a:cs typeface="DejaVu Sans"/>
              </a:rPr>
              <a:t>Australien.</a:t>
            </a:r>
            <a:endParaRPr lang="de-DE" dirty="0" smtClean="0">
              <a:solidFill>
                <a:prstClr val="black"/>
              </a:solidFill>
              <a:latin typeface="Arial"/>
              <a:cs typeface="DejaVu Sans"/>
            </a:endParaRPr>
          </a:p>
          <a:p>
            <a:pPr marL="342000" indent="-234000" defTabSz="829022" fontAlgn="auto">
              <a:lnSpc>
                <a:spcPct val="110000"/>
              </a:lnSpc>
              <a:spcBef>
                <a:spcPts val="0"/>
              </a:spcBef>
              <a:spcAft>
                <a:spcPts val="700"/>
              </a:spcAft>
              <a:buFont typeface="Arial" panose="020B0604020202020204" pitchFamily="34" charset="0"/>
              <a:buChar char="•"/>
            </a:pPr>
            <a:r>
              <a:rPr lang="de-DE" sz="2200" b="1" dirty="0" smtClean="0">
                <a:solidFill>
                  <a:srgbClr val="000000"/>
                </a:solidFill>
                <a:latin typeface="Arial"/>
                <a:ea typeface="ＭＳ Ｐゴシック"/>
                <a:cs typeface="DejaVu Sans"/>
              </a:rPr>
              <a:t>Open </a:t>
            </a:r>
            <a:r>
              <a:rPr lang="de-DE" sz="2200" b="1" dirty="0">
                <a:solidFill>
                  <a:srgbClr val="000000"/>
                </a:solidFill>
                <a:latin typeface="Arial"/>
                <a:ea typeface="ＭＳ Ｐゴシック"/>
                <a:cs typeface="DejaVu Sans"/>
              </a:rPr>
              <a:t>Source. </a:t>
            </a:r>
            <a:endParaRPr lang="de-DE" dirty="0" smtClean="0">
              <a:solidFill>
                <a:prstClr val="black"/>
              </a:solidFill>
              <a:latin typeface="Arial"/>
              <a:cs typeface="DejaVu Sans"/>
            </a:endParaRPr>
          </a:p>
          <a:p>
            <a:pPr marL="342000" indent="-234000" defTabSz="829022" fontAlgn="auto">
              <a:lnSpc>
                <a:spcPct val="110000"/>
              </a:lnSpc>
              <a:spcBef>
                <a:spcPts val="0"/>
              </a:spcBef>
              <a:spcAft>
                <a:spcPts val="700"/>
              </a:spcAft>
              <a:buFont typeface="Arial" panose="020B0604020202020204" pitchFamily="34" charset="0"/>
              <a:buChar char="•"/>
            </a:pPr>
            <a:r>
              <a:rPr lang="de-DE" sz="2200" dirty="0" smtClean="0">
                <a:solidFill>
                  <a:srgbClr val="000000"/>
                </a:solidFill>
                <a:latin typeface="Arial"/>
                <a:ea typeface="ＭＳ Ｐゴシック"/>
                <a:cs typeface="DejaVu Sans"/>
              </a:rPr>
              <a:t>Deklarative Sprache.</a:t>
            </a:r>
            <a:endParaRPr lang="de-DE" dirty="0" smtClean="0">
              <a:solidFill>
                <a:prstClr val="black"/>
              </a:solidFill>
              <a:latin typeface="Arial"/>
              <a:cs typeface="DejaVu Sans"/>
            </a:endParaRPr>
          </a:p>
          <a:p>
            <a:pPr marL="342000" indent="-234000" defTabSz="829022" fontAlgn="auto">
              <a:lnSpc>
                <a:spcPct val="110000"/>
              </a:lnSpc>
              <a:spcBef>
                <a:spcPts val="0"/>
              </a:spcBef>
              <a:spcAft>
                <a:spcPts val="700"/>
              </a:spcAft>
              <a:buFont typeface="Arial" panose="020B0604020202020204" pitchFamily="34" charset="0"/>
              <a:buChar char="•"/>
            </a:pPr>
            <a:r>
              <a:rPr lang="de-DE" sz="2200" b="1" dirty="0" smtClean="0">
                <a:solidFill>
                  <a:srgbClr val="000000"/>
                </a:solidFill>
                <a:latin typeface="Arial"/>
                <a:ea typeface="ＭＳ Ｐゴシック"/>
                <a:cs typeface="DejaVu Sans"/>
              </a:rPr>
              <a:t>Nicht bidirektional.</a:t>
            </a:r>
            <a:endParaRPr lang="de-DE" dirty="0" smtClean="0">
              <a:solidFill>
                <a:prstClr val="black"/>
              </a:solidFill>
              <a:latin typeface="Arial"/>
              <a:cs typeface="DejaVu Sans"/>
            </a:endParaRPr>
          </a:p>
          <a:p>
            <a:pPr marL="342000" indent="-234000" defTabSz="829022" fontAlgn="auto">
              <a:lnSpc>
                <a:spcPct val="110000"/>
              </a:lnSpc>
              <a:spcBef>
                <a:spcPts val="0"/>
              </a:spcBef>
              <a:spcAft>
                <a:spcPts val="700"/>
              </a:spcAft>
              <a:buFont typeface="Arial" panose="020B0604020202020204" pitchFamily="34" charset="0"/>
              <a:buChar char="•"/>
            </a:pPr>
            <a:r>
              <a:rPr lang="de-DE" sz="2200" dirty="0" smtClean="0">
                <a:solidFill>
                  <a:srgbClr val="000000"/>
                </a:solidFill>
                <a:latin typeface="Arial"/>
                <a:ea typeface="ＭＳ Ｐゴシック"/>
                <a:cs typeface="DejaVu Sans"/>
              </a:rPr>
              <a:t>Werkzeugunterstützung </a:t>
            </a:r>
            <a:r>
              <a:rPr lang="de-DE" sz="2200" dirty="0">
                <a:solidFill>
                  <a:srgbClr val="000000"/>
                </a:solidFill>
                <a:latin typeface="Arial"/>
                <a:ea typeface="ＭＳ Ｐゴシック"/>
                <a:cs typeface="DejaVu Sans"/>
              </a:rPr>
              <a:t>in </a:t>
            </a:r>
            <a:r>
              <a:rPr lang="de-DE" sz="2200" dirty="0" err="1">
                <a:solidFill>
                  <a:srgbClr val="000000"/>
                </a:solidFill>
                <a:latin typeface="Arial"/>
                <a:ea typeface="ＭＳ Ｐゴシック"/>
                <a:cs typeface="DejaVu Sans"/>
              </a:rPr>
              <a:t>Eclipse</a:t>
            </a:r>
            <a:r>
              <a:rPr lang="de-DE" sz="2200" dirty="0">
                <a:solidFill>
                  <a:srgbClr val="000000"/>
                </a:solidFill>
                <a:latin typeface="Arial"/>
                <a:ea typeface="ＭＳ Ｐゴシック"/>
                <a:cs typeface="DejaVu Sans"/>
              </a:rPr>
              <a:t> IDE (Editor, Debugger</a:t>
            </a:r>
            <a:r>
              <a:rPr lang="de-DE" sz="2200" dirty="0" smtClean="0">
                <a:solidFill>
                  <a:srgbClr val="000000"/>
                </a:solidFill>
                <a:latin typeface="Arial"/>
                <a:ea typeface="ＭＳ Ｐゴシック"/>
                <a:cs typeface="DejaVu Sans"/>
              </a:rPr>
              <a:t>).</a:t>
            </a:r>
            <a:endParaRPr lang="de-DE" dirty="0" smtClean="0">
              <a:solidFill>
                <a:prstClr val="black"/>
              </a:solidFill>
              <a:latin typeface="Arial"/>
              <a:cs typeface="DejaVu Sans"/>
            </a:endParaRPr>
          </a:p>
          <a:p>
            <a:pPr marL="342000" indent="-234000" defTabSz="829022" fontAlgn="auto">
              <a:lnSpc>
                <a:spcPct val="110000"/>
              </a:lnSpc>
              <a:spcBef>
                <a:spcPts val="0"/>
              </a:spcBef>
              <a:spcAft>
                <a:spcPts val="700"/>
              </a:spcAft>
              <a:buFont typeface="Arial" panose="020B0604020202020204" pitchFamily="34" charset="0"/>
              <a:buChar char="•"/>
            </a:pPr>
            <a:r>
              <a:rPr lang="de-DE" sz="2200" dirty="0" smtClean="0">
                <a:solidFill>
                  <a:srgbClr val="000000"/>
                </a:solidFill>
                <a:latin typeface="Arial"/>
                <a:ea typeface="ＭＳ Ｐゴシック"/>
                <a:cs typeface="DejaVu Sans"/>
              </a:rPr>
              <a:t>Metamodelle </a:t>
            </a:r>
            <a:r>
              <a:rPr lang="de-DE" sz="2200" dirty="0">
                <a:solidFill>
                  <a:srgbClr val="000000"/>
                </a:solidFill>
                <a:latin typeface="Arial"/>
                <a:ea typeface="ＭＳ Ｐゴシック"/>
                <a:cs typeface="DejaVu Sans"/>
              </a:rPr>
              <a:t>in </a:t>
            </a:r>
            <a:r>
              <a:rPr lang="de-DE" sz="2200" dirty="0" err="1">
                <a:solidFill>
                  <a:srgbClr val="000000"/>
                </a:solidFill>
                <a:latin typeface="Arial"/>
                <a:ea typeface="ＭＳ Ｐゴシック"/>
                <a:cs typeface="DejaVu Sans"/>
              </a:rPr>
              <a:t>Ecore</a:t>
            </a:r>
            <a:r>
              <a:rPr lang="de-DE" sz="2200" dirty="0">
                <a:solidFill>
                  <a:srgbClr val="000000"/>
                </a:solidFill>
                <a:latin typeface="Arial"/>
                <a:ea typeface="ＭＳ Ｐゴシック"/>
                <a:cs typeface="DejaVu Sans"/>
              </a:rPr>
              <a:t> (EMF) </a:t>
            </a:r>
            <a:r>
              <a:rPr lang="de-DE" sz="2200" dirty="0" smtClean="0">
                <a:solidFill>
                  <a:srgbClr val="000000"/>
                </a:solidFill>
                <a:latin typeface="Arial"/>
                <a:ea typeface="ＭＳ Ｐゴシック"/>
                <a:cs typeface="DejaVu Sans"/>
              </a:rPr>
              <a:t>beschreiben.</a:t>
            </a:r>
            <a:endParaRPr lang="de-DE" dirty="0" smtClean="0">
              <a:solidFill>
                <a:prstClr val="black"/>
              </a:solidFill>
              <a:latin typeface="Arial"/>
              <a:cs typeface="DejaVu Sans"/>
            </a:endParaRPr>
          </a:p>
          <a:p>
            <a:pPr marL="342000" indent="-234000" defTabSz="829022" fontAlgn="auto">
              <a:lnSpc>
                <a:spcPct val="110000"/>
              </a:lnSpc>
              <a:spcBef>
                <a:spcPts val="0"/>
              </a:spcBef>
              <a:spcAft>
                <a:spcPts val="700"/>
              </a:spcAft>
              <a:buFont typeface="Arial" panose="020B0604020202020204" pitchFamily="34" charset="0"/>
              <a:buChar char="•"/>
            </a:pPr>
            <a:r>
              <a:rPr lang="de-DE" sz="2200" dirty="0" smtClean="0">
                <a:solidFill>
                  <a:srgbClr val="000000"/>
                </a:solidFill>
                <a:latin typeface="Arial"/>
                <a:ea typeface="ＭＳ Ｐゴシック"/>
                <a:cs typeface="DejaVu Sans"/>
              </a:rPr>
              <a:t>Beziehung </a:t>
            </a:r>
            <a:r>
              <a:rPr lang="de-DE" sz="2200" dirty="0">
                <a:solidFill>
                  <a:srgbClr val="000000"/>
                </a:solidFill>
                <a:latin typeface="Arial"/>
                <a:ea typeface="ＭＳ Ｐゴシック"/>
                <a:cs typeface="DejaVu Sans"/>
              </a:rPr>
              <a:t>zwischen Quell- und Zielmodellen über Regeln </a:t>
            </a:r>
            <a:r>
              <a:rPr lang="de-DE" sz="2200" dirty="0" smtClean="0">
                <a:solidFill>
                  <a:srgbClr val="000000"/>
                </a:solidFill>
                <a:latin typeface="Arial"/>
                <a:ea typeface="ＭＳ Ｐゴシック"/>
                <a:cs typeface="DejaVu Sans"/>
              </a:rPr>
              <a:t>herstellen.</a:t>
            </a:r>
            <a:endParaRPr lang="de-DE" dirty="0" smtClean="0">
              <a:solidFill>
                <a:prstClr val="black"/>
              </a:solidFill>
              <a:latin typeface="Arial"/>
              <a:cs typeface="DejaVu Sans"/>
            </a:endParaRPr>
          </a:p>
          <a:p>
            <a:pPr marL="342000" indent="-234000" defTabSz="829022" fontAlgn="auto">
              <a:lnSpc>
                <a:spcPct val="110000"/>
              </a:lnSpc>
              <a:spcBef>
                <a:spcPts val="0"/>
              </a:spcBef>
              <a:spcAft>
                <a:spcPts val="700"/>
              </a:spcAft>
              <a:buFont typeface="Arial" panose="020B0604020202020204" pitchFamily="34" charset="0"/>
              <a:buChar char="•"/>
            </a:pPr>
            <a:r>
              <a:rPr lang="de-DE" sz="2200" dirty="0" smtClean="0">
                <a:solidFill>
                  <a:srgbClr val="000000"/>
                </a:solidFill>
                <a:latin typeface="Arial"/>
                <a:ea typeface="ＭＳ Ｐゴシック"/>
                <a:cs typeface="DejaVu Sans"/>
              </a:rPr>
              <a:t>Wiederverwendung </a:t>
            </a:r>
            <a:r>
              <a:rPr lang="de-DE" sz="2200" dirty="0">
                <a:solidFill>
                  <a:srgbClr val="000000"/>
                </a:solidFill>
                <a:latin typeface="Arial"/>
                <a:ea typeface="ＭＳ Ｐゴシック"/>
                <a:cs typeface="DejaVu Sans"/>
              </a:rPr>
              <a:t>von Code-Teilen über Definition von Pattern und </a:t>
            </a:r>
            <a:r>
              <a:rPr lang="de-DE" sz="2200" dirty="0" smtClean="0">
                <a:solidFill>
                  <a:srgbClr val="000000"/>
                </a:solidFill>
                <a:latin typeface="Arial"/>
                <a:ea typeface="ＭＳ Ｐゴシック"/>
                <a:cs typeface="DejaVu Sans"/>
              </a:rPr>
              <a:t>Templates.</a:t>
            </a:r>
            <a:endParaRPr lang="de-DE" dirty="0" smtClean="0">
              <a:solidFill>
                <a:prstClr val="black"/>
              </a:solidFill>
              <a:latin typeface="Arial"/>
              <a:cs typeface="DejaVu Sans"/>
            </a:endParaRPr>
          </a:p>
          <a:p>
            <a:pPr marL="342000" indent="-234000" defTabSz="829022" fontAlgn="auto">
              <a:lnSpc>
                <a:spcPct val="110000"/>
              </a:lnSpc>
              <a:spcBef>
                <a:spcPts val="0"/>
              </a:spcBef>
              <a:spcAft>
                <a:spcPts val="700"/>
              </a:spcAft>
              <a:buFont typeface="Arial" panose="020B0604020202020204" pitchFamily="34" charset="0"/>
              <a:buChar char="•"/>
            </a:pPr>
            <a:r>
              <a:rPr lang="de-DE" sz="2200" b="1" dirty="0" smtClean="0">
                <a:solidFill>
                  <a:srgbClr val="000000"/>
                </a:solidFill>
                <a:latin typeface="Arial"/>
                <a:ea typeface="ＭＳ Ｐゴシック"/>
                <a:cs typeface="DejaVu Sans"/>
              </a:rPr>
              <a:t>Sparsame </a:t>
            </a:r>
            <a:r>
              <a:rPr lang="de-DE" sz="2200" b="1" dirty="0">
                <a:solidFill>
                  <a:srgbClr val="000000"/>
                </a:solidFill>
                <a:latin typeface="Arial"/>
                <a:ea typeface="ＭＳ Ｐゴシック"/>
                <a:cs typeface="DejaVu Sans"/>
              </a:rPr>
              <a:t>Dokumentation.</a:t>
            </a:r>
            <a:endParaRPr dirty="0">
              <a:solidFill>
                <a:prstClr val="black"/>
              </a:solidFill>
              <a:latin typeface="Arial"/>
              <a:cs typeface="DejaVu Sans"/>
            </a:endParaRPr>
          </a:p>
          <a:p>
            <a:pPr marL="414511" lvl="1" indent="0" defTabSz="829022" fontAlgn="auto">
              <a:lnSpc>
                <a:spcPct val="110000"/>
              </a:lnSpc>
              <a:spcBef>
                <a:spcPts val="0"/>
              </a:spcBef>
              <a:spcAft>
                <a:spcPts val="700"/>
              </a:spcAft>
              <a:buSzPct val="25000"/>
              <a:buFont typeface="Segoe UI"/>
              <a:buChar char="−"/>
            </a:pPr>
            <a:endParaRPr dirty="0">
              <a:solidFill>
                <a:prstClr val="black"/>
              </a:solidFill>
              <a:latin typeface="Arial"/>
              <a:cs typeface="DejaVu Sans"/>
            </a:endParaRPr>
          </a:p>
        </p:txBody>
      </p:sp>
      <p:sp>
        <p:nvSpPr>
          <p:cNvPr id="10" name="Fußzeilenplatzhalter 9"/>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1" name="Foliennummernplatzhalter 10"/>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100</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1830709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584" y="2654424"/>
            <a:ext cx="6267450" cy="2362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6639714" y="4316313"/>
            <a:ext cx="1931997" cy="1162050"/>
          </a:xfrm>
          <a:prstGeom prst="rect">
            <a:avLst/>
          </a:prstGeom>
          <a:noFill/>
          <a:ln w="9525">
            <a:noFill/>
            <a:miter lim="800000"/>
            <a:headEnd/>
            <a:tailEnd/>
          </a:ln>
        </p:spPr>
      </p:pic>
      <p:sp>
        <p:nvSpPr>
          <p:cNvPr id="8" name="Rechteck 7"/>
          <p:cNvSpPr>
            <a:spLocks noChangeArrowheads="1"/>
          </p:cNvSpPr>
          <p:nvPr/>
        </p:nvSpPr>
        <p:spPr bwMode="auto">
          <a:xfrm>
            <a:off x="6477000" y="4268688"/>
            <a:ext cx="2260600" cy="1231900"/>
          </a:xfrm>
          <a:prstGeom prst="rect">
            <a:avLst/>
          </a:prstGeom>
          <a:noFill/>
          <a:ln w="28575">
            <a:solidFill>
              <a:srgbClr val="FF0000"/>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tx1"/>
              </a:solidFill>
              <a:latin typeface="Verdana" charset="0"/>
            </a:endParaRPr>
          </a:p>
        </p:txBody>
      </p:sp>
      <p:sp>
        <p:nvSpPr>
          <p:cNvPr id="9" name="Rechteck 8"/>
          <p:cNvSpPr>
            <a:spLocks noChangeArrowheads="1"/>
          </p:cNvSpPr>
          <p:nvPr/>
        </p:nvSpPr>
        <p:spPr bwMode="auto">
          <a:xfrm>
            <a:off x="1016000" y="2630388"/>
            <a:ext cx="1092200" cy="800100"/>
          </a:xfrm>
          <a:prstGeom prst="rect">
            <a:avLst/>
          </a:prstGeom>
          <a:noFill/>
          <a:ln w="28575">
            <a:solidFill>
              <a:srgbClr val="FF0000"/>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tx1"/>
              </a:solidFill>
              <a:latin typeface="Verdana" charset="0"/>
            </a:endParaRPr>
          </a:p>
        </p:txBody>
      </p:sp>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6638400" y="4316400"/>
            <a:ext cx="1933244" cy="1162799"/>
          </a:xfrm>
          <a:prstGeom prst="rect">
            <a:avLst/>
          </a:prstGeom>
          <a:noFill/>
          <a:ln w="9525">
            <a:noFill/>
            <a:miter lim="800000"/>
            <a:headEnd/>
            <a:tailEnd/>
          </a:ln>
        </p:spPr>
      </p:pic>
      <p:sp>
        <p:nvSpPr>
          <p:cNvPr id="23" name="Rechteck 22"/>
          <p:cNvSpPr>
            <a:spLocks noChangeArrowheads="1"/>
          </p:cNvSpPr>
          <p:nvPr/>
        </p:nvSpPr>
        <p:spPr bwMode="auto">
          <a:xfrm>
            <a:off x="6435683" y="4606943"/>
            <a:ext cx="2274930" cy="438382"/>
          </a:xfrm>
          <a:prstGeom prst="rect">
            <a:avLst/>
          </a:prstGeom>
          <a:noFill/>
          <a:ln w="28575">
            <a:solidFill>
              <a:srgbClr val="FF0000"/>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tx1"/>
              </a:solidFill>
              <a:latin typeface="Verdana" charset="0"/>
            </a:endParaRPr>
          </a:p>
        </p:txBody>
      </p:sp>
      <p:sp>
        <p:nvSpPr>
          <p:cNvPr id="24" name="Rechteck 23"/>
          <p:cNvSpPr>
            <a:spLocks noChangeArrowheads="1"/>
          </p:cNvSpPr>
          <p:nvPr/>
        </p:nvSpPr>
        <p:spPr bwMode="auto">
          <a:xfrm>
            <a:off x="3162300" y="2643088"/>
            <a:ext cx="1384300" cy="800100"/>
          </a:xfrm>
          <a:prstGeom prst="rect">
            <a:avLst/>
          </a:prstGeom>
          <a:noFill/>
          <a:ln w="28575">
            <a:solidFill>
              <a:srgbClr val="FF0000"/>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tx1"/>
              </a:solidFill>
              <a:latin typeface="Verdana" charset="0"/>
            </a:endParaRPr>
          </a:p>
        </p:txBody>
      </p:sp>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6638400" y="4316400"/>
            <a:ext cx="1933243" cy="1162799"/>
          </a:xfrm>
          <a:prstGeom prst="rect">
            <a:avLst/>
          </a:prstGeom>
          <a:noFill/>
          <a:ln w="9525">
            <a:noFill/>
            <a:miter lim="800000"/>
            <a:headEnd/>
            <a:tailEnd/>
          </a:ln>
        </p:spPr>
      </p:pic>
      <p:sp>
        <p:nvSpPr>
          <p:cNvPr id="30" name="Rechteck 29"/>
          <p:cNvSpPr>
            <a:spLocks noChangeArrowheads="1"/>
          </p:cNvSpPr>
          <p:nvPr/>
        </p:nvSpPr>
        <p:spPr bwMode="auto">
          <a:xfrm>
            <a:off x="6480212" y="5036704"/>
            <a:ext cx="1141413" cy="431800"/>
          </a:xfrm>
          <a:prstGeom prst="rect">
            <a:avLst/>
          </a:prstGeom>
          <a:noFill/>
          <a:ln w="28575">
            <a:solidFill>
              <a:srgbClr val="FF0000"/>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tx1"/>
              </a:solidFill>
              <a:latin typeface="Verdana" charset="0"/>
            </a:endParaRPr>
          </a:p>
        </p:txBody>
      </p:sp>
      <p:sp>
        <p:nvSpPr>
          <p:cNvPr id="31" name="Rechteck 30"/>
          <p:cNvSpPr>
            <a:spLocks noChangeArrowheads="1"/>
          </p:cNvSpPr>
          <p:nvPr/>
        </p:nvSpPr>
        <p:spPr bwMode="auto">
          <a:xfrm>
            <a:off x="841375" y="4281388"/>
            <a:ext cx="1457325" cy="774700"/>
          </a:xfrm>
          <a:prstGeom prst="rect">
            <a:avLst/>
          </a:prstGeom>
          <a:noFill/>
          <a:ln w="28575">
            <a:solidFill>
              <a:srgbClr val="FF0000"/>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tx1"/>
              </a:solidFill>
              <a:latin typeface="Verdana" charset="0"/>
            </a:endParaRPr>
          </a:p>
        </p:txBody>
      </p:sp>
      <p:pic>
        <p:nvPicPr>
          <p:cNvPr id="3080" name="Picture 8"/>
          <p:cNvPicPr>
            <a:picLocks noChangeAspect="1" noChangeArrowheads="1"/>
          </p:cNvPicPr>
          <p:nvPr/>
        </p:nvPicPr>
        <p:blipFill>
          <a:blip r:embed="rId7" cstate="print">
            <a:extLst>
              <a:ext uri="{28A0092B-C50C-407E-A947-70E740481C1C}">
                <a14:useLocalDpi xmlns:a14="http://schemas.microsoft.com/office/drawing/2010/main" xmlns="" val="0"/>
              </a:ext>
            </a:extLst>
          </a:blip>
          <a:stretch>
            <a:fillRect/>
          </a:stretch>
        </p:blipFill>
        <p:spPr bwMode="auto">
          <a:xfrm>
            <a:off x="4068000" y="4276800"/>
            <a:ext cx="4557142" cy="1235714"/>
          </a:xfrm>
          <a:prstGeom prst="rect">
            <a:avLst/>
          </a:prstGeom>
          <a:noFill/>
          <a:ln w="9525">
            <a:noFill/>
            <a:miter lim="800000"/>
            <a:headEnd/>
            <a:tailEnd/>
          </a:ln>
        </p:spPr>
      </p:pic>
      <p:sp>
        <p:nvSpPr>
          <p:cNvPr id="39" name="Rechteck 38"/>
          <p:cNvSpPr>
            <a:spLocks noChangeArrowheads="1"/>
          </p:cNvSpPr>
          <p:nvPr/>
        </p:nvSpPr>
        <p:spPr bwMode="auto">
          <a:xfrm>
            <a:off x="5434013" y="2643088"/>
            <a:ext cx="1703387" cy="800100"/>
          </a:xfrm>
          <a:prstGeom prst="rect">
            <a:avLst/>
          </a:prstGeom>
          <a:noFill/>
          <a:ln w="28575">
            <a:solidFill>
              <a:srgbClr val="FF0000"/>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tx1"/>
              </a:solidFill>
              <a:latin typeface="Verdana" charset="0"/>
            </a:endParaRPr>
          </a:p>
        </p:txBody>
      </p:sp>
      <p:sp>
        <p:nvSpPr>
          <p:cNvPr id="40" name="Rechteck 39"/>
          <p:cNvSpPr>
            <a:spLocks noChangeArrowheads="1"/>
          </p:cNvSpPr>
          <p:nvPr/>
        </p:nvSpPr>
        <p:spPr bwMode="auto">
          <a:xfrm>
            <a:off x="5580112" y="4668353"/>
            <a:ext cx="1152128" cy="753943"/>
          </a:xfrm>
          <a:prstGeom prst="rect">
            <a:avLst/>
          </a:prstGeom>
          <a:noFill/>
          <a:ln w="28575">
            <a:solidFill>
              <a:srgbClr val="FF0000"/>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tx1"/>
              </a:solidFill>
              <a:latin typeface="Verdana" charset="0"/>
            </a:endParaRPr>
          </a:p>
        </p:txBody>
      </p:sp>
      <p:sp>
        <p:nvSpPr>
          <p:cNvPr id="32789" name="Textfeld 45"/>
          <p:cNvSpPr txBox="1">
            <a:spLocks noChangeArrowheads="1"/>
          </p:cNvSpPr>
          <p:nvPr/>
        </p:nvSpPr>
        <p:spPr bwMode="auto">
          <a:xfrm>
            <a:off x="593725" y="1823938"/>
            <a:ext cx="300038" cy="369888"/>
          </a:xfrm>
          <a:prstGeom prst="rect">
            <a:avLst/>
          </a:prstGeom>
          <a:noFill/>
          <a:ln w="9525">
            <a:noFill/>
            <a:miter lim="800000"/>
            <a:headEnd/>
            <a:tailEnd/>
          </a:ln>
        </p:spPr>
        <p:txBody>
          <a:bodyPr wrap="none">
            <a:spAutoFit/>
          </a:bodyPr>
          <a:lstStyle/>
          <a:p>
            <a:r>
              <a:rPr lang="de-DE">
                <a:solidFill>
                  <a:schemeClr val="tx1"/>
                </a:solidFill>
                <a:latin typeface="Calibri" charset="0"/>
              </a:rPr>
              <a:t>*</a:t>
            </a:r>
            <a:endParaRPr lang="en-US">
              <a:solidFill>
                <a:schemeClr val="tx1"/>
              </a:solidFill>
              <a:latin typeface="Calibri" charset="0"/>
            </a:endParaRPr>
          </a:p>
        </p:txBody>
      </p:sp>
      <p:sp>
        <p:nvSpPr>
          <p:cNvPr id="32790" name="Textfeld 46"/>
          <p:cNvSpPr txBox="1">
            <a:spLocks noChangeArrowheads="1"/>
          </p:cNvSpPr>
          <p:nvPr/>
        </p:nvSpPr>
        <p:spPr bwMode="auto">
          <a:xfrm>
            <a:off x="2025650" y="2652613"/>
            <a:ext cx="534988" cy="369888"/>
          </a:xfrm>
          <a:prstGeom prst="rect">
            <a:avLst/>
          </a:prstGeom>
          <a:noFill/>
          <a:ln w="9525">
            <a:noFill/>
            <a:miter lim="800000"/>
            <a:headEnd/>
            <a:tailEnd/>
          </a:ln>
        </p:spPr>
        <p:txBody>
          <a:bodyPr wrap="none">
            <a:spAutoFit/>
          </a:bodyPr>
          <a:lstStyle/>
          <a:p>
            <a:r>
              <a:rPr lang="de-DE">
                <a:solidFill>
                  <a:schemeClr val="tx1"/>
                </a:solidFill>
                <a:latin typeface="Calibri" charset="0"/>
              </a:rPr>
              <a:t>0..1</a:t>
            </a:r>
            <a:endParaRPr lang="en-US">
              <a:solidFill>
                <a:schemeClr val="tx1"/>
              </a:solidFill>
              <a:latin typeface="Calibri" charset="0"/>
            </a:endParaRPr>
          </a:p>
        </p:txBody>
      </p:sp>
      <p:sp>
        <p:nvSpPr>
          <p:cNvPr id="32791" name="Textfeld 47"/>
          <p:cNvSpPr txBox="1">
            <a:spLocks noChangeArrowheads="1"/>
          </p:cNvSpPr>
          <p:nvPr/>
        </p:nvSpPr>
        <p:spPr bwMode="auto">
          <a:xfrm>
            <a:off x="2914650" y="2709763"/>
            <a:ext cx="300038" cy="369888"/>
          </a:xfrm>
          <a:prstGeom prst="rect">
            <a:avLst/>
          </a:prstGeom>
          <a:noFill/>
          <a:ln w="9525">
            <a:noFill/>
            <a:miter lim="800000"/>
            <a:headEnd/>
            <a:tailEnd/>
          </a:ln>
        </p:spPr>
        <p:txBody>
          <a:bodyPr wrap="none">
            <a:spAutoFit/>
          </a:bodyPr>
          <a:lstStyle/>
          <a:p>
            <a:r>
              <a:rPr lang="de-DE">
                <a:solidFill>
                  <a:schemeClr val="tx1"/>
                </a:solidFill>
                <a:latin typeface="Calibri" charset="0"/>
              </a:rPr>
              <a:t>*</a:t>
            </a:r>
            <a:endParaRPr lang="en-US">
              <a:solidFill>
                <a:schemeClr val="tx1"/>
              </a:solidFill>
              <a:latin typeface="Calibri" charset="0"/>
            </a:endParaRPr>
          </a:p>
        </p:txBody>
      </p:sp>
      <p:sp>
        <p:nvSpPr>
          <p:cNvPr id="32792" name="Textfeld 48"/>
          <p:cNvSpPr txBox="1">
            <a:spLocks noChangeArrowheads="1"/>
          </p:cNvSpPr>
          <p:nvPr/>
        </p:nvSpPr>
        <p:spPr bwMode="auto">
          <a:xfrm>
            <a:off x="955675" y="3366988"/>
            <a:ext cx="534988" cy="369888"/>
          </a:xfrm>
          <a:prstGeom prst="rect">
            <a:avLst/>
          </a:prstGeom>
          <a:noFill/>
          <a:ln w="9525">
            <a:noFill/>
            <a:miter lim="800000"/>
            <a:headEnd/>
            <a:tailEnd/>
          </a:ln>
        </p:spPr>
        <p:txBody>
          <a:bodyPr wrap="none">
            <a:spAutoFit/>
          </a:bodyPr>
          <a:lstStyle/>
          <a:p>
            <a:r>
              <a:rPr lang="de-DE">
                <a:solidFill>
                  <a:schemeClr val="tx1"/>
                </a:solidFill>
                <a:latin typeface="Calibri" charset="0"/>
              </a:rPr>
              <a:t>0..1</a:t>
            </a:r>
            <a:endParaRPr lang="en-US">
              <a:solidFill>
                <a:schemeClr val="tx1"/>
              </a:solidFill>
              <a:latin typeface="Calibri" charset="0"/>
            </a:endParaRPr>
          </a:p>
        </p:txBody>
      </p:sp>
      <p:sp>
        <p:nvSpPr>
          <p:cNvPr id="32793" name="Textfeld 49"/>
          <p:cNvSpPr txBox="1">
            <a:spLocks noChangeArrowheads="1"/>
          </p:cNvSpPr>
          <p:nvPr/>
        </p:nvSpPr>
        <p:spPr bwMode="auto">
          <a:xfrm>
            <a:off x="1171575" y="4024213"/>
            <a:ext cx="300038" cy="369888"/>
          </a:xfrm>
          <a:prstGeom prst="rect">
            <a:avLst/>
          </a:prstGeom>
          <a:noFill/>
          <a:ln w="9525">
            <a:noFill/>
            <a:miter lim="800000"/>
            <a:headEnd/>
            <a:tailEnd/>
          </a:ln>
        </p:spPr>
        <p:txBody>
          <a:bodyPr wrap="none">
            <a:spAutoFit/>
          </a:bodyPr>
          <a:lstStyle/>
          <a:p>
            <a:r>
              <a:rPr lang="de-DE">
                <a:solidFill>
                  <a:schemeClr val="tx1"/>
                </a:solidFill>
                <a:latin typeface="Calibri" charset="0"/>
              </a:rPr>
              <a:t>*</a:t>
            </a:r>
            <a:endParaRPr lang="en-US">
              <a:solidFill>
                <a:schemeClr val="tx1"/>
              </a:solidFill>
              <a:latin typeface="Calibri" charset="0"/>
            </a:endParaRPr>
          </a:p>
        </p:txBody>
      </p:sp>
      <p:sp>
        <p:nvSpPr>
          <p:cNvPr id="32794" name="Textfeld 50"/>
          <p:cNvSpPr txBox="1">
            <a:spLocks noChangeArrowheads="1"/>
          </p:cNvSpPr>
          <p:nvPr/>
        </p:nvSpPr>
        <p:spPr bwMode="auto">
          <a:xfrm>
            <a:off x="5032375" y="2652613"/>
            <a:ext cx="534988" cy="369888"/>
          </a:xfrm>
          <a:prstGeom prst="rect">
            <a:avLst/>
          </a:prstGeom>
          <a:noFill/>
          <a:ln w="9525">
            <a:noFill/>
            <a:miter lim="800000"/>
            <a:headEnd/>
            <a:tailEnd/>
          </a:ln>
        </p:spPr>
        <p:txBody>
          <a:bodyPr wrap="none">
            <a:spAutoFit/>
          </a:bodyPr>
          <a:lstStyle/>
          <a:p>
            <a:r>
              <a:rPr lang="de-DE">
                <a:solidFill>
                  <a:schemeClr val="tx1"/>
                </a:solidFill>
                <a:latin typeface="Calibri" charset="0"/>
              </a:rPr>
              <a:t>0..1</a:t>
            </a:r>
            <a:endParaRPr lang="en-US">
              <a:solidFill>
                <a:schemeClr val="tx1"/>
              </a:solidFill>
              <a:latin typeface="Calibri" charset="0"/>
            </a:endParaRPr>
          </a:p>
        </p:txBody>
      </p:sp>
      <p:sp>
        <p:nvSpPr>
          <p:cNvPr id="32795" name="Textfeld 51"/>
          <p:cNvSpPr txBox="1">
            <a:spLocks noChangeArrowheads="1"/>
          </p:cNvSpPr>
          <p:nvPr/>
        </p:nvSpPr>
        <p:spPr bwMode="auto">
          <a:xfrm>
            <a:off x="4391025" y="2652613"/>
            <a:ext cx="533400" cy="369888"/>
          </a:xfrm>
          <a:prstGeom prst="rect">
            <a:avLst/>
          </a:prstGeom>
          <a:noFill/>
          <a:ln w="9525">
            <a:noFill/>
            <a:miter lim="800000"/>
            <a:headEnd/>
            <a:tailEnd/>
          </a:ln>
        </p:spPr>
        <p:txBody>
          <a:bodyPr wrap="none">
            <a:spAutoFit/>
          </a:bodyPr>
          <a:lstStyle/>
          <a:p>
            <a:r>
              <a:rPr lang="de-DE" dirty="0">
                <a:solidFill>
                  <a:schemeClr val="tx1"/>
                </a:solidFill>
                <a:latin typeface="Calibri" charset="0"/>
              </a:rPr>
              <a:t>2..*</a:t>
            </a:r>
            <a:endParaRPr lang="en-US" dirty="0">
              <a:solidFill>
                <a:schemeClr val="tx1"/>
              </a:solidFill>
              <a:latin typeface="Calibri" charset="0"/>
            </a:endParaRPr>
          </a:p>
        </p:txBody>
      </p:sp>
      <p:sp>
        <p:nvSpPr>
          <p:cNvPr id="41" name="Rechteck 40"/>
          <p:cNvSpPr/>
          <p:nvPr/>
        </p:nvSpPr>
        <p:spPr bwMode="auto">
          <a:xfrm>
            <a:off x="323528" y="1412776"/>
            <a:ext cx="8352928" cy="11521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1800" b="0" i="0" u="none" strike="noStrike" cap="none" normalizeH="0" baseline="0" dirty="0" smtClean="0">
              <a:ln>
                <a:noFill/>
              </a:ln>
              <a:solidFill>
                <a:schemeClr val="bg1"/>
              </a:solidFill>
              <a:effectLst/>
              <a:latin typeface="Arial Unicode MS" panose="020B0604020202020204" pitchFamily="34" charset="-128"/>
              <a:cs typeface="DejaVu Sans" charset="0"/>
            </a:endParaRPr>
          </a:p>
        </p:txBody>
      </p:sp>
      <p:sp>
        <p:nvSpPr>
          <p:cNvPr id="43" name="Titel 4"/>
          <p:cNvSpPr txBox="1">
            <a:spLocks/>
          </p:cNvSpPr>
          <p:nvPr/>
        </p:nvSpPr>
        <p:spPr bwMode="auto">
          <a:xfrm>
            <a:off x="323528" y="1412776"/>
            <a:ext cx="2376264" cy="504056"/>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marL="0" marR="0" lvl="0" indent="0" algn="l" defTabSz="449263" rtl="0" eaLnBrk="1" fontAlgn="base" latinLnBrk="0" hangingPunct="1">
              <a:lnSpc>
                <a:spcPct val="100000"/>
              </a:lnSpc>
              <a:spcBef>
                <a:spcPts val="2400"/>
              </a:spcBef>
              <a:spcAft>
                <a:spcPct val="0"/>
              </a:spcAft>
              <a:buClr>
                <a:srgbClr val="000000"/>
              </a:buClr>
              <a:buSzPct val="100000"/>
              <a:buFont typeface="Times New Roman" pitchFamily="18" charset="0"/>
              <a:buNone/>
              <a:tabLst/>
              <a:defRPr/>
            </a:pPr>
            <a:endParaRPr kumimoji="0" lang="en-US" sz="2600" b="1" i="0" u="none" strike="noStrike" kern="0" cap="none" spc="0" normalizeH="0" baseline="0" noProof="0" dirty="0" smtClean="0">
              <a:ln>
                <a:noFill/>
              </a:ln>
              <a:solidFill>
                <a:schemeClr val="tx1"/>
              </a:solidFill>
              <a:effectLst/>
              <a:uLnTx/>
              <a:uFillTx/>
              <a:latin typeface="Arial" pitchFamily="34" charset="0"/>
              <a:ea typeface="ＭＳ Ｐゴシック" charset="-128"/>
              <a:cs typeface="+mj-cs"/>
            </a:endParaRPr>
          </a:p>
        </p:txBody>
      </p:sp>
      <p:cxnSp>
        <p:nvCxnSpPr>
          <p:cNvPr id="11" name="Gewinkelte Verbindung 10"/>
          <p:cNvCxnSpPr>
            <a:stCxn id="40" idx="0"/>
            <a:endCxn id="39" idx="2"/>
          </p:cNvCxnSpPr>
          <p:nvPr/>
        </p:nvCxnSpPr>
        <p:spPr bwMode="auto">
          <a:xfrm rot="5400000" flipH="1" flipV="1">
            <a:off x="5608359" y="3991006"/>
            <a:ext cx="1225165" cy="129531"/>
          </a:xfrm>
          <a:prstGeom prst="bentConnector3">
            <a:avLst/>
          </a:prstGeom>
          <a:solidFill>
            <a:srgbClr val="00B8FF"/>
          </a:solidFill>
          <a:ln w="19050" cap="flat" cmpd="sng" algn="ctr">
            <a:solidFill>
              <a:srgbClr val="FF0000"/>
            </a:solidFill>
            <a:prstDash val="sysDash"/>
            <a:round/>
            <a:headEnd type="none" w="med" len="med"/>
            <a:tailEnd type="arrow"/>
          </a:ln>
          <a:effectLst/>
        </p:spPr>
      </p:cxnSp>
      <p:sp>
        <p:nvSpPr>
          <p:cNvPr id="12" name="Textfeld 11"/>
          <p:cNvSpPr txBox="1"/>
          <p:nvPr/>
        </p:nvSpPr>
        <p:spPr>
          <a:xfrm>
            <a:off x="4769312" y="3736876"/>
            <a:ext cx="1644777" cy="305596"/>
          </a:xfrm>
          <a:prstGeom prst="rect">
            <a:avLst/>
          </a:prstGeom>
          <a:noFill/>
          <a:ln>
            <a:noFill/>
          </a:ln>
        </p:spPr>
        <p:txBody>
          <a:bodyPr wrap="square" rtlCol="0">
            <a:spAutoFit/>
          </a:bodyPr>
          <a:lstStyle/>
          <a:p>
            <a:pPr marL="336550" indent="-323850">
              <a:lnSpc>
                <a:spcPct val="105000"/>
              </a:lnSpc>
              <a:spcBef>
                <a:spcPts val="400"/>
              </a:spcBef>
              <a:tabLst>
                <a:tab pos="450850" algn="l"/>
                <a:tab pos="900113"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Lst>
            </a:pPr>
            <a:r>
              <a:rPr lang="de-DE" sz="1400" b="1" dirty="0" smtClean="0">
                <a:solidFill>
                  <a:schemeClr val="tx1"/>
                </a:solidFill>
                <a:latin typeface="Arial Unicode MS" panose="020B0604020202020204" pitchFamily="34" charset="-128"/>
              </a:rPr>
              <a:t>&lt;&lt;</a:t>
            </a:r>
            <a:r>
              <a:rPr lang="de-DE" sz="1400" b="1" dirty="0" err="1" smtClean="0">
                <a:solidFill>
                  <a:schemeClr val="tx1"/>
                </a:solidFill>
                <a:latin typeface="Arial Unicode MS" panose="020B0604020202020204" pitchFamily="34" charset="-128"/>
              </a:rPr>
              <a:t>instanceOf</a:t>
            </a:r>
            <a:r>
              <a:rPr lang="de-DE" sz="1400" b="1" dirty="0" smtClean="0">
                <a:solidFill>
                  <a:schemeClr val="tx1"/>
                </a:solidFill>
                <a:latin typeface="Arial Unicode MS" panose="020B0604020202020204" pitchFamily="34" charset="-128"/>
              </a:rPr>
              <a:t>&gt;&gt;</a:t>
            </a:r>
          </a:p>
        </p:txBody>
      </p:sp>
      <p:sp>
        <p:nvSpPr>
          <p:cNvPr id="45" name="Textfeld 44"/>
          <p:cNvSpPr txBox="1"/>
          <p:nvPr/>
        </p:nvSpPr>
        <p:spPr>
          <a:xfrm>
            <a:off x="2442803" y="5348189"/>
            <a:ext cx="1644777" cy="305596"/>
          </a:xfrm>
          <a:prstGeom prst="rect">
            <a:avLst/>
          </a:prstGeom>
          <a:noFill/>
          <a:ln>
            <a:noFill/>
          </a:ln>
        </p:spPr>
        <p:txBody>
          <a:bodyPr wrap="square" rtlCol="0">
            <a:spAutoFit/>
          </a:bodyPr>
          <a:lstStyle/>
          <a:p>
            <a:pPr marL="336550" indent="-323850">
              <a:lnSpc>
                <a:spcPct val="105000"/>
              </a:lnSpc>
              <a:spcBef>
                <a:spcPts val="400"/>
              </a:spcBef>
              <a:tabLst>
                <a:tab pos="450850" algn="l"/>
                <a:tab pos="900113"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Lst>
            </a:pPr>
            <a:r>
              <a:rPr lang="de-DE" sz="1400" b="1" dirty="0" smtClean="0">
                <a:solidFill>
                  <a:schemeClr val="tx1"/>
                </a:solidFill>
                <a:latin typeface="Arial Unicode MS" panose="020B0604020202020204" pitchFamily="34" charset="-128"/>
              </a:rPr>
              <a:t>&lt;&lt;</a:t>
            </a:r>
            <a:r>
              <a:rPr lang="de-DE" sz="1400" b="1" dirty="0" err="1" smtClean="0">
                <a:solidFill>
                  <a:schemeClr val="tx1"/>
                </a:solidFill>
                <a:latin typeface="Arial Unicode MS" panose="020B0604020202020204" pitchFamily="34" charset="-128"/>
              </a:rPr>
              <a:t>instanceOf</a:t>
            </a:r>
            <a:r>
              <a:rPr lang="de-DE" sz="1400" b="1" dirty="0" smtClean="0">
                <a:solidFill>
                  <a:schemeClr val="tx1"/>
                </a:solidFill>
                <a:latin typeface="Arial Unicode MS" panose="020B0604020202020204" pitchFamily="34" charset="-128"/>
              </a:rPr>
              <a:t>&gt;&gt;</a:t>
            </a:r>
          </a:p>
        </p:txBody>
      </p:sp>
      <p:sp>
        <p:nvSpPr>
          <p:cNvPr id="46" name="Textfeld 45"/>
          <p:cNvSpPr txBox="1"/>
          <p:nvPr/>
        </p:nvSpPr>
        <p:spPr>
          <a:xfrm>
            <a:off x="3095960" y="4546517"/>
            <a:ext cx="1644777" cy="305596"/>
          </a:xfrm>
          <a:prstGeom prst="rect">
            <a:avLst/>
          </a:prstGeom>
          <a:noFill/>
          <a:ln>
            <a:noFill/>
          </a:ln>
        </p:spPr>
        <p:txBody>
          <a:bodyPr wrap="square" rtlCol="0">
            <a:spAutoFit/>
          </a:bodyPr>
          <a:lstStyle/>
          <a:p>
            <a:pPr marL="336550" indent="-323850">
              <a:lnSpc>
                <a:spcPct val="105000"/>
              </a:lnSpc>
              <a:spcBef>
                <a:spcPts val="400"/>
              </a:spcBef>
              <a:tabLst>
                <a:tab pos="450850" algn="l"/>
                <a:tab pos="900113"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Lst>
            </a:pPr>
            <a:r>
              <a:rPr lang="de-DE" sz="1400" b="1" dirty="0" smtClean="0">
                <a:solidFill>
                  <a:schemeClr val="tx1"/>
                </a:solidFill>
                <a:latin typeface="Arial Unicode MS" panose="020B0604020202020204" pitchFamily="34" charset="-128"/>
              </a:rPr>
              <a:t>&lt;&lt;</a:t>
            </a:r>
            <a:r>
              <a:rPr lang="de-DE" sz="1400" b="1" dirty="0" err="1" smtClean="0">
                <a:solidFill>
                  <a:schemeClr val="tx1"/>
                </a:solidFill>
                <a:latin typeface="Arial Unicode MS" panose="020B0604020202020204" pitchFamily="34" charset="-128"/>
              </a:rPr>
              <a:t>instanceOf</a:t>
            </a:r>
            <a:r>
              <a:rPr lang="de-DE" sz="1400" b="1" dirty="0" smtClean="0">
                <a:solidFill>
                  <a:schemeClr val="tx1"/>
                </a:solidFill>
                <a:latin typeface="Arial Unicode MS" panose="020B0604020202020204" pitchFamily="34" charset="-128"/>
              </a:rPr>
              <a:t>&gt;&gt;</a:t>
            </a:r>
          </a:p>
        </p:txBody>
      </p:sp>
      <p:cxnSp>
        <p:nvCxnSpPr>
          <p:cNvPr id="47" name="Gewinkelte Verbindung 46"/>
          <p:cNvCxnSpPr/>
          <p:nvPr/>
        </p:nvCxnSpPr>
        <p:spPr bwMode="auto">
          <a:xfrm rot="10800000">
            <a:off x="2108203" y="3411302"/>
            <a:ext cx="4327481" cy="1414833"/>
          </a:xfrm>
          <a:prstGeom prst="bentConnector3">
            <a:avLst>
              <a:gd name="adj1" fmla="val 79406"/>
            </a:avLst>
          </a:prstGeom>
          <a:solidFill>
            <a:srgbClr val="00B8FF"/>
          </a:solidFill>
          <a:ln w="19050" cap="flat" cmpd="sng" algn="ctr">
            <a:solidFill>
              <a:srgbClr val="FF0000"/>
            </a:solidFill>
            <a:prstDash val="sysDash"/>
            <a:round/>
            <a:headEnd type="none" w="med" len="med"/>
            <a:tailEnd type="arrow"/>
          </a:ln>
          <a:effectLst/>
        </p:spPr>
      </p:cxnSp>
      <p:cxnSp>
        <p:nvCxnSpPr>
          <p:cNvPr id="53" name="Gewinkelte Verbindung 52"/>
          <p:cNvCxnSpPr>
            <a:endCxn id="24" idx="2"/>
          </p:cNvCxnSpPr>
          <p:nvPr/>
        </p:nvCxnSpPr>
        <p:spPr bwMode="auto">
          <a:xfrm rot="10800000">
            <a:off x="3854451" y="3443188"/>
            <a:ext cx="2559639" cy="1382948"/>
          </a:xfrm>
          <a:prstGeom prst="bentConnector2">
            <a:avLst/>
          </a:prstGeom>
          <a:solidFill>
            <a:srgbClr val="00B8FF"/>
          </a:solidFill>
          <a:ln w="19050" cap="flat" cmpd="sng" algn="ctr">
            <a:solidFill>
              <a:srgbClr val="FF0000"/>
            </a:solidFill>
            <a:prstDash val="sysDash"/>
            <a:round/>
            <a:headEnd type="none" w="med" len="med"/>
            <a:tailEnd type="arrow"/>
          </a:ln>
          <a:effectLst/>
        </p:spPr>
      </p:cxnSp>
      <p:sp>
        <p:nvSpPr>
          <p:cNvPr id="56" name="Textfeld 55"/>
          <p:cNvSpPr txBox="1"/>
          <p:nvPr/>
        </p:nvSpPr>
        <p:spPr>
          <a:xfrm>
            <a:off x="4102036" y="4408287"/>
            <a:ext cx="1644777" cy="305596"/>
          </a:xfrm>
          <a:prstGeom prst="rect">
            <a:avLst/>
          </a:prstGeom>
          <a:noFill/>
          <a:ln>
            <a:noFill/>
          </a:ln>
        </p:spPr>
        <p:txBody>
          <a:bodyPr wrap="square" rtlCol="0">
            <a:spAutoFit/>
          </a:bodyPr>
          <a:lstStyle/>
          <a:p>
            <a:pPr marL="336550" indent="-323850">
              <a:lnSpc>
                <a:spcPct val="105000"/>
              </a:lnSpc>
              <a:spcBef>
                <a:spcPts val="400"/>
              </a:spcBef>
              <a:tabLst>
                <a:tab pos="450850" algn="l"/>
                <a:tab pos="900113"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Lst>
            </a:pPr>
            <a:r>
              <a:rPr lang="de-DE" sz="1400" b="1" dirty="0" smtClean="0">
                <a:solidFill>
                  <a:schemeClr val="tx1"/>
                </a:solidFill>
                <a:latin typeface="Arial Unicode MS" panose="020B0604020202020204" pitchFamily="34" charset="-128"/>
              </a:rPr>
              <a:t>&lt;&lt;</a:t>
            </a:r>
            <a:r>
              <a:rPr lang="de-DE" sz="1400" b="1" dirty="0" err="1" smtClean="0">
                <a:solidFill>
                  <a:schemeClr val="tx1"/>
                </a:solidFill>
                <a:latin typeface="Arial Unicode MS" panose="020B0604020202020204" pitchFamily="34" charset="-128"/>
              </a:rPr>
              <a:t>instanceOf</a:t>
            </a:r>
            <a:r>
              <a:rPr lang="de-DE" sz="1400" b="1" dirty="0" smtClean="0">
                <a:solidFill>
                  <a:schemeClr val="tx1"/>
                </a:solidFill>
                <a:latin typeface="Arial Unicode MS" panose="020B0604020202020204" pitchFamily="34" charset="-128"/>
              </a:rPr>
              <a:t>&gt;&gt;</a:t>
            </a:r>
          </a:p>
        </p:txBody>
      </p:sp>
      <p:cxnSp>
        <p:nvCxnSpPr>
          <p:cNvPr id="63" name="Gewinkelte Verbindung 62"/>
          <p:cNvCxnSpPr>
            <a:stCxn id="30" idx="2"/>
            <a:endCxn id="31" idx="2"/>
          </p:cNvCxnSpPr>
          <p:nvPr/>
        </p:nvCxnSpPr>
        <p:spPr bwMode="auto">
          <a:xfrm rot="5400000" flipH="1">
            <a:off x="4104271" y="2521856"/>
            <a:ext cx="412416" cy="5480881"/>
          </a:xfrm>
          <a:prstGeom prst="bentConnector3">
            <a:avLst>
              <a:gd name="adj1" fmla="val -55429"/>
            </a:avLst>
          </a:prstGeom>
          <a:solidFill>
            <a:srgbClr val="00B8FF"/>
          </a:solidFill>
          <a:ln w="19050" cap="flat" cmpd="sng" algn="ctr">
            <a:solidFill>
              <a:srgbClr val="FF0000"/>
            </a:solidFill>
            <a:prstDash val="sysDash"/>
            <a:round/>
            <a:headEnd type="none" w="med" len="med"/>
            <a:tailEnd type="arrow"/>
          </a:ln>
          <a:effectLst/>
        </p:spPr>
      </p:cxnSp>
      <p:sp>
        <p:nvSpPr>
          <p:cNvPr id="48" name="Titel 4"/>
          <p:cNvSpPr txBox="1">
            <a:spLocks/>
          </p:cNvSpPr>
          <p:nvPr/>
        </p:nvSpPr>
        <p:spPr bwMode="auto">
          <a:xfrm>
            <a:off x="432048" y="1052736"/>
            <a:ext cx="3419872" cy="1296144"/>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marL="0" marR="0" lvl="0" indent="0" algn="l" defTabSz="449263" rtl="0" eaLnBrk="1" fontAlgn="base" latinLnBrk="0" hangingPunct="1">
              <a:lnSpc>
                <a:spcPct val="110000"/>
              </a:lnSpc>
              <a:spcBef>
                <a:spcPts val="2400"/>
              </a:spcBef>
              <a:spcAft>
                <a:spcPct val="0"/>
              </a:spcAft>
              <a:buClr>
                <a:srgbClr val="000000"/>
              </a:buClr>
              <a:buSzPct val="100000"/>
              <a:buFont typeface="Times New Roman" pitchFamily="18" charset="0"/>
              <a:buNone/>
              <a:tabLst/>
              <a:defRPr/>
            </a:pPr>
            <a:r>
              <a:rPr kumimoji="0" lang="en-US" sz="2400" b="1" i="0" u="none" strike="noStrike" kern="0" cap="none" spc="0" normalizeH="0" baseline="0" noProof="0" dirty="0" err="1" smtClean="0">
                <a:ln>
                  <a:noFill/>
                </a:ln>
                <a:solidFill>
                  <a:srgbClr val="000000"/>
                </a:solidFill>
                <a:effectLst/>
                <a:uLnTx/>
                <a:uFillTx/>
                <a:latin typeface="Arial" pitchFamily="34" charset="0"/>
                <a:ea typeface="ＭＳ Ｐゴシック" charset="-128"/>
                <a:cs typeface="+mj-cs"/>
              </a:rPr>
              <a:t>Klassendiagramm</a:t>
            </a:r>
            <a:r>
              <a:rPr kumimoji="0" lang="en-US" sz="2400" b="1" i="0" u="none" strike="noStrike" kern="0" cap="none" spc="0" normalizeH="0" baseline="0" noProof="0" dirty="0" smtClean="0">
                <a:ln>
                  <a:noFill/>
                </a:ln>
                <a:solidFill>
                  <a:srgbClr val="000000"/>
                </a:solidFill>
                <a:effectLst/>
                <a:uLnTx/>
                <a:uFillTx/>
                <a:latin typeface="Arial" pitchFamily="34" charset="0"/>
                <a:ea typeface="ＭＳ Ｐゴシック" charset="-128"/>
                <a:cs typeface="+mj-cs"/>
              </a:rPr>
              <a:t>-</a:t>
            </a:r>
            <a:br>
              <a:rPr kumimoji="0" lang="en-US" sz="2400" b="1" i="0" u="none" strike="noStrike" kern="0" cap="none" spc="0" normalizeH="0" baseline="0" noProof="0" dirty="0" smtClean="0">
                <a:ln>
                  <a:noFill/>
                </a:ln>
                <a:solidFill>
                  <a:srgbClr val="000000"/>
                </a:solidFill>
                <a:effectLst/>
                <a:uLnTx/>
                <a:uFillTx/>
                <a:latin typeface="Arial" pitchFamily="34" charset="0"/>
                <a:ea typeface="ＭＳ Ｐゴシック" charset="-128"/>
                <a:cs typeface="+mj-cs"/>
              </a:rPr>
            </a:br>
            <a:r>
              <a:rPr kumimoji="0" lang="en-US" sz="2400" b="1" i="0" u="none" strike="noStrike" kern="0" cap="none" spc="0" normalizeH="0" baseline="0" noProof="0" dirty="0" err="1" smtClean="0">
                <a:ln>
                  <a:noFill/>
                </a:ln>
                <a:solidFill>
                  <a:srgbClr val="000000"/>
                </a:solidFill>
                <a:effectLst/>
                <a:uLnTx/>
                <a:uFillTx/>
                <a:latin typeface="Arial" pitchFamily="34" charset="0"/>
                <a:ea typeface="ＭＳ Ｐゴシック" charset="-128"/>
                <a:cs typeface="+mj-cs"/>
              </a:rPr>
              <a:t>Metamodell</a:t>
            </a:r>
            <a:r>
              <a:rPr kumimoji="0" lang="en-US" sz="2400" b="1" i="0" u="none" strike="noStrike" kern="0" cap="none" spc="0" normalizeH="0" baseline="0" noProof="0" dirty="0" smtClean="0">
                <a:ln>
                  <a:noFill/>
                </a:ln>
                <a:solidFill>
                  <a:srgbClr val="000000"/>
                </a:solidFill>
                <a:effectLst/>
                <a:uLnTx/>
                <a:uFillTx/>
                <a:latin typeface="Arial" pitchFamily="34" charset="0"/>
                <a:ea typeface="ＭＳ Ｐゴシック" charset="-128"/>
                <a:cs typeface="+mj-cs"/>
              </a:rPr>
              <a:t/>
            </a:r>
            <a:br>
              <a:rPr kumimoji="0" lang="en-US" sz="2400" b="1" i="0" u="none" strike="noStrike" kern="0" cap="none" spc="0" normalizeH="0" baseline="0" noProof="0" dirty="0" smtClean="0">
                <a:ln>
                  <a:noFill/>
                </a:ln>
                <a:solidFill>
                  <a:srgbClr val="000000"/>
                </a:solidFill>
                <a:effectLst/>
                <a:uLnTx/>
                <a:uFillTx/>
                <a:latin typeface="Arial" pitchFamily="34" charset="0"/>
                <a:ea typeface="ＭＳ Ｐゴシック" charset="-128"/>
                <a:cs typeface="+mj-cs"/>
              </a:rPr>
            </a:br>
            <a:r>
              <a:rPr kumimoji="0" lang="en-US" sz="2400" i="0" u="none" strike="noStrike" kern="0" cap="none" spc="0" normalizeH="0" baseline="0" noProof="0" dirty="0" smtClean="0">
                <a:ln>
                  <a:noFill/>
                </a:ln>
                <a:solidFill>
                  <a:srgbClr val="000000"/>
                </a:solidFill>
                <a:effectLst/>
                <a:uLnTx/>
                <a:uFillTx/>
                <a:latin typeface="Arial" pitchFamily="34" charset="0"/>
                <a:ea typeface="ＭＳ Ｐゴシック" charset="-128"/>
                <a:cs typeface="+mj-cs"/>
              </a:rPr>
              <a:t>(</a:t>
            </a:r>
            <a:r>
              <a:rPr kumimoji="0" lang="en-US" sz="2400" i="0" u="none" strike="noStrike" kern="0" cap="none" spc="0" normalizeH="0" baseline="0" noProof="0" dirty="0" err="1" smtClean="0">
                <a:ln>
                  <a:noFill/>
                </a:ln>
                <a:solidFill>
                  <a:srgbClr val="000000"/>
                </a:solidFill>
                <a:effectLst/>
                <a:uLnTx/>
                <a:uFillTx/>
                <a:latin typeface="Arial" pitchFamily="34" charset="0"/>
                <a:ea typeface="ＭＳ Ｐゴシック" charset="-128"/>
                <a:cs typeface="+mj-cs"/>
              </a:rPr>
              <a:t>vereinfacht</a:t>
            </a:r>
            <a:r>
              <a:rPr kumimoji="0" lang="en-US" sz="2400" i="0" u="none" strike="noStrike" kern="0" cap="none" spc="0" normalizeH="0" baseline="0" noProof="0" dirty="0" smtClean="0">
                <a:ln>
                  <a:noFill/>
                </a:ln>
                <a:solidFill>
                  <a:srgbClr val="000000"/>
                </a:solidFill>
                <a:effectLst/>
                <a:uLnTx/>
                <a:uFillTx/>
                <a:latin typeface="Arial" pitchFamily="34" charset="0"/>
                <a:ea typeface="ＭＳ Ｐゴシック" charset="-128"/>
                <a:cs typeface="+mj-cs"/>
              </a:rPr>
              <a:t>)</a:t>
            </a:r>
            <a:endParaRPr kumimoji="0" lang="en-US" sz="2400" i="0" u="none" strike="noStrike" kern="0" cap="none" spc="0" normalizeH="0" baseline="0" noProof="0" dirty="0" smtClean="0">
              <a:ln>
                <a:noFill/>
              </a:ln>
              <a:solidFill>
                <a:schemeClr val="tx1"/>
              </a:solidFill>
              <a:effectLst/>
              <a:uLnTx/>
              <a:uFillTx/>
              <a:latin typeface="Arial" pitchFamily="34" charset="0"/>
              <a:ea typeface="ＭＳ Ｐゴシック" charset="-128"/>
              <a:cs typeface="+mj-cs"/>
            </a:endParaRPr>
          </a:p>
        </p:txBody>
      </p:sp>
      <p:pic>
        <p:nvPicPr>
          <p:cNvPr id="37"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30993" y="2132856"/>
            <a:ext cx="9553575" cy="4105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4" name="Picture 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971925" y="44624"/>
            <a:ext cx="5172075" cy="2438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el 1"/>
          <p:cNvSpPr>
            <a:spLocks noGrp="1"/>
          </p:cNvSpPr>
          <p:nvPr>
            <p:ph type="title" idx="4294967295"/>
          </p:nvPr>
        </p:nvSpPr>
        <p:spPr>
          <a:xfrm>
            <a:off x="0" y="0"/>
            <a:ext cx="5878513" cy="979488"/>
          </a:xfrm>
        </p:spPr>
        <p:txBody>
          <a:bodyPr/>
          <a:lstStyle/>
          <a:p>
            <a:r>
              <a:rPr lang="de-DE" dirty="0" smtClean="0">
                <a:solidFill>
                  <a:srgbClr val="7DA647"/>
                </a:solidFill>
              </a:rPr>
              <a:t>Beispiel</a:t>
            </a:r>
            <a:endParaRPr lang="de-DE" dirty="0"/>
          </a:p>
        </p:txBody>
      </p:sp>
      <p:sp>
        <p:nvSpPr>
          <p:cNvPr id="13" name="Fußzeilenplatzhalter 12"/>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4" name="Foliennummernplatzhalter 13"/>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11</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20615176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37"/>
                                        </p:tgtEl>
                                      </p:cBhvr>
                                      <p:by x="90000" y="90000"/>
                                    </p:animScale>
                                  </p:childTnLst>
                                </p:cTn>
                              </p:par>
                              <p:par>
                                <p:cTn id="7" presetID="56" presetClass="path" presetSubtype="0" accel="50000" decel="50000" fill="hold" nodeType="withEffect">
                                  <p:stCondLst>
                                    <p:cond delay="0"/>
                                  </p:stCondLst>
                                  <p:childTnLst>
                                    <p:animMotion origin="layout" path="M 4.44444E-6 3.33333E-6 L 0.36475 -0.34144 " pathEditMode="relative" rAng="0" ptsTypes="AA">
                                      <p:cBhvr>
                                        <p:cTn id="8" dur="2000" fill="hold"/>
                                        <p:tgtEl>
                                          <p:spTgt spid="37"/>
                                        </p:tgtEl>
                                        <p:attrNameLst>
                                          <p:attrName>ppt_x</p:attrName>
                                          <p:attrName>ppt_y</p:attrName>
                                        </p:attrNameLst>
                                      </p:cBhvr>
                                      <p:rCtr x="18200" y="-17100"/>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childTnLst>
                                </p:cTn>
                              </p:par>
                              <p:par>
                                <p:cTn id="12" presetID="10" presetClass="exit" presetSubtype="0" fill="hold" nodeType="withEffect">
                                  <p:stCondLst>
                                    <p:cond delay="0"/>
                                  </p:stCondLst>
                                  <p:childTnLst>
                                    <p:animEffect transition="out" filter="fade">
                                      <p:cBhvr>
                                        <p:cTn id="13" dur="500"/>
                                        <p:tgtEl>
                                          <p:spTgt spid="37"/>
                                        </p:tgtEl>
                                      </p:cBhvr>
                                    </p:animEffect>
                                    <p:set>
                                      <p:cBhvr>
                                        <p:cTn id="14" dur="1" fill="hold">
                                          <p:stCondLst>
                                            <p:cond delay="499"/>
                                          </p:stCondLst>
                                        </p:cTn>
                                        <p:tgtEl>
                                          <p:spTgt spid="37"/>
                                        </p:tgtEl>
                                        <p:attrNameLst>
                                          <p:attrName>style.visibility</p:attrName>
                                        </p:attrNameLst>
                                      </p:cBhvr>
                                      <p:to>
                                        <p:strVal val="hidden"/>
                                      </p:to>
                                    </p:set>
                                  </p:childTnLst>
                                </p:cTn>
                              </p:par>
                            </p:childTnLst>
                          </p:cTn>
                        </p:par>
                        <p:par>
                          <p:cTn id="15" fill="hold">
                            <p:stCondLst>
                              <p:cond delay="2500"/>
                            </p:stCondLst>
                            <p:childTnLst>
                              <p:par>
                                <p:cTn id="16" presetID="1" presetClass="entr" presetSubtype="0" fill="hold" grpId="0" nodeType="afterEffect">
                                  <p:stCondLst>
                                    <p:cond delay="0"/>
                                  </p:stCondLst>
                                  <p:childTnLst>
                                    <p:set>
                                      <p:cBhvr>
                                        <p:cTn id="17" dur="1" fill="hold">
                                          <p:stCondLst>
                                            <p:cond delay="0"/>
                                          </p:stCondLst>
                                        </p:cTn>
                                        <p:tgtEl>
                                          <p:spTgt spid="4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wipe(up)">
                                      <p:cBhvr>
                                        <p:cTn id="22" dur="500"/>
                                        <p:tgtEl>
                                          <p:spTgt spid="3076"/>
                                        </p:tgtEl>
                                      </p:cBhvr>
                                    </p:animEffect>
                                  </p:childTnLst>
                                </p:cTn>
                              </p:par>
                            </p:childTnLst>
                          </p:cTn>
                        </p:par>
                        <p:par>
                          <p:cTn id="23" fill="hold">
                            <p:stCondLst>
                              <p:cond delay="500"/>
                            </p:stCondLst>
                            <p:childTnLst>
                              <p:par>
                                <p:cTn id="24" presetID="55"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strVal val="#ppt_w*0.70"/>
                                          </p:val>
                                        </p:tav>
                                        <p:tav tm="100000">
                                          <p:val>
                                            <p:strVal val="#ppt_w"/>
                                          </p:val>
                                        </p:tav>
                                      </p:tavLst>
                                    </p:anim>
                                    <p:anim calcmode="lin" valueType="num">
                                      <p:cBhvr>
                                        <p:cTn id="27" dur="1000" fill="hold"/>
                                        <p:tgtEl>
                                          <p:spTgt spid="8"/>
                                        </p:tgtEl>
                                        <p:attrNameLst>
                                          <p:attrName>ppt_h</p:attrName>
                                        </p:attrNameLst>
                                      </p:cBhvr>
                                      <p:tavLst>
                                        <p:tav tm="0">
                                          <p:val>
                                            <p:strVal val="#ppt_h"/>
                                          </p:val>
                                        </p:tav>
                                        <p:tav tm="100000">
                                          <p:val>
                                            <p:strVal val="#ppt_h"/>
                                          </p:val>
                                        </p:tav>
                                      </p:tavLst>
                                    </p:anim>
                                    <p:animEffect transition="in" filter="fade">
                                      <p:cBhvr>
                                        <p:cTn id="28" dur="1000"/>
                                        <p:tgtEl>
                                          <p:spTgt spid="8"/>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strVal val="#ppt_w*0.70"/>
                                          </p:val>
                                        </p:tav>
                                        <p:tav tm="100000">
                                          <p:val>
                                            <p:strVal val="#ppt_w"/>
                                          </p:val>
                                        </p:tav>
                                      </p:tavLst>
                                    </p:anim>
                                    <p:anim calcmode="lin" valueType="num">
                                      <p:cBhvr>
                                        <p:cTn id="32" dur="1000" fill="hold"/>
                                        <p:tgtEl>
                                          <p:spTgt spid="9"/>
                                        </p:tgtEl>
                                        <p:attrNameLst>
                                          <p:attrName>ppt_h</p:attrName>
                                        </p:attrNameLst>
                                      </p:cBhvr>
                                      <p:tavLst>
                                        <p:tav tm="0">
                                          <p:val>
                                            <p:strVal val="#ppt_h"/>
                                          </p:val>
                                        </p:tav>
                                        <p:tav tm="100000">
                                          <p:val>
                                            <p:strVal val="#ppt_h"/>
                                          </p:val>
                                        </p:tav>
                                      </p:tavLst>
                                    </p:anim>
                                    <p:animEffect transition="in" filter="fade">
                                      <p:cBhvr>
                                        <p:cTn id="33" dur="1000"/>
                                        <p:tgtEl>
                                          <p:spTgt spid="9"/>
                                        </p:tgtEl>
                                      </p:cBhvr>
                                    </p:animEffect>
                                  </p:childTnLst>
                                </p:cTn>
                              </p:par>
                              <p:par>
                                <p:cTn id="34" presetID="18" presetClass="entr" presetSubtype="12" fill="hold"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strips(downLeft)">
                                      <p:cBhvr>
                                        <p:cTn id="36" dur="500"/>
                                        <p:tgtEl>
                                          <p:spTgt spid="47"/>
                                        </p:tgtEl>
                                      </p:cBhvr>
                                    </p:animEffect>
                                  </p:childTnLst>
                                </p:cTn>
                              </p:par>
                              <p:par>
                                <p:cTn id="37" presetID="18" presetClass="entr" presetSubtype="12"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strips(downLeft)">
                                      <p:cBhvr>
                                        <p:cTn id="39" dur="500"/>
                                        <p:tgtEl>
                                          <p:spTgt spid="46"/>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8"/>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9"/>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47"/>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46"/>
                                        </p:tgtEl>
                                        <p:attrNameLst>
                                          <p:attrName>style.visibility</p:attrName>
                                        </p:attrNameLst>
                                      </p:cBhvr>
                                      <p:to>
                                        <p:strVal val="hidden"/>
                                      </p:to>
                                    </p:set>
                                  </p:childTnLst>
                                </p:cTn>
                              </p:par>
                            </p:childTnLst>
                          </p:cTn>
                        </p:par>
                        <p:par>
                          <p:cTn id="50" fill="hold">
                            <p:stCondLst>
                              <p:cond delay="0"/>
                            </p:stCondLst>
                            <p:childTnLst>
                              <p:par>
                                <p:cTn id="51" presetID="18" presetClass="entr" presetSubtype="12" fill="hold" nodeType="afterEffect">
                                  <p:stCondLst>
                                    <p:cond delay="0"/>
                                  </p:stCondLst>
                                  <p:childTnLst>
                                    <p:set>
                                      <p:cBhvr>
                                        <p:cTn id="52" dur="1" fill="hold">
                                          <p:stCondLst>
                                            <p:cond delay="0"/>
                                          </p:stCondLst>
                                        </p:cTn>
                                        <p:tgtEl>
                                          <p:spTgt spid="3077"/>
                                        </p:tgtEl>
                                        <p:attrNameLst>
                                          <p:attrName>style.visibility</p:attrName>
                                        </p:attrNameLst>
                                      </p:cBhvr>
                                      <p:to>
                                        <p:strVal val="visible"/>
                                      </p:to>
                                    </p:set>
                                    <p:animEffect transition="in" filter="strips(downLeft)">
                                      <p:cBhvr>
                                        <p:cTn id="53" dur="500"/>
                                        <p:tgtEl>
                                          <p:spTgt spid="3077"/>
                                        </p:tgtEl>
                                      </p:cBhvr>
                                    </p:animEffect>
                                  </p:childTnLst>
                                </p:cTn>
                              </p:par>
                            </p:childTnLst>
                          </p:cTn>
                        </p:par>
                        <p:par>
                          <p:cTn id="54" fill="hold">
                            <p:stCondLst>
                              <p:cond delay="500"/>
                            </p:stCondLst>
                            <p:childTnLst>
                              <p:par>
                                <p:cTn id="55" presetID="55" presetClass="entr" presetSubtype="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1000" fill="hold"/>
                                        <p:tgtEl>
                                          <p:spTgt spid="23"/>
                                        </p:tgtEl>
                                        <p:attrNameLst>
                                          <p:attrName>ppt_w</p:attrName>
                                        </p:attrNameLst>
                                      </p:cBhvr>
                                      <p:tavLst>
                                        <p:tav tm="0">
                                          <p:val>
                                            <p:strVal val="#ppt_w*0.70"/>
                                          </p:val>
                                        </p:tav>
                                        <p:tav tm="100000">
                                          <p:val>
                                            <p:strVal val="#ppt_w"/>
                                          </p:val>
                                        </p:tav>
                                      </p:tavLst>
                                    </p:anim>
                                    <p:anim calcmode="lin" valueType="num">
                                      <p:cBhvr>
                                        <p:cTn id="58" dur="1000" fill="hold"/>
                                        <p:tgtEl>
                                          <p:spTgt spid="23"/>
                                        </p:tgtEl>
                                        <p:attrNameLst>
                                          <p:attrName>ppt_h</p:attrName>
                                        </p:attrNameLst>
                                      </p:cBhvr>
                                      <p:tavLst>
                                        <p:tav tm="0">
                                          <p:val>
                                            <p:strVal val="#ppt_h"/>
                                          </p:val>
                                        </p:tav>
                                        <p:tav tm="100000">
                                          <p:val>
                                            <p:strVal val="#ppt_h"/>
                                          </p:val>
                                        </p:tav>
                                      </p:tavLst>
                                    </p:anim>
                                    <p:animEffect transition="in" filter="fade">
                                      <p:cBhvr>
                                        <p:cTn id="59" dur="1000"/>
                                        <p:tgtEl>
                                          <p:spTgt spid="23"/>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strVal val="#ppt_w*0.70"/>
                                          </p:val>
                                        </p:tav>
                                        <p:tav tm="100000">
                                          <p:val>
                                            <p:strVal val="#ppt_w"/>
                                          </p:val>
                                        </p:tav>
                                      </p:tavLst>
                                    </p:anim>
                                    <p:anim calcmode="lin" valueType="num">
                                      <p:cBhvr>
                                        <p:cTn id="63" dur="1000" fill="hold"/>
                                        <p:tgtEl>
                                          <p:spTgt spid="24"/>
                                        </p:tgtEl>
                                        <p:attrNameLst>
                                          <p:attrName>ppt_h</p:attrName>
                                        </p:attrNameLst>
                                      </p:cBhvr>
                                      <p:tavLst>
                                        <p:tav tm="0">
                                          <p:val>
                                            <p:strVal val="#ppt_h"/>
                                          </p:val>
                                        </p:tav>
                                        <p:tav tm="100000">
                                          <p:val>
                                            <p:strVal val="#ppt_h"/>
                                          </p:val>
                                        </p:tav>
                                      </p:tavLst>
                                    </p:anim>
                                    <p:animEffect transition="in" filter="fade">
                                      <p:cBhvr>
                                        <p:cTn id="64" dur="1000"/>
                                        <p:tgtEl>
                                          <p:spTgt spid="24"/>
                                        </p:tgtEl>
                                      </p:cBhvr>
                                    </p:animEffect>
                                  </p:childTnLst>
                                </p:cTn>
                              </p:par>
                              <p:par>
                                <p:cTn id="65" presetID="18" presetClass="entr" presetSubtype="12" fill="hold" nodeType="with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strips(downLeft)">
                                      <p:cBhvr>
                                        <p:cTn id="67" dur="500"/>
                                        <p:tgtEl>
                                          <p:spTgt spid="53"/>
                                        </p:tgtEl>
                                      </p:cBhvr>
                                    </p:animEffect>
                                  </p:childTnLst>
                                </p:cTn>
                              </p:par>
                              <p:par>
                                <p:cTn id="68" presetID="18" presetClass="entr" presetSubtype="12" fill="hold" grpId="0" nodeType="with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strips(downLeft)">
                                      <p:cBhvr>
                                        <p:cTn id="70" dur="500"/>
                                        <p:tgtEl>
                                          <p:spTgt spid="56"/>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23"/>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24"/>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53"/>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56"/>
                                        </p:tgtEl>
                                        <p:attrNameLst>
                                          <p:attrName>style.visibility</p:attrName>
                                        </p:attrNameLst>
                                      </p:cBhvr>
                                      <p:to>
                                        <p:strVal val="hidden"/>
                                      </p:to>
                                    </p:set>
                                  </p:childTnLst>
                                </p:cTn>
                              </p:par>
                            </p:childTnLst>
                          </p:cTn>
                        </p:par>
                        <p:par>
                          <p:cTn id="81" fill="hold">
                            <p:stCondLst>
                              <p:cond delay="0"/>
                            </p:stCondLst>
                            <p:childTnLst>
                              <p:par>
                                <p:cTn id="82" presetID="22" presetClass="entr" presetSubtype="1" fill="hold" nodeType="afterEffect">
                                  <p:stCondLst>
                                    <p:cond delay="0"/>
                                  </p:stCondLst>
                                  <p:childTnLst>
                                    <p:set>
                                      <p:cBhvr>
                                        <p:cTn id="83" dur="1" fill="hold">
                                          <p:stCondLst>
                                            <p:cond delay="0"/>
                                          </p:stCondLst>
                                        </p:cTn>
                                        <p:tgtEl>
                                          <p:spTgt spid="3078"/>
                                        </p:tgtEl>
                                        <p:attrNameLst>
                                          <p:attrName>style.visibility</p:attrName>
                                        </p:attrNameLst>
                                      </p:cBhvr>
                                      <p:to>
                                        <p:strVal val="visible"/>
                                      </p:to>
                                    </p:set>
                                    <p:animEffect transition="in" filter="wipe(up)">
                                      <p:cBhvr>
                                        <p:cTn id="84" dur="500"/>
                                        <p:tgtEl>
                                          <p:spTgt spid="3078"/>
                                        </p:tgtEl>
                                      </p:cBhvr>
                                    </p:animEffect>
                                  </p:childTnLst>
                                </p:cTn>
                              </p:par>
                            </p:childTnLst>
                          </p:cTn>
                        </p:par>
                        <p:par>
                          <p:cTn id="85" fill="hold">
                            <p:stCondLst>
                              <p:cond delay="500"/>
                            </p:stCondLst>
                            <p:childTnLst>
                              <p:par>
                                <p:cTn id="86" presetID="55"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 calcmode="lin" valueType="num">
                                      <p:cBhvr>
                                        <p:cTn id="88" dur="1000" fill="hold"/>
                                        <p:tgtEl>
                                          <p:spTgt spid="30"/>
                                        </p:tgtEl>
                                        <p:attrNameLst>
                                          <p:attrName>ppt_w</p:attrName>
                                        </p:attrNameLst>
                                      </p:cBhvr>
                                      <p:tavLst>
                                        <p:tav tm="0">
                                          <p:val>
                                            <p:strVal val="#ppt_w*0.70"/>
                                          </p:val>
                                        </p:tav>
                                        <p:tav tm="100000">
                                          <p:val>
                                            <p:strVal val="#ppt_w"/>
                                          </p:val>
                                        </p:tav>
                                      </p:tavLst>
                                    </p:anim>
                                    <p:anim calcmode="lin" valueType="num">
                                      <p:cBhvr>
                                        <p:cTn id="89" dur="1000" fill="hold"/>
                                        <p:tgtEl>
                                          <p:spTgt spid="30"/>
                                        </p:tgtEl>
                                        <p:attrNameLst>
                                          <p:attrName>ppt_h</p:attrName>
                                        </p:attrNameLst>
                                      </p:cBhvr>
                                      <p:tavLst>
                                        <p:tav tm="0">
                                          <p:val>
                                            <p:strVal val="#ppt_h"/>
                                          </p:val>
                                        </p:tav>
                                        <p:tav tm="100000">
                                          <p:val>
                                            <p:strVal val="#ppt_h"/>
                                          </p:val>
                                        </p:tav>
                                      </p:tavLst>
                                    </p:anim>
                                    <p:animEffect transition="in" filter="fade">
                                      <p:cBhvr>
                                        <p:cTn id="90" dur="1000"/>
                                        <p:tgtEl>
                                          <p:spTgt spid="30"/>
                                        </p:tgtEl>
                                      </p:cBhvr>
                                    </p:animEffect>
                                  </p:childTnLst>
                                </p:cTn>
                              </p:par>
                              <p:par>
                                <p:cTn id="91" presetID="55" presetClass="entr" presetSubtype="0" fill="hold" grpId="0" nodeType="with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p:cTn id="93" dur="1000" fill="hold"/>
                                        <p:tgtEl>
                                          <p:spTgt spid="31"/>
                                        </p:tgtEl>
                                        <p:attrNameLst>
                                          <p:attrName>ppt_w</p:attrName>
                                        </p:attrNameLst>
                                      </p:cBhvr>
                                      <p:tavLst>
                                        <p:tav tm="0">
                                          <p:val>
                                            <p:strVal val="#ppt_w*0.70"/>
                                          </p:val>
                                        </p:tav>
                                        <p:tav tm="100000">
                                          <p:val>
                                            <p:strVal val="#ppt_w"/>
                                          </p:val>
                                        </p:tav>
                                      </p:tavLst>
                                    </p:anim>
                                    <p:anim calcmode="lin" valueType="num">
                                      <p:cBhvr>
                                        <p:cTn id="94" dur="1000" fill="hold"/>
                                        <p:tgtEl>
                                          <p:spTgt spid="31"/>
                                        </p:tgtEl>
                                        <p:attrNameLst>
                                          <p:attrName>ppt_h</p:attrName>
                                        </p:attrNameLst>
                                      </p:cBhvr>
                                      <p:tavLst>
                                        <p:tav tm="0">
                                          <p:val>
                                            <p:strVal val="#ppt_h"/>
                                          </p:val>
                                        </p:tav>
                                        <p:tav tm="100000">
                                          <p:val>
                                            <p:strVal val="#ppt_h"/>
                                          </p:val>
                                        </p:tav>
                                      </p:tavLst>
                                    </p:anim>
                                    <p:animEffect transition="in" filter="fade">
                                      <p:cBhvr>
                                        <p:cTn id="95" dur="1000"/>
                                        <p:tgtEl>
                                          <p:spTgt spid="31"/>
                                        </p:tgtEl>
                                      </p:cBhvr>
                                    </p:animEffect>
                                  </p:childTnLst>
                                </p:cTn>
                              </p:par>
                              <p:par>
                                <p:cTn id="96" presetID="18" presetClass="entr" presetSubtype="12" fill="hold" nodeType="with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strips(downLeft)">
                                      <p:cBhvr>
                                        <p:cTn id="98" dur="500"/>
                                        <p:tgtEl>
                                          <p:spTgt spid="63"/>
                                        </p:tgtEl>
                                      </p:cBhvr>
                                    </p:animEffect>
                                  </p:childTnLst>
                                </p:cTn>
                              </p:par>
                              <p:par>
                                <p:cTn id="99" presetID="18" presetClass="entr" presetSubtype="12" fill="hold" grpId="0" nodeType="with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strips(downLeft)">
                                      <p:cBhvr>
                                        <p:cTn id="101" dur="500"/>
                                        <p:tgtEl>
                                          <p:spTgt spid="45"/>
                                        </p:tgtEl>
                                      </p:cBhvr>
                                    </p:animEffect>
                                  </p:childTnLst>
                                </p:cTn>
                              </p:par>
                            </p:childTnLst>
                          </p:cTn>
                        </p:par>
                      </p:childTnLst>
                    </p:cTn>
                  </p:par>
                  <p:par>
                    <p:cTn id="102" fill="hold">
                      <p:stCondLst>
                        <p:cond delay="indefinite"/>
                      </p:stCondLst>
                      <p:childTnLst>
                        <p:par>
                          <p:cTn id="103" fill="hold">
                            <p:stCondLst>
                              <p:cond delay="0"/>
                            </p:stCondLst>
                            <p:childTnLst>
                              <p:par>
                                <p:cTn id="104" presetID="1" presetClass="exit" presetSubtype="0" fill="hold" grpId="1" nodeType="clickEffect">
                                  <p:stCondLst>
                                    <p:cond delay="0"/>
                                  </p:stCondLst>
                                  <p:childTnLst>
                                    <p:set>
                                      <p:cBhvr>
                                        <p:cTn id="105" dur="1" fill="hold">
                                          <p:stCondLst>
                                            <p:cond delay="0"/>
                                          </p:stCondLst>
                                        </p:cTn>
                                        <p:tgtEl>
                                          <p:spTgt spid="30"/>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31"/>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63"/>
                                        </p:tgtEl>
                                        <p:attrNameLst>
                                          <p:attrName>style.visibility</p:attrName>
                                        </p:attrNameLst>
                                      </p:cBhvr>
                                      <p:to>
                                        <p:strVal val="hidden"/>
                                      </p:to>
                                    </p:set>
                                  </p:childTnLst>
                                </p:cTn>
                              </p:par>
                              <p:par>
                                <p:cTn id="110" presetID="1" presetClass="exit" presetSubtype="0" fill="hold" grpId="1" nodeType="withEffect">
                                  <p:stCondLst>
                                    <p:cond delay="0"/>
                                  </p:stCondLst>
                                  <p:childTnLst>
                                    <p:set>
                                      <p:cBhvr>
                                        <p:cTn id="111" dur="1" fill="hold">
                                          <p:stCondLst>
                                            <p:cond delay="0"/>
                                          </p:stCondLst>
                                        </p:cTn>
                                        <p:tgtEl>
                                          <p:spTgt spid="45"/>
                                        </p:tgtEl>
                                        <p:attrNameLst>
                                          <p:attrName>style.visibility</p:attrName>
                                        </p:attrNameLst>
                                      </p:cBhvr>
                                      <p:to>
                                        <p:strVal val="hidden"/>
                                      </p:to>
                                    </p:set>
                                  </p:childTnLst>
                                </p:cTn>
                              </p:par>
                            </p:childTnLst>
                          </p:cTn>
                        </p:par>
                        <p:par>
                          <p:cTn id="112" fill="hold">
                            <p:stCondLst>
                              <p:cond delay="0"/>
                            </p:stCondLst>
                            <p:childTnLst>
                              <p:par>
                                <p:cTn id="113" presetID="18" presetClass="entr" presetSubtype="12" fill="hold" nodeType="afterEffect">
                                  <p:stCondLst>
                                    <p:cond delay="0"/>
                                  </p:stCondLst>
                                  <p:childTnLst>
                                    <p:set>
                                      <p:cBhvr>
                                        <p:cTn id="114" dur="1" fill="hold">
                                          <p:stCondLst>
                                            <p:cond delay="0"/>
                                          </p:stCondLst>
                                        </p:cTn>
                                        <p:tgtEl>
                                          <p:spTgt spid="3080"/>
                                        </p:tgtEl>
                                        <p:attrNameLst>
                                          <p:attrName>style.visibility</p:attrName>
                                        </p:attrNameLst>
                                      </p:cBhvr>
                                      <p:to>
                                        <p:strVal val="visible"/>
                                      </p:to>
                                    </p:set>
                                    <p:animEffect transition="in" filter="strips(downLeft)">
                                      <p:cBhvr>
                                        <p:cTn id="115" dur="500"/>
                                        <p:tgtEl>
                                          <p:spTgt spid="3080"/>
                                        </p:tgtEl>
                                      </p:cBhvr>
                                    </p:animEffect>
                                  </p:childTnLst>
                                </p:cTn>
                              </p:par>
                              <p:par>
                                <p:cTn id="116" presetID="55" presetClass="entr" presetSubtype="0" fill="hold" grpId="0" nodeType="withEffect">
                                  <p:stCondLst>
                                    <p:cond delay="0"/>
                                  </p:stCondLst>
                                  <p:childTnLst>
                                    <p:set>
                                      <p:cBhvr>
                                        <p:cTn id="117" dur="1" fill="hold">
                                          <p:stCondLst>
                                            <p:cond delay="0"/>
                                          </p:stCondLst>
                                        </p:cTn>
                                        <p:tgtEl>
                                          <p:spTgt spid="39"/>
                                        </p:tgtEl>
                                        <p:attrNameLst>
                                          <p:attrName>style.visibility</p:attrName>
                                        </p:attrNameLst>
                                      </p:cBhvr>
                                      <p:to>
                                        <p:strVal val="visible"/>
                                      </p:to>
                                    </p:set>
                                    <p:anim calcmode="lin" valueType="num">
                                      <p:cBhvr>
                                        <p:cTn id="118" dur="1000" fill="hold"/>
                                        <p:tgtEl>
                                          <p:spTgt spid="39"/>
                                        </p:tgtEl>
                                        <p:attrNameLst>
                                          <p:attrName>ppt_w</p:attrName>
                                        </p:attrNameLst>
                                      </p:cBhvr>
                                      <p:tavLst>
                                        <p:tav tm="0">
                                          <p:val>
                                            <p:strVal val="#ppt_w*0.70"/>
                                          </p:val>
                                        </p:tav>
                                        <p:tav tm="100000">
                                          <p:val>
                                            <p:strVal val="#ppt_w"/>
                                          </p:val>
                                        </p:tav>
                                      </p:tavLst>
                                    </p:anim>
                                    <p:anim calcmode="lin" valueType="num">
                                      <p:cBhvr>
                                        <p:cTn id="119" dur="1000" fill="hold"/>
                                        <p:tgtEl>
                                          <p:spTgt spid="39"/>
                                        </p:tgtEl>
                                        <p:attrNameLst>
                                          <p:attrName>ppt_h</p:attrName>
                                        </p:attrNameLst>
                                      </p:cBhvr>
                                      <p:tavLst>
                                        <p:tav tm="0">
                                          <p:val>
                                            <p:strVal val="#ppt_h"/>
                                          </p:val>
                                        </p:tav>
                                        <p:tav tm="100000">
                                          <p:val>
                                            <p:strVal val="#ppt_h"/>
                                          </p:val>
                                        </p:tav>
                                      </p:tavLst>
                                    </p:anim>
                                    <p:animEffect transition="in" filter="fade">
                                      <p:cBhvr>
                                        <p:cTn id="120" dur="1000"/>
                                        <p:tgtEl>
                                          <p:spTgt spid="39"/>
                                        </p:tgtEl>
                                      </p:cBhvr>
                                    </p:animEffect>
                                  </p:childTnLst>
                                </p:cTn>
                              </p:par>
                              <p:par>
                                <p:cTn id="121" presetID="55" presetClass="entr" presetSubtype="0"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p:cTn id="123" dur="1000" fill="hold"/>
                                        <p:tgtEl>
                                          <p:spTgt spid="40"/>
                                        </p:tgtEl>
                                        <p:attrNameLst>
                                          <p:attrName>ppt_w</p:attrName>
                                        </p:attrNameLst>
                                      </p:cBhvr>
                                      <p:tavLst>
                                        <p:tav tm="0">
                                          <p:val>
                                            <p:strVal val="#ppt_w*0.70"/>
                                          </p:val>
                                        </p:tav>
                                        <p:tav tm="100000">
                                          <p:val>
                                            <p:strVal val="#ppt_w"/>
                                          </p:val>
                                        </p:tav>
                                      </p:tavLst>
                                    </p:anim>
                                    <p:anim calcmode="lin" valueType="num">
                                      <p:cBhvr>
                                        <p:cTn id="124" dur="1000" fill="hold"/>
                                        <p:tgtEl>
                                          <p:spTgt spid="40"/>
                                        </p:tgtEl>
                                        <p:attrNameLst>
                                          <p:attrName>ppt_h</p:attrName>
                                        </p:attrNameLst>
                                      </p:cBhvr>
                                      <p:tavLst>
                                        <p:tav tm="0">
                                          <p:val>
                                            <p:strVal val="#ppt_h"/>
                                          </p:val>
                                        </p:tav>
                                        <p:tav tm="100000">
                                          <p:val>
                                            <p:strVal val="#ppt_h"/>
                                          </p:val>
                                        </p:tav>
                                      </p:tavLst>
                                    </p:anim>
                                    <p:animEffect transition="in" filter="fade">
                                      <p:cBhvr>
                                        <p:cTn id="125" dur="1000"/>
                                        <p:tgtEl>
                                          <p:spTgt spid="40"/>
                                        </p:tgtEl>
                                      </p:cBhvr>
                                    </p:animEffect>
                                  </p:childTnLst>
                                </p:cTn>
                              </p:par>
                              <p:par>
                                <p:cTn id="126" presetID="18" presetClass="entr" presetSubtype="12" fill="hold" nodeType="withEffect">
                                  <p:stCondLst>
                                    <p:cond delay="0"/>
                                  </p:stCondLst>
                                  <p:childTnLst>
                                    <p:set>
                                      <p:cBhvr>
                                        <p:cTn id="127" dur="1" fill="hold">
                                          <p:stCondLst>
                                            <p:cond delay="0"/>
                                          </p:stCondLst>
                                        </p:cTn>
                                        <p:tgtEl>
                                          <p:spTgt spid="11"/>
                                        </p:tgtEl>
                                        <p:attrNameLst>
                                          <p:attrName>style.visibility</p:attrName>
                                        </p:attrNameLst>
                                      </p:cBhvr>
                                      <p:to>
                                        <p:strVal val="visible"/>
                                      </p:to>
                                    </p:set>
                                    <p:animEffect transition="in" filter="strips(downLeft)">
                                      <p:cBhvr>
                                        <p:cTn id="128" dur="500"/>
                                        <p:tgtEl>
                                          <p:spTgt spid="11"/>
                                        </p:tgtEl>
                                      </p:cBhvr>
                                    </p:animEffect>
                                  </p:childTnLst>
                                </p:cTn>
                              </p:par>
                              <p:par>
                                <p:cTn id="129" presetID="18" presetClass="entr" presetSubtype="12" fill="hold" grpId="0" nodeType="withEffect">
                                  <p:stCondLst>
                                    <p:cond delay="0"/>
                                  </p:stCondLst>
                                  <p:childTnLst>
                                    <p:set>
                                      <p:cBhvr>
                                        <p:cTn id="130" dur="1" fill="hold">
                                          <p:stCondLst>
                                            <p:cond delay="0"/>
                                          </p:stCondLst>
                                        </p:cTn>
                                        <p:tgtEl>
                                          <p:spTgt spid="12"/>
                                        </p:tgtEl>
                                        <p:attrNameLst>
                                          <p:attrName>style.visibility</p:attrName>
                                        </p:attrNameLst>
                                      </p:cBhvr>
                                      <p:to>
                                        <p:strVal val="visible"/>
                                      </p:to>
                                    </p:set>
                                    <p:animEffect transition="in" filter="strips(downLeft)">
                                      <p:cBhvr>
                                        <p:cTn id="1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23" grpId="0" animBg="1"/>
      <p:bldP spid="23" grpId="1" animBg="1"/>
      <p:bldP spid="24" grpId="0" animBg="1"/>
      <p:bldP spid="24" grpId="1" animBg="1"/>
      <p:bldP spid="30" grpId="0" animBg="1"/>
      <p:bldP spid="30" grpId="1" animBg="1"/>
      <p:bldP spid="31" grpId="0" animBg="1"/>
      <p:bldP spid="31" grpId="1" animBg="1"/>
      <p:bldP spid="39" grpId="0" animBg="1"/>
      <p:bldP spid="40" grpId="0" animBg="1"/>
      <p:bldP spid="12" grpId="0"/>
      <p:bldP spid="45" grpId="0"/>
      <p:bldP spid="45" grpId="1"/>
      <p:bldP spid="46" grpId="0"/>
      <p:bldP spid="46" grpId="1"/>
      <p:bldP spid="56" grpId="0"/>
      <p:bldP spid="56" grpId="1"/>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p:txBody>
          <a:bodyPr/>
          <a:lstStyle/>
          <a:p>
            <a:pPr algn="l" eaLnBrk="1" hangingPunct="1">
              <a:lnSpc>
                <a:spcPct val="110000"/>
              </a:lnSpc>
              <a:spcAft>
                <a:spcPts val="600"/>
              </a:spcAft>
              <a:buFont typeface="Arial" charset="0"/>
              <a:buNone/>
            </a:pPr>
            <a:r>
              <a:rPr lang="en-US" sz="2400" dirty="0" smtClean="0">
                <a:ea typeface="ＭＳ Ｐゴシック" charset="-128"/>
              </a:rPr>
              <a:t>OK, </a:t>
            </a:r>
            <a:r>
              <a:rPr lang="en-US" sz="2400" dirty="0" err="1" smtClean="0">
                <a:ea typeface="ＭＳ Ｐゴシック" charset="-128"/>
              </a:rPr>
              <a:t>Metamodelle</a:t>
            </a:r>
            <a:r>
              <a:rPr lang="en-US" sz="2400" dirty="0" smtClean="0">
                <a:ea typeface="ＭＳ Ｐゴシック" charset="-128"/>
              </a:rPr>
              <a:t> </a:t>
            </a:r>
            <a:r>
              <a:rPr lang="en-US" sz="2400" dirty="0" err="1" smtClean="0">
                <a:ea typeface="ＭＳ Ｐゴシック" charset="-128"/>
              </a:rPr>
              <a:t>sind</a:t>
            </a:r>
            <a:r>
              <a:rPr lang="en-US" sz="2400" dirty="0" smtClean="0">
                <a:ea typeface="ＭＳ Ｐゴシック" charset="-128"/>
              </a:rPr>
              <a:t> cool – </a:t>
            </a:r>
            <a:r>
              <a:rPr lang="en-US" sz="2400" dirty="0" err="1" smtClean="0">
                <a:ea typeface="ＭＳ Ｐゴシック" charset="-128"/>
              </a:rPr>
              <a:t>sind</a:t>
            </a:r>
            <a:r>
              <a:rPr lang="en-US" sz="2400" dirty="0" smtClean="0">
                <a:ea typeface="ＭＳ Ｐゴシック" charset="-128"/>
              </a:rPr>
              <a:t> </a:t>
            </a:r>
            <a:r>
              <a:rPr lang="en-US" sz="2400" dirty="0" err="1" smtClean="0">
                <a:ea typeface="ＭＳ Ｐゴシック" charset="-128"/>
              </a:rPr>
              <a:t>wir</a:t>
            </a:r>
            <a:r>
              <a:rPr lang="en-US" sz="2400" dirty="0" smtClean="0">
                <a:ea typeface="ＭＳ Ｐゴシック" charset="-128"/>
              </a:rPr>
              <a:t> </a:t>
            </a:r>
            <a:r>
              <a:rPr lang="en-US" sz="2400" dirty="0" err="1" smtClean="0">
                <a:ea typeface="ＭＳ Ｐゴシック" charset="-128"/>
              </a:rPr>
              <a:t>jetzt</a:t>
            </a:r>
            <a:r>
              <a:rPr lang="en-US" sz="2400" dirty="0" smtClean="0">
                <a:ea typeface="ＭＳ Ｐゴシック" charset="-128"/>
              </a:rPr>
              <a:t> </a:t>
            </a:r>
            <a:r>
              <a:rPr lang="en-US" sz="2400" dirty="0" err="1" smtClean="0">
                <a:ea typeface="ＭＳ Ｐゴシック" charset="-128"/>
              </a:rPr>
              <a:t>fertig</a:t>
            </a:r>
            <a:r>
              <a:rPr lang="en-US" sz="2400" dirty="0" smtClean="0">
                <a:ea typeface="ＭＳ Ｐゴシック" charset="-128"/>
              </a:rPr>
              <a:t> ?</a:t>
            </a:r>
          </a:p>
          <a:p>
            <a:pPr marL="0" indent="0" algn="l">
              <a:lnSpc>
                <a:spcPct val="110000"/>
              </a:lnSpc>
              <a:spcBef>
                <a:spcPts val="600"/>
              </a:spcBef>
              <a:spcAft>
                <a:spcPts val="600"/>
              </a:spcAft>
              <a:buNone/>
            </a:pPr>
            <a:r>
              <a:rPr lang="en-US" sz="2400" dirty="0" err="1" smtClean="0">
                <a:ea typeface="ＭＳ Ｐゴシック" charset="-128"/>
              </a:rPr>
              <a:t>Könnten</a:t>
            </a:r>
            <a:r>
              <a:rPr lang="en-US" sz="2400" dirty="0" smtClean="0">
                <a:ea typeface="ＭＳ Ｐゴシック" charset="-128"/>
              </a:rPr>
              <a:t> </a:t>
            </a:r>
            <a:r>
              <a:rPr lang="en-US" sz="2400" dirty="0" err="1" smtClean="0">
                <a:ea typeface="ＭＳ Ｐゴシック" charset="-128"/>
              </a:rPr>
              <a:t>hier</a:t>
            </a:r>
            <a:r>
              <a:rPr lang="en-US" sz="2400" dirty="0" smtClean="0">
                <a:ea typeface="ＭＳ Ｐゴシック" charset="-128"/>
              </a:rPr>
              <a:t> </a:t>
            </a:r>
            <a:r>
              <a:rPr lang="en-US" sz="2400" dirty="0" err="1" smtClean="0">
                <a:ea typeface="ＭＳ Ｐゴシック" charset="-128"/>
              </a:rPr>
              <a:t>aufhören</a:t>
            </a:r>
            <a:r>
              <a:rPr lang="en-US" sz="2400" dirty="0" smtClean="0">
                <a:ea typeface="ＭＳ Ｐゴシック" charset="-128"/>
              </a:rPr>
              <a:t>:</a:t>
            </a:r>
          </a:p>
          <a:p>
            <a:pPr marL="450900" indent="-342900" algn="l">
              <a:lnSpc>
                <a:spcPct val="110000"/>
              </a:lnSpc>
              <a:spcAft>
                <a:spcPts val="600"/>
              </a:spcAft>
            </a:pPr>
            <a:r>
              <a:rPr lang="en-US" sz="2400" b="1" dirty="0" err="1" smtClean="0">
                <a:ea typeface="ＭＳ Ｐゴシック" charset="-128"/>
              </a:rPr>
              <a:t>Klassendiagramme</a:t>
            </a:r>
            <a:r>
              <a:rPr lang="en-US" sz="2400" dirty="0" smtClean="0">
                <a:ea typeface="ＭＳ Ｐゴシック" charset="-128"/>
              </a:rPr>
              <a:t> </a:t>
            </a:r>
            <a:r>
              <a:rPr lang="en-US" sz="2400" dirty="0" err="1" smtClean="0">
                <a:ea typeface="ＭＳ Ｐゴシック" charset="-128"/>
              </a:rPr>
              <a:t>grundlegendes</a:t>
            </a:r>
            <a:r>
              <a:rPr lang="en-US" sz="2400" dirty="0" smtClean="0">
                <a:ea typeface="ＭＳ Ｐゴシック" charset="-128"/>
              </a:rPr>
              <a:t> </a:t>
            </a:r>
            <a:r>
              <a:rPr lang="en-US" sz="2400" dirty="0" err="1" smtClean="0">
                <a:ea typeface="ＭＳ Ｐゴシック" charset="-128"/>
              </a:rPr>
              <a:t>Konzept</a:t>
            </a:r>
            <a:r>
              <a:rPr lang="en-US" sz="2400" dirty="0" smtClean="0">
                <a:ea typeface="ＭＳ Ｐゴシック" charset="-128"/>
              </a:rPr>
              <a:t>,</a:t>
            </a:r>
          </a:p>
          <a:p>
            <a:pPr marL="450900" indent="-342900" algn="l">
              <a:lnSpc>
                <a:spcPct val="110000"/>
              </a:lnSpc>
              <a:spcAft>
                <a:spcPts val="600"/>
              </a:spcAft>
            </a:pPr>
            <a:r>
              <a:rPr lang="en-US" sz="2400" dirty="0" err="1" smtClean="0">
                <a:ea typeface="ＭＳ Ｐゴシック" charset="-128"/>
              </a:rPr>
              <a:t>Übrige</a:t>
            </a:r>
            <a:r>
              <a:rPr lang="en-US" sz="2400" dirty="0" smtClean="0">
                <a:ea typeface="ＭＳ Ｐゴシック" charset="-128"/>
              </a:rPr>
              <a:t> </a:t>
            </a:r>
            <a:r>
              <a:rPr lang="en-US" sz="2400" b="1" dirty="0" smtClean="0">
                <a:ea typeface="ＭＳ Ｐゴシック" charset="-128"/>
              </a:rPr>
              <a:t>UML-Syntax </a:t>
            </a:r>
            <a:r>
              <a:rPr lang="en-US" sz="2400" dirty="0" err="1" smtClean="0">
                <a:ea typeface="ＭＳ Ｐゴシック" charset="-128"/>
              </a:rPr>
              <a:t>damit</a:t>
            </a:r>
            <a:r>
              <a:rPr lang="en-US" sz="2400" dirty="0" smtClean="0">
                <a:ea typeface="ＭＳ Ｐゴシック" charset="-128"/>
              </a:rPr>
              <a:t> </a:t>
            </a:r>
            <a:r>
              <a:rPr lang="en-US" sz="2400" b="1" dirty="0" err="1" smtClean="0">
                <a:ea typeface="ＭＳ Ｐゴシック" charset="-128"/>
              </a:rPr>
              <a:t>definieren</a:t>
            </a:r>
            <a:r>
              <a:rPr lang="en-US" sz="2400" dirty="0" smtClean="0">
                <a:ea typeface="ＭＳ Ｐゴシック" charset="-128"/>
              </a:rPr>
              <a:t>:</a:t>
            </a:r>
          </a:p>
        </p:txBody>
      </p:sp>
      <p:sp>
        <p:nvSpPr>
          <p:cNvPr id="21506" name="Titel 1"/>
          <p:cNvSpPr>
            <a:spLocks noGrp="1"/>
          </p:cNvSpPr>
          <p:nvPr>
            <p:ph type="title"/>
          </p:nvPr>
        </p:nvSpPr>
        <p:spPr/>
        <p:txBody>
          <a:bodyPr/>
          <a:lstStyle/>
          <a:p>
            <a:pPr eaLnBrk="1" hangingPunct="1"/>
            <a:r>
              <a:rPr lang="de-DE" dirty="0" smtClean="0">
                <a:solidFill>
                  <a:srgbClr val="7DA647"/>
                </a:solidFill>
              </a:rPr>
              <a:t>Sind wir jetzt fertig ?</a:t>
            </a:r>
            <a:endParaRPr lang="en-US" sz="2800" dirty="0" smtClean="0">
              <a:ea typeface="ＭＳ Ｐゴシック" charset="-128"/>
            </a:endParaRPr>
          </a:p>
        </p:txBody>
      </p:sp>
      <p:sp>
        <p:nvSpPr>
          <p:cNvPr id="13" name="Fußzeilenplatzhalter 12"/>
          <p:cNvSpPr>
            <a:spLocks noGrp="1"/>
          </p:cNvSpPr>
          <p:nvPr>
            <p:ph type="ftr" idx="11"/>
          </p:nvPr>
        </p:nvSpPr>
        <p:spPr/>
        <p:txBody>
          <a:bodyPr/>
          <a:lstStyle/>
          <a:p>
            <a:pPr algn="ctr" defTabSz="829366" fontAlgn="auto">
              <a:spcBef>
                <a:spcPts val="0"/>
              </a:spcBef>
              <a:spcAft>
                <a:spcPts val="0"/>
              </a:spcAft>
            </a:pPr>
            <a:r>
              <a:rPr lang="de-DE" dirty="0" smtClean="0">
                <a:solidFill>
                  <a:prstClr val="black"/>
                </a:solidFill>
                <a:latin typeface="Arial"/>
                <a:cs typeface="DejaVu Sans"/>
              </a:rPr>
              <a:t>1.1 Modellbasierte Softwareentwicklung</a:t>
            </a:r>
            <a:endParaRPr lang="de-DE" dirty="0">
              <a:solidFill>
                <a:prstClr val="black"/>
              </a:solidFill>
              <a:latin typeface="Arial"/>
              <a:cs typeface="DejaVu Sans"/>
            </a:endParaRPr>
          </a:p>
        </p:txBody>
      </p:sp>
      <p:sp>
        <p:nvSpPr>
          <p:cNvPr id="14" name="Foliennummernplatzhalter 13"/>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12</a:t>
            </a:fld>
            <a:endParaRPr lang="de-DE" sz="1600">
              <a:solidFill>
                <a:prstClr val="black"/>
              </a:solidFill>
              <a:latin typeface="Arial"/>
              <a:cs typeface="DejaVu Sans"/>
            </a:endParaRPr>
          </a:p>
        </p:txBody>
      </p:sp>
      <p:pic>
        <p:nvPicPr>
          <p:cNvPr id="5" name="Grafik 7" descr="question-mark-nothing.jpg"/>
          <p:cNvPicPr>
            <a:picLocks noChangeAspect="1"/>
          </p:cNvPicPr>
          <p:nvPr/>
        </p:nvPicPr>
        <p:blipFill>
          <a:blip r:embed="rId3" cstate="print"/>
          <a:srcRect l="10039" t="6496" r="16830" b="6496"/>
          <a:stretch>
            <a:fillRect/>
          </a:stretch>
        </p:blipFill>
        <p:spPr bwMode="auto">
          <a:xfrm>
            <a:off x="7452320" y="1412776"/>
            <a:ext cx="1243013" cy="147955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23728" y="3563838"/>
            <a:ext cx="5572125" cy="2457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699131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5"/>
                                        </p:tgtEl>
                                      </p:cBhvr>
                                      <p:by x="110000" y="110000"/>
                                    </p:animScale>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5"/>
                                        </p:tgtEl>
                                      </p:cBhvr>
                                      <p:by x="90000" y="90000"/>
                                    </p:animScale>
                                  </p:childTnLst>
                                </p:cTn>
                              </p:par>
                            </p:childTnLst>
                          </p:cTn>
                        </p:par>
                        <p:par>
                          <p:cTn id="10" fill="hold">
                            <p:stCondLst>
                              <p:cond delay="4000"/>
                            </p:stCondLst>
                            <p:childTnLst>
                              <p:par>
                                <p:cTn id="11" presetID="6" presetClass="emph" presetSubtype="0" fill="hold" nodeType="afterEffect">
                                  <p:stCondLst>
                                    <p:cond delay="0"/>
                                  </p:stCondLst>
                                  <p:childTnLst>
                                    <p:animScale>
                                      <p:cBhvr>
                                        <p:cTn id="12" dur="2000" fill="hold"/>
                                        <p:tgtEl>
                                          <p:spTgt spid="5"/>
                                        </p:tgtEl>
                                      </p:cBhvr>
                                      <p:by x="110000" y="110000"/>
                                    </p:animScale>
                                  </p:childTnLst>
                                </p:cTn>
                              </p:par>
                            </p:childTnLst>
                          </p:cTn>
                        </p:par>
                        <p:par>
                          <p:cTn id="13" fill="hold">
                            <p:stCondLst>
                              <p:cond delay="6000"/>
                            </p:stCondLst>
                            <p:childTnLst>
                              <p:par>
                                <p:cTn id="14" presetID="6" presetClass="emph" presetSubtype="0" fill="hold" nodeType="afterEffect">
                                  <p:stCondLst>
                                    <p:cond delay="0"/>
                                  </p:stCondLst>
                                  <p:childTnLst>
                                    <p:animScale>
                                      <p:cBhvr>
                                        <p:cTn id="15" dur="2000" fill="hold"/>
                                        <p:tgtEl>
                                          <p:spTgt spid="5"/>
                                        </p:tgtEl>
                                      </p:cBhvr>
                                      <p:by x="90000" y="90000"/>
                                    </p:animScale>
                                  </p:childTnLst>
                                </p:cTn>
                              </p:par>
                            </p:childTnLst>
                          </p:cTn>
                        </p:par>
                        <p:par>
                          <p:cTn id="16" fill="hold">
                            <p:stCondLst>
                              <p:cond delay="8000"/>
                            </p:stCondLst>
                            <p:childTnLst>
                              <p:par>
                                <p:cTn id="17" presetID="6" presetClass="emph" presetSubtype="0" fill="hold" nodeType="afterEffect">
                                  <p:stCondLst>
                                    <p:cond delay="0"/>
                                  </p:stCondLst>
                                  <p:childTnLst>
                                    <p:animScale>
                                      <p:cBhvr>
                                        <p:cTn id="18" dur="2000" fill="hold"/>
                                        <p:tgtEl>
                                          <p:spTgt spid="5"/>
                                        </p:tgtEl>
                                      </p:cBhvr>
                                      <p:by x="110000" y="110000"/>
                                    </p:animScale>
                                  </p:childTnLst>
                                </p:cTn>
                              </p:par>
                            </p:childTnLst>
                          </p:cTn>
                        </p:par>
                        <p:par>
                          <p:cTn id="19" fill="hold">
                            <p:stCondLst>
                              <p:cond delay="10000"/>
                            </p:stCondLst>
                            <p:childTnLst>
                              <p:par>
                                <p:cTn id="20" presetID="6" presetClass="emph" presetSubtype="0" fill="hold" nodeType="afterEffect">
                                  <p:stCondLst>
                                    <p:cond delay="0"/>
                                  </p:stCondLst>
                                  <p:childTnLst>
                                    <p:animScale>
                                      <p:cBhvr>
                                        <p:cTn id="21" dur="2000" fill="hold"/>
                                        <p:tgtEl>
                                          <p:spTgt spid="5"/>
                                        </p:tgtEl>
                                      </p:cBhvr>
                                      <p:by x="90000" y="9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p:txBody>
          <a:bodyPr/>
          <a:lstStyle/>
          <a:p>
            <a:pPr algn="l" eaLnBrk="1" hangingPunct="1">
              <a:lnSpc>
                <a:spcPct val="110000"/>
              </a:lnSpc>
              <a:spcAft>
                <a:spcPts val="600"/>
              </a:spcAft>
              <a:buFont typeface="Arial" charset="0"/>
              <a:buNone/>
            </a:pPr>
            <a:r>
              <a:rPr lang="en-US" sz="2100" dirty="0" err="1" smtClean="0">
                <a:ea typeface="ＭＳ Ｐゴシック" charset="-128"/>
              </a:rPr>
              <a:t>Aber</a:t>
            </a:r>
            <a:r>
              <a:rPr lang="en-US" sz="2100" dirty="0" smtClean="0">
                <a:ea typeface="ＭＳ Ｐゴシック" charset="-128"/>
              </a:rPr>
              <a:t>: UML </a:t>
            </a:r>
            <a:r>
              <a:rPr lang="en-US" sz="2100" dirty="0" err="1" smtClean="0">
                <a:ea typeface="ＭＳ Ｐゴシック" charset="-128"/>
              </a:rPr>
              <a:t>ist</a:t>
            </a:r>
            <a:r>
              <a:rPr lang="en-US" sz="2100" dirty="0" smtClean="0">
                <a:ea typeface="ＭＳ Ｐゴシック" charset="-128"/>
              </a:rPr>
              <a:t> </a:t>
            </a:r>
            <a:r>
              <a:rPr lang="en-US" sz="2100" dirty="0" err="1" smtClean="0">
                <a:ea typeface="ＭＳ Ｐゴシック" charset="-128"/>
              </a:rPr>
              <a:t>nicht</a:t>
            </a:r>
            <a:r>
              <a:rPr lang="en-US" sz="2100" dirty="0" smtClean="0">
                <a:ea typeface="ＭＳ Ｐゴシック" charset="-128"/>
              </a:rPr>
              <a:t> </a:t>
            </a:r>
            <a:r>
              <a:rPr lang="en-US" sz="2100" dirty="0" err="1" smtClean="0">
                <a:ea typeface="ＭＳ Ｐゴシック" charset="-128"/>
              </a:rPr>
              <a:t>alles</a:t>
            </a:r>
            <a:r>
              <a:rPr lang="en-US" sz="2100" dirty="0" smtClean="0">
                <a:ea typeface="ＭＳ Ｐゴシック" charset="-128"/>
              </a:rPr>
              <a:t> !</a:t>
            </a:r>
          </a:p>
          <a:p>
            <a:pPr marL="342000" indent="-234000" algn="l" eaLnBrk="1" hangingPunct="1">
              <a:lnSpc>
                <a:spcPct val="110000"/>
              </a:lnSpc>
              <a:spcAft>
                <a:spcPts val="600"/>
              </a:spcAft>
              <a:buFont typeface="Arial" pitchFamily="34" charset="0"/>
              <a:buChar char="•"/>
            </a:pPr>
            <a:r>
              <a:rPr lang="en-US" sz="2100" dirty="0" err="1" smtClean="0">
                <a:ea typeface="ＭＳ Ｐゴシック" charset="-128"/>
              </a:rPr>
              <a:t>Weitere</a:t>
            </a:r>
            <a:r>
              <a:rPr lang="en-US" sz="2100" dirty="0" smtClean="0">
                <a:ea typeface="ＭＳ Ｐゴシック" charset="-128"/>
              </a:rPr>
              <a:t> </a:t>
            </a:r>
            <a:r>
              <a:rPr lang="en-US" sz="2100" dirty="0" err="1" smtClean="0">
                <a:ea typeface="ＭＳ Ｐゴシック" charset="-128"/>
              </a:rPr>
              <a:t>Notationen</a:t>
            </a:r>
            <a:r>
              <a:rPr lang="en-US" sz="2100" dirty="0" smtClean="0">
                <a:ea typeface="ＭＳ Ｐゴシック" charset="-128"/>
              </a:rPr>
              <a:t>: </a:t>
            </a:r>
            <a:r>
              <a:rPr lang="en-US" sz="2100" b="1" dirty="0" err="1" smtClean="0">
                <a:ea typeface="ＭＳ Ｐゴシック" charset="-128"/>
              </a:rPr>
              <a:t>eigene</a:t>
            </a:r>
            <a:r>
              <a:rPr lang="en-US" sz="2100" b="1" dirty="0" smtClean="0">
                <a:ea typeface="ＭＳ Ｐゴシック" charset="-128"/>
              </a:rPr>
              <a:t> </a:t>
            </a:r>
            <a:r>
              <a:rPr lang="en-US" sz="2100" b="1" dirty="0" err="1" smtClean="0">
                <a:ea typeface="ＭＳ Ｐゴシック" charset="-128"/>
              </a:rPr>
              <a:t>Metamodelle</a:t>
            </a:r>
            <a:r>
              <a:rPr lang="en-US" sz="2100" b="1" dirty="0" smtClean="0">
                <a:ea typeface="ＭＳ Ｐゴシック" charset="-128"/>
              </a:rPr>
              <a:t/>
            </a:r>
            <a:br>
              <a:rPr lang="en-US" sz="2100" b="1" dirty="0" smtClean="0">
                <a:ea typeface="ＭＳ Ｐゴシック" charset="-128"/>
              </a:rPr>
            </a:br>
            <a:r>
              <a:rPr lang="en-US" sz="2100" dirty="0" smtClean="0">
                <a:ea typeface="ＭＳ Ｐゴシック" charset="-128"/>
              </a:rPr>
              <a:t>(BPMN; Domain-Specific Languages (DSLs), …).</a:t>
            </a:r>
          </a:p>
          <a:p>
            <a:pPr marL="0" indent="0" algn="l" eaLnBrk="1" hangingPunct="1">
              <a:lnSpc>
                <a:spcPct val="110000"/>
              </a:lnSpc>
              <a:spcAft>
                <a:spcPts val="600"/>
              </a:spcAft>
              <a:buNone/>
            </a:pPr>
            <a:r>
              <a:rPr lang="en-US" sz="2100" dirty="0" err="1" smtClean="0">
                <a:ea typeface="ＭＳ Ｐゴシック" charset="-128"/>
              </a:rPr>
              <a:t>Gewünscht</a:t>
            </a:r>
            <a:r>
              <a:rPr lang="en-US" sz="2100" dirty="0" smtClean="0">
                <a:ea typeface="ＭＳ Ｐゴシック" charset="-128"/>
              </a:rPr>
              <a:t>:</a:t>
            </a:r>
          </a:p>
          <a:p>
            <a:pPr marL="342000" indent="-234000" algn="l" eaLnBrk="1" hangingPunct="1">
              <a:lnSpc>
                <a:spcPct val="110000"/>
              </a:lnSpc>
              <a:spcAft>
                <a:spcPts val="600"/>
              </a:spcAft>
              <a:buFont typeface="Arial" pitchFamily="34" charset="0"/>
              <a:buChar char="•"/>
            </a:pPr>
            <a:r>
              <a:rPr lang="en-US" sz="2100" b="1" dirty="0" err="1" smtClean="0">
                <a:ea typeface="ＭＳ Ｐゴシック" charset="-128"/>
              </a:rPr>
              <a:t>Wiederverwendbarkeit</a:t>
            </a:r>
            <a:r>
              <a:rPr lang="en-US" sz="2100" b="1" dirty="0" smtClean="0">
                <a:ea typeface="ＭＳ Ｐゴシック" charset="-128"/>
              </a:rPr>
              <a:t> </a:t>
            </a:r>
            <a:r>
              <a:rPr lang="en-US" sz="2100" dirty="0" err="1" smtClean="0">
                <a:ea typeface="ＭＳ Ｐゴシック" charset="-128"/>
              </a:rPr>
              <a:t>der</a:t>
            </a:r>
            <a:r>
              <a:rPr lang="en-US" sz="2100" dirty="0" smtClean="0">
                <a:ea typeface="ＭＳ Ｐゴシック" charset="-128"/>
              </a:rPr>
              <a:t> </a:t>
            </a:r>
            <a:r>
              <a:rPr lang="en-US" sz="2100" b="1" dirty="0" err="1" smtClean="0">
                <a:ea typeface="ＭＳ Ｐゴシック" charset="-128"/>
              </a:rPr>
              <a:t>Werkzeuge</a:t>
            </a:r>
            <a:endParaRPr lang="en-US" sz="2100" b="1" dirty="0" smtClean="0">
              <a:ea typeface="ＭＳ Ｐゴシック" charset="-128"/>
            </a:endParaRPr>
          </a:p>
          <a:p>
            <a:pPr marL="342000" indent="-234000" algn="l" eaLnBrk="1" hangingPunct="1">
              <a:lnSpc>
                <a:spcPct val="110000"/>
              </a:lnSpc>
              <a:spcAft>
                <a:spcPts val="600"/>
              </a:spcAft>
              <a:buFont typeface="Arial" pitchFamily="34" charset="0"/>
              <a:buChar char="•"/>
            </a:pPr>
            <a:r>
              <a:rPr lang="en-US" sz="2100" b="1" dirty="0" err="1" smtClean="0">
                <a:ea typeface="ＭＳ Ｐゴシック" charset="-128"/>
              </a:rPr>
              <a:t>Austauschbarkeit</a:t>
            </a:r>
            <a:r>
              <a:rPr lang="en-US" sz="2100" b="1" dirty="0" smtClean="0">
                <a:ea typeface="ＭＳ Ｐゴシック" charset="-128"/>
              </a:rPr>
              <a:t> </a:t>
            </a:r>
            <a:r>
              <a:rPr lang="en-US" sz="2100" dirty="0" smtClean="0">
                <a:ea typeface="ＭＳ Ｐゴシック" charset="-128"/>
              </a:rPr>
              <a:t>von </a:t>
            </a:r>
            <a:r>
              <a:rPr lang="en-US" sz="2100" b="1" dirty="0" err="1" smtClean="0">
                <a:ea typeface="ＭＳ Ｐゴシック" charset="-128"/>
              </a:rPr>
              <a:t>Modellen</a:t>
            </a:r>
            <a:endParaRPr lang="en-US" sz="2100" b="1" dirty="0" smtClean="0">
              <a:ea typeface="ＭＳ Ｐゴシック" charset="-128"/>
            </a:endParaRPr>
          </a:p>
          <a:p>
            <a:pPr algn="l" eaLnBrk="1" hangingPunct="1">
              <a:lnSpc>
                <a:spcPct val="110000"/>
              </a:lnSpc>
              <a:spcAft>
                <a:spcPts val="600"/>
              </a:spcAft>
              <a:buFont typeface="Wingdings"/>
              <a:buChar char="è"/>
            </a:pPr>
            <a:r>
              <a:rPr lang="en-US" sz="2100" dirty="0" smtClean="0">
                <a:ea typeface="ＭＳ Ｐゴシック" charset="-128"/>
              </a:rPr>
              <a:t> </a:t>
            </a:r>
            <a:r>
              <a:rPr lang="en-US" sz="2100" dirty="0" err="1" smtClean="0">
                <a:ea typeface="ＭＳ Ｐゴシック" charset="-128"/>
              </a:rPr>
              <a:t>Allgemeiner</a:t>
            </a:r>
            <a:r>
              <a:rPr lang="en-US" sz="2100" dirty="0" smtClean="0">
                <a:ea typeface="ＭＳ Ｐゴシック" charset="-128"/>
              </a:rPr>
              <a:t> </a:t>
            </a:r>
            <a:r>
              <a:rPr lang="en-US" sz="2100" dirty="0" err="1" smtClean="0">
                <a:ea typeface="ＭＳ Ｐゴシック" charset="-128"/>
              </a:rPr>
              <a:t>Ansatz</a:t>
            </a:r>
            <a:r>
              <a:rPr lang="en-US" sz="2100" dirty="0" smtClean="0">
                <a:ea typeface="ＭＳ Ｐゴシック" charset="-128"/>
              </a:rPr>
              <a:t> </a:t>
            </a:r>
            <a:r>
              <a:rPr lang="en-US" sz="2100" dirty="0" err="1" smtClean="0">
                <a:ea typeface="ＭＳ Ｐゴシック" charset="-128"/>
              </a:rPr>
              <a:t>zum</a:t>
            </a:r>
            <a:r>
              <a:rPr lang="en-US" sz="2100" dirty="0" smtClean="0">
                <a:ea typeface="ＭＳ Ｐゴシック" charset="-128"/>
              </a:rPr>
              <a:t> </a:t>
            </a:r>
            <a:r>
              <a:rPr lang="en-US" sz="2100" b="1" dirty="0" err="1" smtClean="0">
                <a:ea typeface="ＭＳ Ｐゴシック" charset="-128"/>
              </a:rPr>
              <a:t>Metamodelle</a:t>
            </a:r>
            <a:r>
              <a:rPr lang="en-US" sz="2100" b="1" dirty="0" smtClean="0">
                <a:ea typeface="ＭＳ Ｐゴシック" charset="-128"/>
              </a:rPr>
              <a:t> </a:t>
            </a:r>
            <a:r>
              <a:rPr lang="en-US" sz="2100" b="1" dirty="0" err="1" smtClean="0">
                <a:ea typeface="ＭＳ Ｐゴシック" charset="-128"/>
              </a:rPr>
              <a:t>definieren</a:t>
            </a:r>
            <a:r>
              <a:rPr lang="en-US" sz="2100" dirty="0" smtClean="0">
                <a:ea typeface="ＭＳ Ｐゴシック" charset="-128"/>
              </a:rPr>
              <a:t>.</a:t>
            </a:r>
          </a:p>
          <a:p>
            <a:pPr marL="0" indent="0" algn="l" eaLnBrk="1" hangingPunct="1">
              <a:lnSpc>
                <a:spcPct val="110000"/>
              </a:lnSpc>
              <a:spcBef>
                <a:spcPts val="600"/>
              </a:spcBef>
              <a:buNone/>
            </a:pPr>
            <a:r>
              <a:rPr lang="en-US" sz="2100" dirty="0" err="1" smtClean="0">
                <a:ea typeface="ＭＳ Ｐゴシック" charset="-128"/>
              </a:rPr>
              <a:t>Wie</a:t>
            </a:r>
            <a:r>
              <a:rPr lang="en-US" sz="2100" dirty="0" smtClean="0">
                <a:ea typeface="ＭＳ Ｐゴシック" charset="-128"/>
              </a:rPr>
              <a:t> ?</a:t>
            </a:r>
          </a:p>
        </p:txBody>
      </p:sp>
      <p:sp>
        <p:nvSpPr>
          <p:cNvPr id="21506" name="Titel 1"/>
          <p:cNvSpPr>
            <a:spLocks noGrp="1"/>
          </p:cNvSpPr>
          <p:nvPr>
            <p:ph type="title"/>
          </p:nvPr>
        </p:nvSpPr>
        <p:spPr/>
        <p:txBody>
          <a:bodyPr/>
          <a:lstStyle/>
          <a:p>
            <a:pPr eaLnBrk="1" hangingPunct="1"/>
            <a:r>
              <a:rPr lang="de-DE" dirty="0" smtClean="0">
                <a:solidFill>
                  <a:srgbClr val="7DA647"/>
                </a:solidFill>
              </a:rPr>
              <a:t>Metamodelle definieren </a:t>
            </a:r>
            <a:r>
              <a:rPr lang="de-DE" sz="2400" dirty="0" smtClean="0">
                <a:solidFill>
                  <a:srgbClr val="7DA647"/>
                </a:solidFill>
              </a:rPr>
              <a:t>?</a:t>
            </a:r>
            <a:endParaRPr lang="en-US" sz="2800" dirty="0" smtClean="0">
              <a:ea typeface="ＭＳ Ｐゴシック" charset="-128"/>
            </a:endParaRPr>
          </a:p>
        </p:txBody>
      </p:sp>
      <p:sp>
        <p:nvSpPr>
          <p:cNvPr id="9" name="Fußzeilenplatzhalter 8"/>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0" name="Foliennummernplatzhalter 9"/>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13</a:t>
            </a:fld>
            <a:endParaRPr lang="de-DE" sz="1600">
              <a:solidFill>
                <a:prstClr val="black"/>
              </a:solidFill>
              <a:latin typeface="Arial"/>
              <a:cs typeface="DejaVu Sans"/>
            </a:endParaRPr>
          </a:p>
        </p:txBody>
      </p:sp>
      <p:pic>
        <p:nvPicPr>
          <p:cNvPr id="16" name="Picture 1" descr="E:\Daten\bpmn.jpeg"/>
          <p:cNvPicPr>
            <a:picLocks noChangeAspect="1" noChangeArrowheads="1"/>
          </p:cNvPicPr>
          <p:nvPr/>
        </p:nvPicPr>
        <p:blipFill>
          <a:blip r:embed="rId3" cstate="print"/>
          <a:srcRect l="36283" t="17386" b="55937"/>
          <a:stretch>
            <a:fillRect/>
          </a:stretch>
        </p:blipFill>
        <p:spPr bwMode="auto">
          <a:xfrm>
            <a:off x="7010091" y="1268760"/>
            <a:ext cx="1954397" cy="874350"/>
          </a:xfrm>
          <a:prstGeom prst="rect">
            <a:avLst/>
          </a:prstGeom>
          <a:noFill/>
        </p:spPr>
      </p:pic>
      <p:pic>
        <p:nvPicPr>
          <p:cNvPr id="14029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95735" y="3501008"/>
            <a:ext cx="5572125" cy="2457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99992" y="4869160"/>
            <a:ext cx="4753596" cy="19442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9" name="Ellipse 18"/>
          <p:cNvSpPr>
            <a:spLocks noChangeArrowheads="1"/>
          </p:cNvSpPr>
          <p:nvPr/>
        </p:nvSpPr>
        <p:spPr bwMode="auto">
          <a:xfrm>
            <a:off x="5580000" y="4860000"/>
            <a:ext cx="864097" cy="216025"/>
          </a:xfrm>
          <a:prstGeom prst="ellipse">
            <a:avLst/>
          </a:prstGeom>
          <a:noFill/>
          <a:ln w="254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Verdana" charset="0"/>
            </a:endParaRPr>
          </a:p>
        </p:txBody>
      </p:sp>
      <p:pic>
        <p:nvPicPr>
          <p:cNvPr id="140292"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80528" y="4869160"/>
            <a:ext cx="4714875" cy="1943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0" name="Ellipse 19"/>
          <p:cNvSpPr>
            <a:spLocks noChangeArrowheads="1"/>
          </p:cNvSpPr>
          <p:nvPr/>
        </p:nvSpPr>
        <p:spPr bwMode="auto">
          <a:xfrm>
            <a:off x="864000" y="4824000"/>
            <a:ext cx="864097" cy="216025"/>
          </a:xfrm>
          <a:prstGeom prst="ellipse">
            <a:avLst/>
          </a:prstGeom>
          <a:noFill/>
          <a:ln w="254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Verdana" charset="0"/>
            </a:endParaRPr>
          </a:p>
        </p:txBody>
      </p:sp>
      <p:sp>
        <p:nvSpPr>
          <p:cNvPr id="12" name="Inhaltsplatzhalter 6"/>
          <p:cNvSpPr txBox="1">
            <a:spLocks/>
          </p:cNvSpPr>
          <p:nvPr/>
        </p:nvSpPr>
        <p:spPr bwMode="auto">
          <a:xfrm>
            <a:off x="1835696" y="4797152"/>
            <a:ext cx="2088232" cy="360040"/>
          </a:xfrm>
          <a:prstGeom prst="rect">
            <a:avLst/>
          </a:prstGeom>
          <a:solidFill>
            <a:schemeClr val="bg1"/>
          </a:solidFill>
          <a:ln w="19050">
            <a:solidFill>
              <a:srgbClr val="FF0000"/>
            </a:solidFill>
            <a:round/>
            <a:headEnd/>
            <a:tailEnd/>
          </a:ln>
        </p:spPr>
        <p:txBody>
          <a:bodyPr vert="horz" wrap="square" lIns="36000" tIns="36000" rIns="36000" bIns="36000" numCol="1" anchor="t" anchorCtr="0" compatLnSpc="1">
            <a:prstTxWarp prst="textNoShape">
              <a:avLst/>
            </a:prstTxWarp>
          </a:bodyPr>
          <a:lstStyle/>
          <a:p>
            <a:pPr marL="342900" marR="0" lvl="0" indent="-342900" algn="l" defTabSz="449263" rtl="0" eaLnBrk="1" fontAlgn="base" latinLnBrk="0" hangingPunct="1">
              <a:lnSpc>
                <a:spcPct val="110000"/>
              </a:lnSpc>
              <a:spcBef>
                <a:spcPct val="0"/>
              </a:spcBef>
              <a:spcAft>
                <a:spcPts val="600"/>
              </a:spcAft>
              <a:buClr>
                <a:srgbClr val="000000"/>
              </a:buClr>
              <a:buSzPct val="100000"/>
              <a:buFont typeface="Arial" charset="0"/>
              <a:buNone/>
              <a:tabLst/>
              <a:defRPr/>
            </a:pPr>
            <a:r>
              <a:rPr kumimoji="0" lang="en-US" sz="2000" b="0" i="0" u="none" strike="noStrike" kern="0" cap="none" spc="0" normalizeH="0" baseline="0" noProof="0" dirty="0" smtClean="0">
                <a:ln>
                  <a:noFill/>
                </a:ln>
                <a:solidFill>
                  <a:srgbClr val="FF0000"/>
                </a:solidFill>
                <a:effectLst/>
                <a:uLnTx/>
                <a:uFillTx/>
                <a:latin typeface="Arial" pitchFamily="34" charset="0"/>
                <a:ea typeface="ＭＳ Ｐゴシック" charset="-128"/>
                <a:cs typeface="+mn-cs"/>
              </a:rPr>
              <a:t>UML </a:t>
            </a:r>
            <a:r>
              <a:rPr kumimoji="0" lang="en-US" sz="2000" b="0" i="0" u="none" strike="noStrike" kern="0" cap="none" spc="0" normalizeH="0" baseline="0" noProof="0" dirty="0" err="1" smtClean="0">
                <a:ln>
                  <a:noFill/>
                </a:ln>
                <a:solidFill>
                  <a:srgbClr val="FF0000"/>
                </a:solidFill>
                <a:effectLst/>
                <a:uLnTx/>
                <a:uFillTx/>
                <a:latin typeface="Arial" pitchFamily="34" charset="0"/>
                <a:ea typeface="ＭＳ Ｐゴシック" charset="-128"/>
                <a:cs typeface="+mn-cs"/>
              </a:rPr>
              <a:t>Metamodell</a:t>
            </a:r>
            <a:endParaRPr kumimoji="0" lang="en-US" sz="2000" b="0" i="0" u="none" strike="noStrike" kern="0" cap="none" spc="0" normalizeH="0" baseline="0" noProof="0" dirty="0" smtClean="0">
              <a:ln>
                <a:noFill/>
              </a:ln>
              <a:solidFill>
                <a:srgbClr val="FF0000"/>
              </a:solidFill>
              <a:effectLst/>
              <a:uLnTx/>
              <a:uFillTx/>
              <a:latin typeface="Arial" pitchFamily="34" charset="0"/>
              <a:ea typeface="ＭＳ Ｐゴシック" charset="-128"/>
              <a:cs typeface="+mn-cs"/>
            </a:endParaRPr>
          </a:p>
        </p:txBody>
      </p:sp>
      <p:sp>
        <p:nvSpPr>
          <p:cNvPr id="13" name="Inhaltsplatzhalter 6"/>
          <p:cNvSpPr txBox="1">
            <a:spLocks/>
          </p:cNvSpPr>
          <p:nvPr/>
        </p:nvSpPr>
        <p:spPr bwMode="auto">
          <a:xfrm>
            <a:off x="6516216" y="4797152"/>
            <a:ext cx="2232248" cy="360040"/>
          </a:xfrm>
          <a:prstGeom prst="rect">
            <a:avLst/>
          </a:prstGeom>
          <a:solidFill>
            <a:schemeClr val="bg1"/>
          </a:solidFill>
          <a:ln w="19050">
            <a:solidFill>
              <a:srgbClr val="FF0000"/>
            </a:solidFill>
            <a:round/>
            <a:headEnd/>
            <a:tailEnd/>
          </a:ln>
        </p:spPr>
        <p:txBody>
          <a:bodyPr vert="horz" wrap="square" lIns="36000" tIns="36000" rIns="36000" bIns="36000" numCol="1" anchor="t" anchorCtr="0" compatLnSpc="1">
            <a:prstTxWarp prst="textNoShape">
              <a:avLst/>
            </a:prstTxWarp>
          </a:bodyPr>
          <a:lstStyle/>
          <a:p>
            <a:pPr marL="342900" marR="0" lvl="0" indent="-342900" algn="l" defTabSz="449263" rtl="0" eaLnBrk="1" fontAlgn="base" latinLnBrk="0" hangingPunct="1">
              <a:lnSpc>
                <a:spcPct val="110000"/>
              </a:lnSpc>
              <a:spcBef>
                <a:spcPct val="0"/>
              </a:spcBef>
              <a:spcAft>
                <a:spcPts val="600"/>
              </a:spcAft>
              <a:buClr>
                <a:srgbClr val="000000"/>
              </a:buClr>
              <a:buSzPct val="100000"/>
              <a:buFont typeface="Arial" charset="0"/>
              <a:buNone/>
              <a:tabLst/>
              <a:defRPr/>
            </a:pPr>
            <a:r>
              <a:rPr kumimoji="0" lang="en-US" sz="2000" b="0" i="0" u="none" strike="noStrike" kern="0" cap="none" spc="0" normalizeH="0" baseline="0" noProof="0" dirty="0" smtClean="0">
                <a:ln>
                  <a:noFill/>
                </a:ln>
                <a:solidFill>
                  <a:srgbClr val="FF0000"/>
                </a:solidFill>
                <a:effectLst/>
                <a:uLnTx/>
                <a:uFillTx/>
                <a:latin typeface="Arial" pitchFamily="34" charset="0"/>
                <a:ea typeface="ＭＳ Ｐゴシック" charset="-128"/>
                <a:cs typeface="+mn-cs"/>
              </a:rPr>
              <a:t>BPMN </a:t>
            </a:r>
            <a:r>
              <a:rPr kumimoji="0" lang="en-US" sz="2000" b="0" i="0" u="none" strike="noStrike" kern="0" cap="none" spc="0" normalizeH="0" baseline="0" noProof="0" dirty="0" err="1" smtClean="0">
                <a:ln>
                  <a:noFill/>
                </a:ln>
                <a:solidFill>
                  <a:srgbClr val="FF0000"/>
                </a:solidFill>
                <a:effectLst/>
                <a:uLnTx/>
                <a:uFillTx/>
                <a:latin typeface="Arial" pitchFamily="34" charset="0"/>
                <a:ea typeface="ＭＳ Ｐゴシック" charset="-128"/>
                <a:cs typeface="+mn-cs"/>
              </a:rPr>
              <a:t>Metamodell</a:t>
            </a:r>
            <a:endParaRPr kumimoji="0" lang="en-US" sz="2000" b="0" i="0" u="none" strike="noStrike" kern="0" cap="none" spc="0" normalizeH="0" baseline="0" noProof="0" dirty="0" smtClean="0">
              <a:ln>
                <a:noFill/>
              </a:ln>
              <a:solidFill>
                <a:srgbClr val="FF0000"/>
              </a:solidFill>
              <a:effectLst/>
              <a:uLnTx/>
              <a:uFillTx/>
              <a:latin typeface="Arial" pitchFamily="34" charset="0"/>
              <a:ea typeface="ＭＳ Ｐゴシック" charset="-128"/>
              <a:cs typeface="+mn-cs"/>
            </a:endParaRPr>
          </a:p>
        </p:txBody>
      </p:sp>
      <p:sp>
        <p:nvSpPr>
          <p:cNvPr id="21" name="Rechteck 20"/>
          <p:cNvSpPr/>
          <p:nvPr/>
        </p:nvSpPr>
        <p:spPr bwMode="auto">
          <a:xfrm>
            <a:off x="0" y="1052736"/>
            <a:ext cx="9252520" cy="136815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1800" b="0" i="0" u="none" strike="noStrike" cap="none" normalizeH="0" baseline="0" dirty="0" smtClean="0">
              <a:ln>
                <a:noFill/>
              </a:ln>
              <a:solidFill>
                <a:schemeClr val="bg1"/>
              </a:solidFill>
              <a:effectLst/>
              <a:latin typeface="Arial Unicode MS" panose="020B0604020202020204" pitchFamily="34" charset="-128"/>
              <a:cs typeface="DejaVu Sans" charset="0"/>
            </a:endParaRPr>
          </a:p>
        </p:txBody>
      </p:sp>
    </p:spTree>
    <p:extLst>
      <p:ext uri="{BB962C8B-B14F-4D97-AF65-F5344CB8AC3E}">
        <p14:creationId xmlns:p14="http://schemas.microsoft.com/office/powerpoint/2010/main" xmlns="" val="25152626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140290"/>
                                        </p:tgtEl>
                                      </p:cBhvr>
                                      <p:by x="85000" y="85000"/>
                                    </p:animScale>
                                  </p:childTnLst>
                                </p:cTn>
                              </p:par>
                              <p:par>
                                <p:cTn id="7" presetID="35" presetClass="path" presetSubtype="0" accel="50000" decel="50000" fill="hold" nodeType="withEffect">
                                  <p:stCondLst>
                                    <p:cond delay="0"/>
                                  </p:stCondLst>
                                  <p:childTnLst>
                                    <p:animMotion origin="layout" path="M -0.0158 0.02105 L -0.32049 0.17793 " pathEditMode="relative" rAng="0" ptsTypes="AA">
                                      <p:cBhvr>
                                        <p:cTn id="8" dur="2000" fill="hold"/>
                                        <p:tgtEl>
                                          <p:spTgt spid="140290"/>
                                        </p:tgtEl>
                                        <p:attrNameLst>
                                          <p:attrName>ppt_x</p:attrName>
                                          <p:attrName>ppt_y</p:attrName>
                                        </p:attrNameLst>
                                      </p:cBhvr>
                                      <p:rCtr x="-152" y="78"/>
                                    </p:animMotion>
                                  </p:childTnLst>
                                </p:cTn>
                              </p:par>
                            </p:childTnLst>
                          </p:cTn>
                        </p:par>
                        <p:par>
                          <p:cTn id="9" fill="hold">
                            <p:stCondLst>
                              <p:cond delay="2000"/>
                            </p:stCondLst>
                            <p:childTnLst>
                              <p:par>
                                <p:cTn id="10" presetID="42" presetClass="entr" presetSubtype="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140292"/>
                                        </p:tgtEl>
                                        <p:attrNameLst>
                                          <p:attrName>style.visibility</p:attrName>
                                        </p:attrNameLst>
                                      </p:cBhvr>
                                      <p:to>
                                        <p:strVal val="visible"/>
                                      </p:to>
                                    </p:set>
                                  </p:childTnLst>
                                </p:cTn>
                              </p:par>
                            </p:childTnLst>
                          </p:cTn>
                        </p:par>
                        <p:par>
                          <p:cTn id="17" fill="hold">
                            <p:stCondLst>
                              <p:cond delay="3000"/>
                            </p:stCondLst>
                            <p:childTnLst>
                              <p:par>
                                <p:cTn id="18" presetID="1" presetClass="exit" presetSubtype="0" fill="hold" nodeType="afterEffect">
                                  <p:stCondLst>
                                    <p:cond delay="0"/>
                                  </p:stCondLst>
                                  <p:childTnLst>
                                    <p:set>
                                      <p:cBhvr>
                                        <p:cTn id="19" dur="1" fill="hold">
                                          <p:stCondLst>
                                            <p:cond delay="0"/>
                                          </p:stCondLst>
                                        </p:cTn>
                                        <p:tgtEl>
                                          <p:spTgt spid="140290"/>
                                        </p:tgtEl>
                                        <p:attrNameLst>
                                          <p:attrName>style.visibility</p:attrName>
                                        </p:attrNameLst>
                                      </p:cBhvr>
                                      <p:to>
                                        <p:strVal val="hidden"/>
                                      </p:to>
                                    </p:set>
                                  </p:childTnLst>
                                </p:cTn>
                              </p:par>
                            </p:childTnLst>
                          </p:cTn>
                        </p:par>
                        <p:par>
                          <p:cTn id="20" fill="hold">
                            <p:stCondLst>
                              <p:cond delay="3000"/>
                            </p:stCondLst>
                            <p:childTnLst>
                              <p:par>
                                <p:cTn id="21" presetID="1"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p:stCondLst>
                              <p:cond delay="3000"/>
                            </p:stCondLst>
                            <p:childTnLst>
                              <p:par>
                                <p:cTn id="24" presetID="1"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20"/>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19"/>
                                        </p:tgtEl>
                                        <p:attrNameLst>
                                          <p:attrName>style.visibility</p:attrName>
                                        </p:attrNameLst>
                                      </p:cBhvr>
                                      <p:to>
                                        <p:strVal val="hidden"/>
                                      </p:to>
                                    </p:set>
                                  </p:childTnLst>
                                </p:cTn>
                              </p:par>
                              <p:par>
                                <p:cTn id="36" presetID="56" presetClass="path" presetSubtype="0" accel="50000" decel="50000" fill="hold" nodeType="withEffect">
                                  <p:stCondLst>
                                    <p:cond delay="0"/>
                                  </p:stCondLst>
                                  <p:childTnLst>
                                    <p:animMotion origin="layout" path="M -0.01371 0.01597 L 0.29011 -0.2206 " pathEditMode="relative" rAng="0" ptsTypes="AA">
                                      <p:cBhvr>
                                        <p:cTn id="37" dur="2000" fill="hold"/>
                                        <p:tgtEl>
                                          <p:spTgt spid="140292"/>
                                        </p:tgtEl>
                                        <p:attrNameLst>
                                          <p:attrName>ppt_x</p:attrName>
                                          <p:attrName>ppt_y</p:attrName>
                                        </p:attrNameLst>
                                      </p:cBhvr>
                                      <p:rCtr x="15191" y="-11829"/>
                                    </p:animMotion>
                                  </p:childTnLst>
                                </p:cTn>
                              </p:par>
                              <p:par>
                                <p:cTn id="38" presetID="6" presetClass="emph" presetSubtype="0" fill="hold" nodeType="withEffect">
                                  <p:stCondLst>
                                    <p:cond delay="0"/>
                                  </p:stCondLst>
                                  <p:childTnLst>
                                    <p:animScale>
                                      <p:cBhvr>
                                        <p:cTn id="39" dur="2000" fill="hold"/>
                                        <p:tgtEl>
                                          <p:spTgt spid="140292"/>
                                        </p:tgtEl>
                                      </p:cBhvr>
                                      <p:by x="200000" y="200000"/>
                                    </p:animScale>
                                  </p:childTnLst>
                                </p:cTn>
                              </p:par>
                              <p:par>
                                <p:cTn id="40" presetID="1" presetClass="exit" presetSubtype="0" fill="hold" grpId="1" nodeType="withEffect">
                                  <p:stCondLst>
                                    <p:cond delay="0"/>
                                  </p:stCondLst>
                                  <p:childTnLst>
                                    <p:set>
                                      <p:cBhvr>
                                        <p:cTn id="41" dur="1" fill="hold">
                                          <p:stCondLst>
                                            <p:cond delay="0"/>
                                          </p:stCondLst>
                                        </p:cTn>
                                        <p:tgtEl>
                                          <p:spTgt spid="12"/>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3"/>
                                        </p:tgtEl>
                                        <p:attrNameLst>
                                          <p:attrName>style.visibility</p:attrName>
                                        </p:attrNameLst>
                                      </p:cBhvr>
                                      <p:to>
                                        <p:strVal val="hidden"/>
                                      </p:to>
                                    </p:set>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12" grpId="0" animBg="1"/>
      <p:bldP spid="12" grpId="1" animBg="1"/>
      <p:bldP spid="13" grpId="0" animBg="1"/>
      <p:bldP spid="13" grpId="1"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1050379"/>
            <a:ext cx="9458325" cy="5114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0722" name="Titel 1"/>
          <p:cNvSpPr>
            <a:spLocks noGrp="1"/>
          </p:cNvSpPr>
          <p:nvPr>
            <p:ph type="title" idx="4294967295"/>
          </p:nvPr>
        </p:nvSpPr>
        <p:spPr>
          <a:xfrm>
            <a:off x="0" y="0"/>
            <a:ext cx="5878513" cy="979488"/>
          </a:xfrm>
        </p:spPr>
        <p:txBody>
          <a:bodyPr/>
          <a:lstStyle/>
          <a:p>
            <a:pPr eaLnBrk="1" hangingPunct="1"/>
            <a:r>
              <a:rPr lang="de-DE" dirty="0" smtClean="0">
                <a:solidFill>
                  <a:srgbClr val="7DA647"/>
                </a:solidFill>
              </a:rPr>
              <a:t>Metamodellierungs-Hierarchie:</a:t>
            </a:r>
            <a:br>
              <a:rPr lang="de-DE" dirty="0" smtClean="0">
                <a:solidFill>
                  <a:srgbClr val="7DA647"/>
                </a:solidFill>
              </a:rPr>
            </a:br>
            <a:r>
              <a:rPr lang="de-DE" dirty="0" smtClean="0">
                <a:solidFill>
                  <a:srgbClr val="7DA647"/>
                </a:solidFill>
              </a:rPr>
              <a:t>Schicht M3</a:t>
            </a:r>
            <a:endParaRPr lang="en-US" sz="2800" dirty="0" smtClean="0">
              <a:ea typeface="ＭＳ Ｐゴシック" charset="-128"/>
            </a:endParaRPr>
          </a:p>
        </p:txBody>
      </p:sp>
      <p:sp>
        <p:nvSpPr>
          <p:cNvPr id="10" name="Textfeld 9"/>
          <p:cNvSpPr txBox="1">
            <a:spLocks noChangeArrowheads="1"/>
          </p:cNvSpPr>
          <p:nvPr/>
        </p:nvSpPr>
        <p:spPr bwMode="auto">
          <a:xfrm>
            <a:off x="755576" y="3846527"/>
            <a:ext cx="7920880" cy="2246769"/>
          </a:xfrm>
          <a:prstGeom prst="rect">
            <a:avLst/>
          </a:prstGeom>
          <a:solidFill>
            <a:srgbClr val="FFFFFF"/>
          </a:solidFill>
          <a:ln w="25400">
            <a:solidFill>
              <a:schemeClr val="tx1"/>
            </a:solidFill>
            <a:miter lim="800000"/>
            <a:headEnd/>
            <a:tailEnd/>
          </a:ln>
          <a:effectLst>
            <a:outerShdw dist="38100" dir="2700000" sx="103999" sy="103999" algn="tl" rotWithShape="0">
              <a:srgbClr val="808080">
                <a:alpha val="39999"/>
              </a:srgbClr>
            </a:outerShdw>
          </a:effectLst>
        </p:spPr>
        <p:txBody>
          <a:bodyPr wrap="square">
            <a:spAutoFit/>
          </a:bodyPr>
          <a:lstStyle/>
          <a:p>
            <a:pPr eaLnBrk="1" hangingPunct="1">
              <a:spcAft>
                <a:spcPts val="600"/>
              </a:spcAft>
            </a:pPr>
            <a:r>
              <a:rPr lang="en-US" altLang="de-DE" sz="2400" b="1" dirty="0" err="1" smtClean="0">
                <a:solidFill>
                  <a:srgbClr val="000000"/>
                </a:solidFill>
                <a:latin typeface="Arial" pitchFamily="34" charset="0"/>
                <a:cs typeface="Arial" pitchFamily="34" charset="0"/>
              </a:rPr>
              <a:t>Schicht</a:t>
            </a:r>
            <a:r>
              <a:rPr lang="en-US" altLang="de-DE" sz="2400" b="1" dirty="0" smtClean="0">
                <a:solidFill>
                  <a:srgbClr val="000000"/>
                </a:solidFill>
                <a:latin typeface="Arial" pitchFamily="34" charset="0"/>
                <a:cs typeface="Arial" pitchFamily="34" charset="0"/>
              </a:rPr>
              <a:t> M3: Meta-</a:t>
            </a:r>
            <a:r>
              <a:rPr lang="en-US" altLang="de-DE" sz="2400" b="1" dirty="0" err="1" smtClean="0">
                <a:solidFill>
                  <a:srgbClr val="000000"/>
                </a:solidFill>
                <a:latin typeface="Arial" pitchFamily="34" charset="0"/>
                <a:cs typeface="Arial" pitchFamily="34" charset="0"/>
              </a:rPr>
              <a:t>Metamodelle</a:t>
            </a:r>
            <a:endParaRPr lang="en-US" altLang="de-DE" sz="2400" b="1" dirty="0" smtClean="0">
              <a:solidFill>
                <a:srgbClr val="000000"/>
              </a:solidFill>
              <a:latin typeface="Arial" pitchFamily="34" charset="0"/>
              <a:cs typeface="Arial" pitchFamily="34" charset="0"/>
            </a:endParaRPr>
          </a:p>
          <a:p>
            <a:pPr eaLnBrk="1" hangingPunct="1">
              <a:spcAft>
                <a:spcPts val="600"/>
              </a:spcAft>
            </a:pPr>
            <a:r>
              <a:rPr lang="en-US" altLang="de-DE" sz="2400" b="1" dirty="0" err="1" smtClean="0">
                <a:solidFill>
                  <a:srgbClr val="000000"/>
                </a:solidFill>
                <a:latin typeface="Arial" pitchFamily="34" charset="0"/>
                <a:cs typeface="Arial" pitchFamily="34" charset="0"/>
              </a:rPr>
              <a:t>Definiert</a:t>
            </a:r>
            <a:r>
              <a:rPr lang="en-US" altLang="de-DE" sz="2400" b="1" dirty="0" smtClean="0">
                <a:solidFill>
                  <a:srgbClr val="000000"/>
                </a:solidFill>
                <a:latin typeface="Arial" pitchFamily="34" charset="0"/>
                <a:cs typeface="Arial" pitchFamily="34" charset="0"/>
              </a:rPr>
              <a:t> </a:t>
            </a:r>
            <a:r>
              <a:rPr lang="en-US" altLang="de-DE" sz="2400" dirty="0" err="1" smtClean="0">
                <a:solidFill>
                  <a:srgbClr val="000000"/>
                </a:solidFill>
                <a:latin typeface="Arial" pitchFamily="34" charset="0"/>
                <a:cs typeface="Arial" pitchFamily="34" charset="0"/>
              </a:rPr>
              <a:t>Menge</a:t>
            </a:r>
            <a:r>
              <a:rPr lang="en-US" altLang="de-DE" sz="2400" dirty="0" smtClean="0">
                <a:solidFill>
                  <a:srgbClr val="000000"/>
                </a:solidFill>
                <a:latin typeface="Arial" pitchFamily="34" charset="0"/>
                <a:cs typeface="Arial" pitchFamily="34" charset="0"/>
              </a:rPr>
              <a:t> </a:t>
            </a:r>
            <a:r>
              <a:rPr lang="en-US" altLang="de-DE" sz="2400" b="1" dirty="0" err="1" smtClean="0">
                <a:solidFill>
                  <a:srgbClr val="000000"/>
                </a:solidFill>
                <a:latin typeface="Arial" pitchFamily="34" charset="0"/>
                <a:cs typeface="Arial" pitchFamily="34" charset="0"/>
              </a:rPr>
              <a:t>valider</a:t>
            </a:r>
            <a:r>
              <a:rPr lang="en-US" altLang="de-DE" sz="2400" b="1" dirty="0" smtClean="0">
                <a:solidFill>
                  <a:srgbClr val="000000"/>
                </a:solidFill>
                <a:latin typeface="Arial" pitchFamily="34" charset="0"/>
                <a:cs typeface="Arial" pitchFamily="34" charset="0"/>
              </a:rPr>
              <a:t> </a:t>
            </a:r>
            <a:r>
              <a:rPr lang="en-US" altLang="de-DE" sz="2400" b="1" dirty="0" err="1" smtClean="0">
                <a:solidFill>
                  <a:srgbClr val="000000"/>
                </a:solidFill>
                <a:latin typeface="Arial" pitchFamily="34" charset="0"/>
                <a:cs typeface="Arial" pitchFamily="34" charset="0"/>
              </a:rPr>
              <a:t>Metamodelle</a:t>
            </a:r>
            <a:r>
              <a:rPr lang="en-US" altLang="de-DE" sz="2400" dirty="0" smtClean="0">
                <a:solidFill>
                  <a:srgbClr val="000000"/>
                </a:solidFill>
                <a:latin typeface="Arial" pitchFamily="34" charset="0"/>
                <a:cs typeface="Arial" pitchFamily="34" charset="0"/>
              </a:rPr>
              <a:t>.</a:t>
            </a:r>
          </a:p>
          <a:p>
            <a:pPr eaLnBrk="1" hangingPunct="1">
              <a:spcAft>
                <a:spcPts val="600"/>
              </a:spcAft>
            </a:pPr>
            <a:r>
              <a:rPr lang="en-US" altLang="de-DE" sz="2400" dirty="0" err="1" smtClean="0">
                <a:solidFill>
                  <a:srgbClr val="000000"/>
                </a:solidFill>
                <a:latin typeface="Arial" pitchFamily="34" charset="0"/>
                <a:cs typeface="Arial" pitchFamily="34" charset="0"/>
              </a:rPr>
              <a:t>Konkreter</a:t>
            </a:r>
            <a:r>
              <a:rPr lang="en-US" altLang="de-DE" sz="2400" dirty="0" smtClean="0">
                <a:solidFill>
                  <a:srgbClr val="000000"/>
                </a:solidFill>
                <a:latin typeface="Arial" pitchFamily="34" charset="0"/>
                <a:cs typeface="Arial" pitchFamily="34" charset="0"/>
              </a:rPr>
              <a:t> </a:t>
            </a:r>
            <a:r>
              <a:rPr lang="en-US" altLang="de-DE" sz="2400" dirty="0" err="1" smtClean="0">
                <a:solidFill>
                  <a:srgbClr val="000000"/>
                </a:solidFill>
                <a:latin typeface="Arial" pitchFamily="34" charset="0"/>
                <a:cs typeface="Arial" pitchFamily="34" charset="0"/>
              </a:rPr>
              <a:t>Ansatz</a:t>
            </a:r>
            <a:r>
              <a:rPr lang="en-US" altLang="de-DE" sz="2400" dirty="0" smtClean="0">
                <a:solidFill>
                  <a:srgbClr val="000000"/>
                </a:solidFill>
                <a:latin typeface="Arial" pitchFamily="34" charset="0"/>
                <a:cs typeface="Arial" pitchFamily="34" charset="0"/>
              </a:rPr>
              <a:t> </a:t>
            </a:r>
            <a:r>
              <a:rPr lang="en-US" altLang="de-DE" sz="2400" dirty="0" err="1" smtClean="0">
                <a:solidFill>
                  <a:srgbClr val="000000"/>
                </a:solidFill>
                <a:latin typeface="Arial" pitchFamily="34" charset="0"/>
                <a:cs typeface="Arial" pitchFamily="34" charset="0"/>
              </a:rPr>
              <a:t>der</a:t>
            </a:r>
            <a:r>
              <a:rPr lang="en-US" altLang="de-DE" sz="2400" dirty="0" smtClean="0">
                <a:solidFill>
                  <a:srgbClr val="000000"/>
                </a:solidFill>
                <a:latin typeface="Arial" pitchFamily="34" charset="0"/>
                <a:cs typeface="Arial" pitchFamily="34" charset="0"/>
              </a:rPr>
              <a:t> OMG: </a:t>
            </a:r>
            <a:r>
              <a:rPr lang="en-US" altLang="de-DE" sz="2400" b="1" dirty="0" smtClean="0">
                <a:solidFill>
                  <a:srgbClr val="000000"/>
                </a:solidFill>
                <a:latin typeface="Arial" pitchFamily="34" charset="0"/>
                <a:cs typeface="Arial" pitchFamily="34" charset="0"/>
              </a:rPr>
              <a:t>Meta Object Facility (MOF)</a:t>
            </a:r>
            <a:r>
              <a:rPr lang="en-US" altLang="de-DE" sz="2400" dirty="0" smtClean="0">
                <a:solidFill>
                  <a:srgbClr val="000000"/>
                </a:solidFill>
                <a:latin typeface="Arial" pitchFamily="34" charset="0"/>
                <a:cs typeface="Arial" pitchFamily="34" charset="0"/>
              </a:rPr>
              <a:t>.</a:t>
            </a:r>
          </a:p>
          <a:p>
            <a:pPr eaLnBrk="1" hangingPunct="1">
              <a:spcAft>
                <a:spcPts val="600"/>
              </a:spcAft>
            </a:pPr>
            <a:r>
              <a:rPr lang="en-US" altLang="de-DE" sz="2400" dirty="0" smtClean="0">
                <a:solidFill>
                  <a:srgbClr val="000000"/>
                </a:solidFill>
                <a:latin typeface="Arial" pitchFamily="34" charset="0"/>
                <a:cs typeface="Arial" pitchFamily="34" charset="0"/>
                <a:sym typeface="Wingdings" pitchFamily="2" charset="2"/>
              </a:rPr>
              <a:t></a:t>
            </a:r>
            <a:r>
              <a:rPr lang="en-US" altLang="de-DE" sz="2400" dirty="0" smtClean="0">
                <a:solidFill>
                  <a:srgbClr val="000000"/>
                </a:solidFill>
                <a:latin typeface="Arial" pitchFamily="34" charset="0"/>
                <a:cs typeface="Arial" pitchFamily="34" charset="0"/>
              </a:rPr>
              <a:t> </a:t>
            </a:r>
            <a:r>
              <a:rPr lang="en-US" altLang="de-DE" sz="2400" dirty="0" err="1" smtClean="0">
                <a:solidFill>
                  <a:srgbClr val="000000"/>
                </a:solidFill>
                <a:latin typeface="Arial" pitchFamily="34" charset="0"/>
                <a:cs typeface="Arial" pitchFamily="34" charset="0"/>
              </a:rPr>
              <a:t>Mit</a:t>
            </a:r>
            <a:r>
              <a:rPr lang="en-US" altLang="de-DE" sz="2400" dirty="0" smtClean="0">
                <a:solidFill>
                  <a:srgbClr val="000000"/>
                </a:solidFill>
                <a:latin typeface="Arial" pitchFamily="34" charset="0"/>
                <a:cs typeface="Arial" pitchFamily="34" charset="0"/>
              </a:rPr>
              <a:t> MOF </a:t>
            </a:r>
            <a:r>
              <a:rPr lang="en-US" altLang="de-DE" sz="2400" dirty="0" err="1" smtClean="0">
                <a:solidFill>
                  <a:srgbClr val="000000"/>
                </a:solidFill>
                <a:latin typeface="Arial" pitchFamily="34" charset="0"/>
                <a:cs typeface="Arial" pitchFamily="34" charset="0"/>
              </a:rPr>
              <a:t>definierte</a:t>
            </a:r>
            <a:r>
              <a:rPr lang="en-US" altLang="de-DE" sz="2400" dirty="0" smtClean="0">
                <a:solidFill>
                  <a:srgbClr val="000000"/>
                </a:solidFill>
                <a:latin typeface="Arial" pitchFamily="34" charset="0"/>
                <a:cs typeface="Arial" pitchFamily="34" charset="0"/>
              </a:rPr>
              <a:t> </a:t>
            </a:r>
            <a:r>
              <a:rPr lang="en-US" altLang="de-DE" sz="2400" dirty="0" err="1" smtClean="0">
                <a:solidFill>
                  <a:srgbClr val="000000"/>
                </a:solidFill>
                <a:latin typeface="Arial" pitchFamily="34" charset="0"/>
                <a:cs typeface="Arial" pitchFamily="34" charset="0"/>
              </a:rPr>
              <a:t>Modelle</a:t>
            </a:r>
            <a:r>
              <a:rPr lang="en-US" altLang="de-DE" sz="2400" dirty="0" smtClean="0">
                <a:solidFill>
                  <a:srgbClr val="000000"/>
                </a:solidFill>
                <a:latin typeface="Arial" pitchFamily="34" charset="0"/>
                <a:cs typeface="Arial" pitchFamily="34" charset="0"/>
              </a:rPr>
              <a:t>:</a:t>
            </a:r>
          </a:p>
          <a:p>
            <a:pPr eaLnBrk="1" hangingPunct="1">
              <a:spcAft>
                <a:spcPts val="600"/>
              </a:spcAft>
              <a:buFont typeface="Arial" pitchFamily="34" charset="0"/>
              <a:buChar char="•"/>
            </a:pPr>
            <a:r>
              <a:rPr lang="en-US" altLang="de-DE" sz="2400" dirty="0" smtClean="0">
                <a:solidFill>
                  <a:srgbClr val="000000"/>
                </a:solidFill>
                <a:latin typeface="Arial" pitchFamily="34" charset="0"/>
                <a:cs typeface="Arial" pitchFamily="34" charset="0"/>
              </a:rPr>
              <a:t> </a:t>
            </a:r>
            <a:r>
              <a:rPr lang="en-US" altLang="de-DE" sz="2400" dirty="0" err="1" smtClean="0">
                <a:solidFill>
                  <a:srgbClr val="000000"/>
                </a:solidFill>
                <a:latin typeface="Arial" pitchFamily="34" charset="0"/>
                <a:cs typeface="Arial" pitchFamily="34" charset="0"/>
              </a:rPr>
              <a:t>Austauschbar</a:t>
            </a:r>
            <a:r>
              <a:rPr lang="en-US" altLang="de-DE" sz="2400" dirty="0" smtClean="0">
                <a:solidFill>
                  <a:srgbClr val="000000"/>
                </a:solidFill>
                <a:latin typeface="Arial" pitchFamily="34" charset="0"/>
                <a:cs typeface="Arial" pitchFamily="34" charset="0"/>
              </a:rPr>
              <a:t> </a:t>
            </a:r>
            <a:r>
              <a:rPr lang="en-US" altLang="de-DE" sz="2400" dirty="0" err="1" smtClean="0">
                <a:solidFill>
                  <a:srgbClr val="000000"/>
                </a:solidFill>
                <a:latin typeface="Arial" pitchFamily="34" charset="0"/>
                <a:cs typeface="Arial" pitchFamily="34" charset="0"/>
              </a:rPr>
              <a:t>mit</a:t>
            </a:r>
            <a:r>
              <a:rPr lang="en-US" altLang="de-DE" sz="2400" dirty="0" smtClean="0">
                <a:solidFill>
                  <a:srgbClr val="000000"/>
                </a:solidFill>
                <a:latin typeface="Arial" pitchFamily="34" charset="0"/>
                <a:cs typeface="Arial" pitchFamily="34" charset="0"/>
              </a:rPr>
              <a:t> XML Metadata Interchange (XMI)</a:t>
            </a:r>
            <a:endParaRPr lang="en-US" altLang="de-DE" sz="2400" dirty="0">
              <a:solidFill>
                <a:srgbClr val="000000"/>
              </a:solidFill>
              <a:latin typeface="Arial" pitchFamily="34" charset="0"/>
              <a:cs typeface="Arial" pitchFamily="34" charset="0"/>
            </a:endParaRPr>
          </a:p>
        </p:txBody>
      </p:sp>
      <p:sp>
        <p:nvSpPr>
          <p:cNvPr id="11" name="Fußzeilenplatzhalter 10"/>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2" name="Foliennummernplatzhalter 11"/>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14</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15556469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anim calcmode="lin" valueType="num">
                                      <p:cBhvr>
                                        <p:cTn id="8" dur="1000" fill="hold"/>
                                        <p:tgtEl>
                                          <p:spTgt spid="10">
                                            <p:bg/>
                                          </p:spTgt>
                                        </p:tgtEl>
                                        <p:attrNameLst>
                                          <p:attrName>ppt_x</p:attrName>
                                        </p:attrNameLst>
                                      </p:cBhvr>
                                      <p:tavLst>
                                        <p:tav tm="0">
                                          <p:val>
                                            <p:strVal val="#ppt_x"/>
                                          </p:val>
                                        </p:tav>
                                        <p:tav tm="100000">
                                          <p:val>
                                            <p:strVal val="#ppt_x"/>
                                          </p:val>
                                        </p:tav>
                                      </p:tavLst>
                                    </p:anim>
                                    <p:anim calcmode="lin" valueType="num">
                                      <p:cBhvr>
                                        <p:cTn id="9" dur="1000" fill="hold"/>
                                        <p:tgtEl>
                                          <p:spTgt spid="10">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1000"/>
                                        <p:tgtEl>
                                          <p:spTgt spid="10">
                                            <p:txEl>
                                              <p:pRg st="0" end="0"/>
                                            </p:txEl>
                                          </p:spTgt>
                                        </p:tgtEl>
                                      </p:cBhvr>
                                    </p:animEffect>
                                    <p:anim calcmode="lin" valueType="num">
                                      <p:cBhvr>
                                        <p:cTn id="1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1000"/>
                                        <p:tgtEl>
                                          <p:spTgt spid="10">
                                            <p:txEl>
                                              <p:pRg st="1" end="1"/>
                                            </p:txEl>
                                          </p:spTgt>
                                        </p:tgtEl>
                                      </p:cBhvr>
                                    </p:animEffect>
                                    <p:anim calcmode="lin" valueType="num">
                                      <p:cBhvr>
                                        <p:cTn id="1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1000"/>
                                        <p:tgtEl>
                                          <p:spTgt spid="10">
                                            <p:txEl>
                                              <p:pRg st="2" end="2"/>
                                            </p:txEl>
                                          </p:spTgt>
                                        </p:tgtEl>
                                      </p:cBhvr>
                                    </p:animEffect>
                                    <p:anim calcmode="lin" valueType="num">
                                      <p:cBhvr>
                                        <p:cTn id="23"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1000"/>
                                        <p:tgtEl>
                                          <p:spTgt spid="10">
                                            <p:txEl>
                                              <p:pRg st="3" end="3"/>
                                            </p:txEl>
                                          </p:spTgt>
                                        </p:tgtEl>
                                      </p:cBhvr>
                                    </p:animEffect>
                                    <p:anim calcmode="lin" valueType="num">
                                      <p:cBhvr>
                                        <p:cTn id="2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fade">
                                      <p:cBhvr>
                                        <p:cTn id="32" dur="1000"/>
                                        <p:tgtEl>
                                          <p:spTgt spid="10">
                                            <p:txEl>
                                              <p:pRg st="4" end="4"/>
                                            </p:txEl>
                                          </p:spTgt>
                                        </p:tgtEl>
                                      </p:cBhvr>
                                    </p:animEffect>
                                    <p:anim calcmode="lin" valueType="num">
                                      <p:cBhvr>
                                        <p:cTn id="33"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1050379"/>
            <a:ext cx="9458325" cy="5114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1746" name="Titel 1"/>
          <p:cNvSpPr>
            <a:spLocks noGrp="1"/>
          </p:cNvSpPr>
          <p:nvPr>
            <p:ph type="title" idx="4294967295"/>
          </p:nvPr>
        </p:nvSpPr>
        <p:spPr>
          <a:xfrm>
            <a:off x="0" y="0"/>
            <a:ext cx="5878513" cy="979488"/>
          </a:xfrm>
        </p:spPr>
        <p:txBody>
          <a:bodyPr wrap="square"/>
          <a:lstStyle/>
          <a:p>
            <a:pPr eaLnBrk="1" hangingPunct="1"/>
            <a:r>
              <a:rPr lang="de-DE" dirty="0" smtClean="0">
                <a:solidFill>
                  <a:srgbClr val="7DA647"/>
                </a:solidFill>
              </a:rPr>
              <a:t>Metamodellierungs-Hierarchie vs. UML</a:t>
            </a:r>
            <a:endParaRPr lang="en-US" sz="2800" dirty="0" smtClean="0">
              <a:ea typeface="ＭＳ Ｐゴシック" charset="-128"/>
            </a:endParaRPr>
          </a:p>
        </p:txBody>
      </p:sp>
      <p:sp>
        <p:nvSpPr>
          <p:cNvPr id="14" name="Textfeld 13"/>
          <p:cNvSpPr txBox="1">
            <a:spLocks noChangeArrowheads="1"/>
          </p:cNvSpPr>
          <p:nvPr/>
        </p:nvSpPr>
        <p:spPr bwMode="auto">
          <a:xfrm>
            <a:off x="899592" y="4653136"/>
            <a:ext cx="7848872" cy="1388072"/>
          </a:xfrm>
          <a:prstGeom prst="rect">
            <a:avLst/>
          </a:prstGeom>
          <a:solidFill>
            <a:srgbClr val="FFFFFF"/>
          </a:solidFill>
          <a:ln w="25400">
            <a:solidFill>
              <a:schemeClr val="tx1"/>
            </a:solidFill>
            <a:miter lim="800000"/>
            <a:headEnd/>
            <a:tailEnd/>
          </a:ln>
          <a:effectLst>
            <a:outerShdw dist="38100" dir="2700000" sx="103999" sy="103999" algn="tl" rotWithShape="0">
              <a:srgbClr val="808080">
                <a:alpha val="39999"/>
              </a:srgbClr>
            </a:outerShdw>
          </a:effectLst>
        </p:spPr>
        <p:txBody>
          <a:bodyPr wrap="square">
            <a:spAutoFit/>
          </a:bodyPr>
          <a:lstStyle/>
          <a:p>
            <a:pPr eaLnBrk="1" hangingPunct="1">
              <a:lnSpc>
                <a:spcPct val="110000"/>
              </a:lnSpc>
              <a:spcAft>
                <a:spcPts val="300"/>
              </a:spcAft>
            </a:pPr>
            <a:r>
              <a:rPr lang="en-US" altLang="de-DE" sz="2400" dirty="0" err="1" smtClean="0">
                <a:solidFill>
                  <a:srgbClr val="000000"/>
                </a:solidFill>
                <a:latin typeface="Arial" pitchFamily="34" charset="0"/>
                <a:cs typeface="Arial" pitchFamily="34" charset="0"/>
              </a:rPr>
              <a:t>Endlich</a:t>
            </a:r>
            <a:r>
              <a:rPr lang="en-US" altLang="de-DE" sz="2400" dirty="0" smtClean="0">
                <a:solidFill>
                  <a:srgbClr val="000000"/>
                </a:solidFill>
                <a:latin typeface="Arial" pitchFamily="34" charset="0"/>
                <a:cs typeface="Arial" pitchFamily="34" charset="0"/>
              </a:rPr>
              <a:t> </a:t>
            </a:r>
            <a:r>
              <a:rPr lang="en-US" altLang="de-DE" sz="2400" dirty="0" err="1" smtClean="0">
                <a:solidFill>
                  <a:srgbClr val="000000"/>
                </a:solidFill>
                <a:latin typeface="Arial" pitchFamily="34" charset="0"/>
                <a:cs typeface="Arial" pitchFamily="34" charset="0"/>
              </a:rPr>
              <a:t>fertig</a:t>
            </a:r>
            <a:r>
              <a:rPr lang="en-US" altLang="de-DE" sz="2400" dirty="0" smtClean="0">
                <a:solidFill>
                  <a:srgbClr val="000000"/>
                </a:solidFill>
                <a:latin typeface="Arial" pitchFamily="34" charset="0"/>
                <a:cs typeface="Arial" pitchFamily="34" charset="0"/>
              </a:rPr>
              <a:t>: </a:t>
            </a:r>
            <a:r>
              <a:rPr lang="en-US" altLang="de-DE" sz="2400" b="1" dirty="0" err="1" smtClean="0">
                <a:solidFill>
                  <a:srgbClr val="000000"/>
                </a:solidFill>
                <a:latin typeface="Arial" pitchFamily="34" charset="0"/>
                <a:cs typeface="Arial" pitchFamily="34" charset="0"/>
              </a:rPr>
              <a:t>Metamodelle</a:t>
            </a:r>
            <a:r>
              <a:rPr lang="en-US" altLang="de-DE" sz="2400" dirty="0" smtClean="0">
                <a:solidFill>
                  <a:srgbClr val="000000"/>
                </a:solidFill>
                <a:latin typeface="Arial" pitchFamily="34" charset="0"/>
                <a:cs typeface="Arial" pitchFamily="34" charset="0"/>
              </a:rPr>
              <a:t> von UML, BPMN, DSLs, …</a:t>
            </a:r>
          </a:p>
          <a:p>
            <a:pPr eaLnBrk="1" hangingPunct="1">
              <a:lnSpc>
                <a:spcPct val="110000"/>
              </a:lnSpc>
              <a:spcAft>
                <a:spcPts val="300"/>
              </a:spcAft>
            </a:pPr>
            <a:r>
              <a:rPr lang="en-US" altLang="de-DE" sz="2400" dirty="0" smtClean="0">
                <a:solidFill>
                  <a:srgbClr val="000000"/>
                </a:solidFill>
                <a:latin typeface="Arial" pitchFamily="34" charset="0"/>
                <a:cs typeface="Arial" pitchFamily="34" charset="0"/>
                <a:sym typeface="Wingdings" pitchFamily="2" charset="2"/>
              </a:rPr>
              <a:t></a:t>
            </a:r>
            <a:r>
              <a:rPr lang="en-US" altLang="de-DE" sz="2400" dirty="0" smtClean="0">
                <a:solidFill>
                  <a:srgbClr val="000000"/>
                </a:solidFill>
                <a:latin typeface="Arial" pitchFamily="34" charset="0"/>
                <a:cs typeface="Arial" pitchFamily="34" charset="0"/>
              </a:rPr>
              <a:t> </a:t>
            </a:r>
            <a:r>
              <a:rPr lang="en-US" altLang="de-DE" sz="2400" dirty="0" err="1" smtClean="0">
                <a:solidFill>
                  <a:srgbClr val="000000"/>
                </a:solidFill>
                <a:latin typeface="Arial" pitchFamily="34" charset="0"/>
                <a:cs typeface="Arial" pitchFamily="34" charset="0"/>
              </a:rPr>
              <a:t>mit</a:t>
            </a:r>
            <a:r>
              <a:rPr lang="en-US" altLang="de-DE" sz="2400" dirty="0" smtClean="0">
                <a:solidFill>
                  <a:srgbClr val="000000"/>
                </a:solidFill>
                <a:latin typeface="Arial" pitchFamily="34" charset="0"/>
                <a:cs typeface="Arial" pitchFamily="34" charset="0"/>
              </a:rPr>
              <a:t> MOF </a:t>
            </a:r>
            <a:r>
              <a:rPr lang="en-US" altLang="de-DE" sz="2400" b="1" dirty="0" err="1" smtClean="0">
                <a:solidFill>
                  <a:srgbClr val="000000"/>
                </a:solidFill>
                <a:latin typeface="Arial" pitchFamily="34" charset="0"/>
                <a:cs typeface="Arial" pitchFamily="34" charset="0"/>
              </a:rPr>
              <a:t>definierbar</a:t>
            </a:r>
            <a:r>
              <a:rPr lang="en-US" altLang="de-DE" sz="2400" dirty="0" smtClean="0">
                <a:solidFill>
                  <a:srgbClr val="000000"/>
                </a:solidFill>
                <a:latin typeface="Arial" pitchFamily="34" charset="0"/>
                <a:cs typeface="Arial" pitchFamily="34" charset="0"/>
              </a:rPr>
              <a:t>.</a:t>
            </a:r>
          </a:p>
          <a:p>
            <a:pPr eaLnBrk="1" hangingPunct="1">
              <a:lnSpc>
                <a:spcPct val="110000"/>
              </a:lnSpc>
              <a:spcAft>
                <a:spcPts val="300"/>
              </a:spcAft>
            </a:pPr>
            <a:r>
              <a:rPr lang="en-US" altLang="de-DE" sz="2400" dirty="0" err="1" smtClean="0">
                <a:solidFill>
                  <a:srgbClr val="000000"/>
                </a:solidFill>
                <a:latin typeface="Arial" pitchFamily="34" charset="0"/>
                <a:cs typeface="Arial" pitchFamily="34" charset="0"/>
              </a:rPr>
              <a:t>Hier</a:t>
            </a:r>
            <a:r>
              <a:rPr lang="en-US" altLang="de-DE" sz="2400" dirty="0" smtClean="0">
                <a:solidFill>
                  <a:srgbClr val="000000"/>
                </a:solidFill>
                <a:latin typeface="Arial" pitchFamily="34" charset="0"/>
                <a:cs typeface="Arial" pitchFamily="34" charset="0"/>
              </a:rPr>
              <a:t>: </a:t>
            </a:r>
            <a:r>
              <a:rPr lang="en-US" altLang="de-DE" sz="2400" dirty="0" smtClean="0">
                <a:solidFill>
                  <a:srgbClr val="FF0000"/>
                </a:solidFill>
                <a:latin typeface="Arial" pitchFamily="34" charset="0"/>
                <a:cs typeface="Arial" pitchFamily="34" charset="0"/>
              </a:rPr>
              <a:t>UML-</a:t>
            </a:r>
            <a:r>
              <a:rPr lang="en-US" altLang="de-DE" sz="2400" dirty="0" err="1" smtClean="0">
                <a:solidFill>
                  <a:srgbClr val="FF0000"/>
                </a:solidFill>
                <a:latin typeface="Arial" pitchFamily="34" charset="0"/>
                <a:cs typeface="Arial" pitchFamily="34" charset="0"/>
              </a:rPr>
              <a:t>spezifische</a:t>
            </a:r>
            <a:r>
              <a:rPr lang="en-US" altLang="de-DE" sz="2400" dirty="0" smtClean="0">
                <a:solidFill>
                  <a:srgbClr val="FF0000"/>
                </a:solidFill>
                <a:latin typeface="Arial" pitchFamily="34" charset="0"/>
                <a:cs typeface="Arial" pitchFamily="34" charset="0"/>
              </a:rPr>
              <a:t> </a:t>
            </a:r>
            <a:r>
              <a:rPr lang="en-US" altLang="de-DE" sz="2400" dirty="0" err="1" smtClean="0">
                <a:solidFill>
                  <a:srgbClr val="000000"/>
                </a:solidFill>
                <a:latin typeface="Arial" pitchFamily="34" charset="0"/>
                <a:cs typeface="Arial" pitchFamily="34" charset="0"/>
              </a:rPr>
              <a:t>Hierarchie</a:t>
            </a:r>
            <a:endParaRPr lang="en-US" altLang="de-DE" sz="2400" dirty="0">
              <a:solidFill>
                <a:srgbClr val="000000"/>
              </a:solidFill>
              <a:latin typeface="Arial" pitchFamily="34" charset="0"/>
              <a:cs typeface="Arial" pitchFamily="34" charset="0"/>
            </a:endParaRPr>
          </a:p>
        </p:txBody>
      </p:sp>
      <p:pic>
        <p:nvPicPr>
          <p:cNvPr id="15" name="Grafik 1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52320" y="5229200"/>
            <a:ext cx="671323" cy="635313"/>
          </a:xfrm>
          <a:prstGeom prst="rect">
            <a:avLst/>
          </a:prstGeom>
        </p:spPr>
      </p:pic>
      <p:sp>
        <p:nvSpPr>
          <p:cNvPr id="16" name="Ellipse 15"/>
          <p:cNvSpPr>
            <a:spLocks noChangeArrowheads="1"/>
          </p:cNvSpPr>
          <p:nvPr/>
        </p:nvSpPr>
        <p:spPr bwMode="auto">
          <a:xfrm>
            <a:off x="2207717" y="2280865"/>
            <a:ext cx="1500187" cy="500063"/>
          </a:xfrm>
          <a:prstGeom prst="ellipse">
            <a:avLst/>
          </a:prstGeom>
          <a:noFill/>
          <a:ln w="254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Verdana" charset="0"/>
            </a:endParaRPr>
          </a:p>
        </p:txBody>
      </p:sp>
      <p:sp>
        <p:nvSpPr>
          <p:cNvPr id="17" name="Ellipse 16"/>
          <p:cNvSpPr>
            <a:spLocks noChangeArrowheads="1"/>
          </p:cNvSpPr>
          <p:nvPr/>
        </p:nvSpPr>
        <p:spPr bwMode="auto">
          <a:xfrm>
            <a:off x="1847676" y="3573016"/>
            <a:ext cx="1500188" cy="500062"/>
          </a:xfrm>
          <a:prstGeom prst="ellipse">
            <a:avLst/>
          </a:prstGeom>
          <a:noFill/>
          <a:ln w="254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Verdana" charset="0"/>
            </a:endParaRPr>
          </a:p>
        </p:txBody>
      </p:sp>
      <p:sp>
        <p:nvSpPr>
          <p:cNvPr id="8" name="Fußzeilenplatzhalter 7"/>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1" name="Foliennummernplatzhalter 10"/>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15</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14358709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fade">
                                      <p:cBhvr>
                                        <p:cTn id="7" dur="1000"/>
                                        <p:tgtEl>
                                          <p:spTgt spid="14">
                                            <p:bg/>
                                          </p:spTgt>
                                        </p:tgtEl>
                                      </p:cBhvr>
                                    </p:animEffect>
                                    <p:anim calcmode="lin" valueType="num">
                                      <p:cBhvr>
                                        <p:cTn id="8" dur="1000" fill="hold"/>
                                        <p:tgtEl>
                                          <p:spTgt spid="14">
                                            <p:bg/>
                                          </p:spTgt>
                                        </p:tgtEl>
                                        <p:attrNameLst>
                                          <p:attrName>ppt_x</p:attrName>
                                        </p:attrNameLst>
                                      </p:cBhvr>
                                      <p:tavLst>
                                        <p:tav tm="0">
                                          <p:val>
                                            <p:strVal val="#ppt_x"/>
                                          </p:val>
                                        </p:tav>
                                        <p:tav tm="100000">
                                          <p:val>
                                            <p:strVal val="#ppt_x"/>
                                          </p:val>
                                        </p:tav>
                                      </p:tavLst>
                                    </p:anim>
                                    <p:anim calcmode="lin" valueType="num">
                                      <p:cBhvr>
                                        <p:cTn id="9" dur="1000" fill="hold"/>
                                        <p:tgtEl>
                                          <p:spTgt spid="14">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1000"/>
                                        <p:tgtEl>
                                          <p:spTgt spid="14">
                                            <p:txEl>
                                              <p:pRg st="0" end="0"/>
                                            </p:txEl>
                                          </p:spTgt>
                                        </p:tgtEl>
                                      </p:cBhvr>
                                    </p:animEffect>
                                    <p:anim calcmode="lin" valueType="num">
                                      <p:cBhvr>
                                        <p:cTn id="1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1000"/>
                                        <p:tgtEl>
                                          <p:spTgt spid="14">
                                            <p:txEl>
                                              <p:pRg st="1" end="1"/>
                                            </p:txEl>
                                          </p:spTgt>
                                        </p:tgtEl>
                                      </p:cBhvr>
                                    </p:animEffect>
                                    <p:anim calcmode="lin" valueType="num">
                                      <p:cBhvr>
                                        <p:cTn id="1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4">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fade">
                                      <p:cBhvr>
                                        <p:cTn id="22" dur="1000"/>
                                        <p:tgtEl>
                                          <p:spTgt spid="14">
                                            <p:txEl>
                                              <p:pRg st="2" end="2"/>
                                            </p:txEl>
                                          </p:spTgt>
                                        </p:tgtEl>
                                      </p:cBhvr>
                                    </p:animEffect>
                                    <p:anim calcmode="lin" valueType="num">
                                      <p:cBhvr>
                                        <p:cTn id="23"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par>
                                <p:cTn id="30" presetID="55"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1000" fill="hold"/>
                                        <p:tgtEl>
                                          <p:spTgt spid="16"/>
                                        </p:tgtEl>
                                        <p:attrNameLst>
                                          <p:attrName>ppt_w</p:attrName>
                                        </p:attrNameLst>
                                      </p:cBhvr>
                                      <p:tavLst>
                                        <p:tav tm="0">
                                          <p:val>
                                            <p:strVal val="#ppt_w*0.70"/>
                                          </p:val>
                                        </p:tav>
                                        <p:tav tm="100000">
                                          <p:val>
                                            <p:strVal val="#ppt_w"/>
                                          </p:val>
                                        </p:tav>
                                      </p:tavLst>
                                    </p:anim>
                                    <p:anim calcmode="lin" valueType="num">
                                      <p:cBhvr>
                                        <p:cTn id="33" dur="1000" fill="hold"/>
                                        <p:tgtEl>
                                          <p:spTgt spid="16"/>
                                        </p:tgtEl>
                                        <p:attrNameLst>
                                          <p:attrName>ppt_h</p:attrName>
                                        </p:attrNameLst>
                                      </p:cBhvr>
                                      <p:tavLst>
                                        <p:tav tm="0">
                                          <p:val>
                                            <p:strVal val="#ppt_h"/>
                                          </p:val>
                                        </p:tav>
                                        <p:tav tm="100000">
                                          <p:val>
                                            <p:strVal val="#ppt_h"/>
                                          </p:val>
                                        </p:tav>
                                      </p:tavLst>
                                    </p:anim>
                                    <p:animEffect transition="in" filter="fade">
                                      <p:cBhvr>
                                        <p:cTn id="34" dur="1000"/>
                                        <p:tgtEl>
                                          <p:spTgt spid="16"/>
                                        </p:tgtEl>
                                      </p:cBhvr>
                                    </p:animEffect>
                                  </p:childTnLst>
                                </p:cTn>
                              </p:par>
                              <p:par>
                                <p:cTn id="35" presetID="55"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ppt_w</p:attrName>
                                        </p:attrNameLst>
                                      </p:cBhvr>
                                      <p:tavLst>
                                        <p:tav tm="0">
                                          <p:val>
                                            <p:strVal val="#ppt_w*0.70"/>
                                          </p:val>
                                        </p:tav>
                                        <p:tav tm="100000">
                                          <p:val>
                                            <p:strVal val="#ppt_w"/>
                                          </p:val>
                                        </p:tav>
                                      </p:tavLst>
                                    </p:anim>
                                    <p:anim calcmode="lin" valueType="num">
                                      <p:cBhvr>
                                        <p:cTn id="38" dur="1000" fill="hold"/>
                                        <p:tgtEl>
                                          <p:spTgt spid="17"/>
                                        </p:tgtEl>
                                        <p:attrNameLst>
                                          <p:attrName>ppt_h</p:attrName>
                                        </p:attrNameLst>
                                      </p:cBhvr>
                                      <p:tavLst>
                                        <p:tav tm="0">
                                          <p:val>
                                            <p:strVal val="#ppt_h"/>
                                          </p:val>
                                        </p:tav>
                                        <p:tav tm="100000">
                                          <p:val>
                                            <p:strVal val="#ppt_h"/>
                                          </p:val>
                                        </p:tav>
                                      </p:tavLst>
                                    </p:anim>
                                    <p:animEffect transition="in" filter="fade">
                                      <p:cBhvr>
                                        <p:cTn id="3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Shape 2"/>
          <p:cNvSpPr txBox="1"/>
          <p:nvPr/>
        </p:nvSpPr>
        <p:spPr>
          <a:xfrm>
            <a:off x="251520" y="1319724"/>
            <a:ext cx="8826604" cy="4629556"/>
          </a:xfrm>
          <a:prstGeom prst="rect">
            <a:avLst/>
          </a:prstGeom>
        </p:spPr>
        <p:txBody>
          <a:bodyPr wrap="square" lIns="0" tIns="0" rIns="0" bIns="0"/>
          <a:lstStyle/>
          <a:p>
            <a:pPr defTabSz="829022" fontAlgn="auto">
              <a:spcBef>
                <a:spcPts val="0"/>
              </a:spcBef>
              <a:spcAft>
                <a:spcPts val="0"/>
              </a:spcAft>
              <a:buSzPct val="25000"/>
            </a:pPr>
            <a:r>
              <a:rPr lang="de-DE" sz="2000" dirty="0">
                <a:solidFill>
                  <a:prstClr val="black"/>
                </a:solidFill>
                <a:latin typeface="Arial"/>
                <a:cs typeface="DejaVu Sans"/>
              </a:rPr>
              <a:t>Welche</a:t>
            </a:r>
            <a:r>
              <a:rPr lang="de-DE" sz="2000" b="1" dirty="0">
                <a:solidFill>
                  <a:prstClr val="black"/>
                </a:solidFill>
                <a:latin typeface="Arial"/>
                <a:cs typeface="DejaVu Sans"/>
              </a:rPr>
              <a:t> Aussagen</a:t>
            </a:r>
            <a:r>
              <a:rPr lang="de-DE" sz="2000" dirty="0">
                <a:solidFill>
                  <a:prstClr val="black"/>
                </a:solidFill>
                <a:latin typeface="Arial"/>
                <a:cs typeface="DejaVu Sans"/>
              </a:rPr>
              <a:t> passen zu den </a:t>
            </a:r>
            <a:r>
              <a:rPr lang="de-DE" sz="2000" b="1" dirty="0">
                <a:solidFill>
                  <a:prstClr val="black"/>
                </a:solidFill>
                <a:latin typeface="Arial"/>
                <a:cs typeface="DejaVu Sans"/>
              </a:rPr>
              <a:t>Kernelementen der UML </a:t>
            </a:r>
            <a:r>
              <a:rPr lang="de-DE" sz="2000" dirty="0">
                <a:solidFill>
                  <a:prstClr val="black"/>
                </a:solidFill>
                <a:latin typeface="Arial"/>
                <a:cs typeface="DejaVu Sans"/>
              </a:rPr>
              <a:t>?</a:t>
            </a:r>
            <a:endParaRPr dirty="0">
              <a:solidFill>
                <a:prstClr val="black"/>
              </a:solidFill>
              <a:latin typeface="Arial"/>
              <a:cs typeface="DejaVu Sans"/>
            </a:endParaRPr>
          </a:p>
          <a:p>
            <a:pPr defTabSz="829022" fontAlgn="auto">
              <a:spcBef>
                <a:spcPts val="0"/>
              </a:spcBef>
              <a:spcAft>
                <a:spcPts val="0"/>
              </a:spcAft>
              <a:buSzPct val="25000"/>
              <a:buFont typeface="Segoe UI"/>
              <a:buChar char="●"/>
            </a:pPr>
            <a:endParaRPr dirty="0">
              <a:solidFill>
                <a:prstClr val="black"/>
              </a:solidFill>
              <a:latin typeface="Arial"/>
              <a:cs typeface="DejaVu Sans"/>
            </a:endParaRPr>
          </a:p>
          <a:p>
            <a:pPr defTabSz="829022" fontAlgn="auto">
              <a:spcBef>
                <a:spcPts val="0"/>
              </a:spcBef>
              <a:spcAft>
                <a:spcPts val="0"/>
              </a:spcAft>
              <a:buSzPct val="25000"/>
            </a:pPr>
            <a:r>
              <a:rPr lang="de-DE" sz="2000" b="1" dirty="0" smtClean="0">
                <a:solidFill>
                  <a:prstClr val="black"/>
                </a:solidFill>
                <a:latin typeface="Arial"/>
                <a:cs typeface="DejaVu Sans"/>
              </a:rPr>
              <a:t>M3-Ebene („MOF“) 		</a:t>
            </a:r>
            <a:r>
              <a:rPr lang="de-DE" sz="2000" dirty="0" smtClean="0">
                <a:solidFill>
                  <a:prstClr val="black"/>
                </a:solidFill>
                <a:latin typeface="Arial"/>
                <a:cs typeface="DejaVu Sans"/>
              </a:rPr>
              <a:t>Definiert bekannte Diagrammarten </a:t>
            </a:r>
            <a:r>
              <a:rPr lang="de-DE" sz="2000" b="1" dirty="0" smtClean="0">
                <a:solidFill>
                  <a:prstClr val="black"/>
                </a:solidFill>
                <a:latin typeface="Arial"/>
                <a:cs typeface="DejaVu Sans"/>
              </a:rPr>
              <a:t/>
            </a:r>
            <a:br>
              <a:rPr lang="de-DE" sz="2000" b="1" dirty="0" smtClean="0">
                <a:solidFill>
                  <a:prstClr val="black"/>
                </a:solidFill>
                <a:latin typeface="Arial"/>
                <a:cs typeface="DejaVu Sans"/>
              </a:rPr>
            </a:br>
            <a:r>
              <a:rPr lang="de-DE" sz="2000" b="1" dirty="0" smtClean="0">
                <a:solidFill>
                  <a:prstClr val="black"/>
                </a:solidFill>
                <a:latin typeface="Arial"/>
                <a:cs typeface="DejaVu Sans"/>
              </a:rPr>
              <a:t>				</a:t>
            </a:r>
            <a:r>
              <a:rPr lang="de-DE" sz="2000" dirty="0" smtClean="0">
                <a:solidFill>
                  <a:prstClr val="black"/>
                </a:solidFill>
                <a:latin typeface="Arial"/>
                <a:cs typeface="DejaVu Sans"/>
              </a:rPr>
              <a:t>(</a:t>
            </a:r>
            <a:r>
              <a:rPr lang="de-DE" sz="2000" dirty="0">
                <a:solidFill>
                  <a:prstClr val="black"/>
                </a:solidFill>
                <a:latin typeface="Arial"/>
                <a:cs typeface="DejaVu Sans"/>
              </a:rPr>
              <a:t>wie </a:t>
            </a:r>
            <a:r>
              <a:rPr lang="de-DE" sz="2000" dirty="0" smtClean="0">
                <a:solidFill>
                  <a:prstClr val="black"/>
                </a:solidFill>
                <a:latin typeface="Arial"/>
                <a:cs typeface="DejaVu Sans"/>
              </a:rPr>
              <a:t>Klassen- / Aktivitätsdiagramm).	</a:t>
            </a:r>
            <a:r>
              <a:rPr lang="de-DE" sz="2000" dirty="0">
                <a:solidFill>
                  <a:prstClr val="black"/>
                </a:solidFill>
                <a:latin typeface="Arial"/>
                <a:cs typeface="DejaVu Sans"/>
              </a:rPr>
              <a:t>	</a:t>
            </a:r>
            <a:endParaRPr dirty="0">
              <a:solidFill>
                <a:prstClr val="black"/>
              </a:solidFill>
              <a:latin typeface="Arial"/>
              <a:cs typeface="DejaVu Sans"/>
            </a:endParaRPr>
          </a:p>
          <a:p>
            <a:pPr defTabSz="829022" fontAlgn="auto">
              <a:spcBef>
                <a:spcPts val="0"/>
              </a:spcBef>
              <a:spcAft>
                <a:spcPts val="0"/>
              </a:spcAft>
              <a:buSzPct val="25000"/>
              <a:buFont typeface="Segoe UI"/>
              <a:buChar char="●"/>
            </a:pPr>
            <a:endParaRPr dirty="0" smtClean="0">
              <a:solidFill>
                <a:prstClr val="black"/>
              </a:solidFill>
              <a:latin typeface="Arial"/>
              <a:cs typeface="DejaVu Sans"/>
            </a:endParaRPr>
          </a:p>
          <a:p>
            <a:pPr defTabSz="829022" fontAlgn="auto">
              <a:spcBef>
                <a:spcPts val="0"/>
              </a:spcBef>
              <a:spcAft>
                <a:spcPts val="0"/>
              </a:spcAft>
              <a:buSzPct val="25000"/>
            </a:pPr>
            <a:endParaRPr lang="de-DE" sz="2000" b="1" dirty="0" smtClean="0">
              <a:solidFill>
                <a:prstClr val="black"/>
              </a:solidFill>
              <a:latin typeface="Arial"/>
              <a:cs typeface="DejaVu Sans"/>
            </a:endParaRPr>
          </a:p>
          <a:p>
            <a:pPr defTabSz="829022" fontAlgn="auto">
              <a:spcBef>
                <a:spcPts val="0"/>
              </a:spcBef>
              <a:spcAft>
                <a:spcPts val="0"/>
              </a:spcAft>
              <a:buSzPct val="25000"/>
            </a:pPr>
            <a:r>
              <a:rPr lang="de-DE" sz="2000" b="1" dirty="0">
                <a:solidFill>
                  <a:prstClr val="black"/>
                </a:solidFill>
                <a:latin typeface="Arial"/>
                <a:cs typeface="DejaVu Sans"/>
              </a:rPr>
              <a:t>				</a:t>
            </a:r>
            <a:r>
              <a:rPr lang="de-DE" sz="2000" dirty="0" smtClean="0">
                <a:solidFill>
                  <a:prstClr val="black"/>
                </a:solidFill>
                <a:latin typeface="Arial"/>
                <a:cs typeface="DejaVu Sans"/>
              </a:rPr>
              <a:t>Definiert UML-Metamodell.</a:t>
            </a:r>
            <a:br>
              <a:rPr lang="de-DE" sz="2000" dirty="0" smtClean="0">
                <a:solidFill>
                  <a:prstClr val="black"/>
                </a:solidFill>
                <a:latin typeface="Arial"/>
                <a:cs typeface="DejaVu Sans"/>
              </a:rPr>
            </a:br>
            <a:r>
              <a:rPr lang="de-DE" sz="2000" b="1" dirty="0">
                <a:solidFill>
                  <a:prstClr val="black"/>
                </a:solidFill>
                <a:latin typeface="Arial"/>
                <a:cs typeface="DejaVu Sans"/>
              </a:rPr>
              <a:t>		</a:t>
            </a:r>
            <a:endParaRPr dirty="0">
              <a:solidFill>
                <a:prstClr val="black"/>
              </a:solidFill>
              <a:latin typeface="Arial"/>
              <a:cs typeface="DejaVu Sans"/>
            </a:endParaRPr>
          </a:p>
          <a:p>
            <a:pPr defTabSz="829022" fontAlgn="auto">
              <a:spcBef>
                <a:spcPts val="0"/>
              </a:spcBef>
              <a:spcAft>
                <a:spcPts val="0"/>
              </a:spcAft>
              <a:buSzPct val="25000"/>
            </a:pPr>
            <a:endParaRPr lang="de-DE" sz="2000" b="1" dirty="0" smtClean="0">
              <a:solidFill>
                <a:prstClr val="black"/>
              </a:solidFill>
              <a:latin typeface="Arial"/>
              <a:cs typeface="DejaVu Sans"/>
            </a:endParaRPr>
          </a:p>
          <a:p>
            <a:pPr defTabSz="829022" fontAlgn="auto">
              <a:spcBef>
                <a:spcPts val="0"/>
              </a:spcBef>
              <a:spcAft>
                <a:spcPts val="0"/>
              </a:spcAft>
              <a:buSzPct val="25000"/>
            </a:pPr>
            <a:r>
              <a:rPr lang="de-DE" sz="2000" b="1" dirty="0" smtClean="0">
                <a:solidFill>
                  <a:prstClr val="black"/>
                </a:solidFill>
                <a:latin typeface="Arial"/>
                <a:cs typeface="DejaVu Sans"/>
              </a:rPr>
              <a:t>XMI</a:t>
            </a:r>
            <a:r>
              <a:rPr lang="de-DE" sz="2000" b="1" dirty="0">
                <a:solidFill>
                  <a:prstClr val="black"/>
                </a:solidFill>
                <a:latin typeface="Arial"/>
                <a:cs typeface="DejaVu Sans"/>
              </a:rPr>
              <a:t>				</a:t>
            </a:r>
            <a:r>
              <a:rPr lang="de-DE" sz="2000" dirty="0" smtClean="0">
                <a:solidFill>
                  <a:prstClr val="black"/>
                </a:solidFill>
                <a:latin typeface="Arial"/>
                <a:cs typeface="DejaVu Sans"/>
              </a:rPr>
              <a:t>Format für Austausch der Modelle. </a:t>
            </a:r>
            <a:br>
              <a:rPr lang="de-DE" sz="2000" dirty="0" smtClean="0">
                <a:solidFill>
                  <a:prstClr val="black"/>
                </a:solidFill>
                <a:latin typeface="Arial"/>
                <a:cs typeface="DejaVu Sans"/>
              </a:rPr>
            </a:br>
            <a:r>
              <a:rPr lang="de-DE" sz="2000" b="1" dirty="0">
                <a:solidFill>
                  <a:prstClr val="black"/>
                </a:solidFill>
                <a:latin typeface="Arial"/>
                <a:cs typeface="DejaVu Sans"/>
              </a:rPr>
              <a:t>				</a:t>
            </a:r>
            <a:endParaRPr dirty="0">
              <a:solidFill>
                <a:prstClr val="black"/>
              </a:solidFill>
              <a:latin typeface="Arial"/>
              <a:cs typeface="DejaVu Sans"/>
            </a:endParaRPr>
          </a:p>
          <a:p>
            <a:pPr defTabSz="829022" fontAlgn="auto">
              <a:spcBef>
                <a:spcPts val="0"/>
              </a:spcBef>
              <a:spcAft>
                <a:spcPts val="0"/>
              </a:spcAft>
              <a:buSzPct val="25000"/>
              <a:buFont typeface="Segoe UI"/>
              <a:buChar char="●"/>
            </a:pPr>
            <a:endParaRPr dirty="0">
              <a:solidFill>
                <a:prstClr val="black"/>
              </a:solidFill>
              <a:latin typeface="Arial"/>
              <a:cs typeface="DejaVu Sans"/>
            </a:endParaRPr>
          </a:p>
          <a:p>
            <a:pPr defTabSz="829022" fontAlgn="auto">
              <a:spcBef>
                <a:spcPts val="0"/>
              </a:spcBef>
              <a:spcAft>
                <a:spcPts val="0"/>
              </a:spcAft>
              <a:buSzPct val="25000"/>
            </a:pPr>
            <a:r>
              <a:rPr lang="de-DE" sz="2000" b="1" dirty="0" smtClean="0">
                <a:solidFill>
                  <a:prstClr val="black"/>
                </a:solidFill>
                <a:latin typeface="Arial"/>
                <a:cs typeface="DejaVu Sans"/>
              </a:rPr>
              <a:t>			</a:t>
            </a:r>
            <a:br>
              <a:rPr lang="de-DE" sz="2000" b="1" dirty="0" smtClean="0">
                <a:solidFill>
                  <a:prstClr val="black"/>
                </a:solidFill>
                <a:latin typeface="Arial"/>
                <a:cs typeface="DejaVu Sans"/>
              </a:rPr>
            </a:br>
            <a:r>
              <a:rPr lang="de-DE" sz="2000" b="1" dirty="0" smtClean="0">
                <a:solidFill>
                  <a:prstClr val="black"/>
                </a:solidFill>
                <a:latin typeface="Arial"/>
                <a:cs typeface="DejaVu Sans"/>
              </a:rPr>
              <a:t> M2-Ebene			</a:t>
            </a:r>
            <a:endParaRPr dirty="0">
              <a:solidFill>
                <a:prstClr val="black"/>
              </a:solidFill>
              <a:latin typeface="Arial"/>
              <a:cs typeface="DejaVu Sans"/>
            </a:endParaRPr>
          </a:p>
        </p:txBody>
      </p:sp>
      <p:sp>
        <p:nvSpPr>
          <p:cNvPr id="9" name="TextShape 1"/>
          <p:cNvSpPr txBox="1"/>
          <p:nvPr/>
        </p:nvSpPr>
        <p:spPr>
          <a:xfrm>
            <a:off x="0" y="0"/>
            <a:ext cx="5877921" cy="979756"/>
          </a:xfrm>
          <a:prstGeom prst="rect">
            <a:avLst/>
          </a:prstGeom>
        </p:spPr>
        <p:txBody>
          <a:bodyPr wrap="none" lIns="0" tIns="0" rIns="0" bIns="0" anchor="ctr"/>
          <a:lstStyle/>
          <a:p>
            <a:pPr algn="ctr" defTabSz="829022" fontAlgn="auto">
              <a:spcBef>
                <a:spcPts val="0"/>
              </a:spcBef>
              <a:spcAft>
                <a:spcPts val="0"/>
              </a:spcAft>
            </a:pPr>
            <a:r>
              <a:rPr lang="de-DE" sz="2800" dirty="0" smtClean="0">
                <a:solidFill>
                  <a:srgbClr val="7DA647"/>
                </a:solidFill>
                <a:latin typeface="Arial"/>
                <a:ea typeface="Arial-BoldMT"/>
                <a:cs typeface="DejaVu Sans"/>
              </a:rPr>
              <a:t>Diskussionsfrage:</a:t>
            </a:r>
          </a:p>
          <a:p>
            <a:pPr algn="ctr" defTabSz="829022" fontAlgn="auto">
              <a:spcBef>
                <a:spcPts val="0"/>
              </a:spcBef>
              <a:spcAft>
                <a:spcPts val="0"/>
              </a:spcAft>
            </a:pPr>
            <a:r>
              <a:rPr lang="de-DE" sz="2800" dirty="0" smtClean="0">
                <a:solidFill>
                  <a:srgbClr val="7DA647"/>
                </a:solidFill>
                <a:latin typeface="Arial"/>
                <a:ea typeface="Arial-BoldMT"/>
                <a:cs typeface="DejaVu Sans"/>
              </a:rPr>
              <a:t>MDA Standards</a:t>
            </a:r>
            <a:endParaRPr sz="2800" dirty="0">
              <a:solidFill>
                <a:prstClr val="black"/>
              </a:solidFill>
              <a:latin typeface="Arial"/>
              <a:cs typeface="DejaVu Sans"/>
            </a:endParaRPr>
          </a:p>
        </p:txBody>
      </p:sp>
      <p:sp>
        <p:nvSpPr>
          <p:cNvPr id="10" name="Fußzeilenplatzhalter 9"/>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1" name="Foliennummernplatzhalter 10"/>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16</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1350607108"/>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Shape 2"/>
          <p:cNvSpPr txBox="1"/>
          <p:nvPr/>
        </p:nvSpPr>
        <p:spPr>
          <a:xfrm>
            <a:off x="251520" y="1319724"/>
            <a:ext cx="8826604" cy="4629556"/>
          </a:xfrm>
          <a:prstGeom prst="rect">
            <a:avLst/>
          </a:prstGeom>
        </p:spPr>
        <p:txBody>
          <a:bodyPr wrap="square" lIns="0" tIns="0" rIns="0" bIns="0"/>
          <a:lstStyle/>
          <a:p>
            <a:pPr defTabSz="829022" fontAlgn="auto">
              <a:spcBef>
                <a:spcPts val="0"/>
              </a:spcBef>
              <a:spcAft>
                <a:spcPts val="0"/>
              </a:spcAft>
              <a:buSzPct val="25000"/>
            </a:pPr>
            <a:r>
              <a:rPr lang="de-DE" sz="2000" dirty="0">
                <a:solidFill>
                  <a:prstClr val="black"/>
                </a:solidFill>
                <a:latin typeface="Arial"/>
                <a:cs typeface="DejaVu Sans"/>
              </a:rPr>
              <a:t>Welche</a:t>
            </a:r>
            <a:r>
              <a:rPr lang="de-DE" sz="2000" b="1" dirty="0">
                <a:solidFill>
                  <a:prstClr val="black"/>
                </a:solidFill>
                <a:latin typeface="Arial"/>
                <a:cs typeface="DejaVu Sans"/>
              </a:rPr>
              <a:t> Aussagen</a:t>
            </a:r>
            <a:r>
              <a:rPr lang="de-DE" sz="2000" dirty="0">
                <a:solidFill>
                  <a:prstClr val="black"/>
                </a:solidFill>
                <a:latin typeface="Arial"/>
                <a:cs typeface="DejaVu Sans"/>
              </a:rPr>
              <a:t> passen zu den </a:t>
            </a:r>
            <a:r>
              <a:rPr lang="de-DE" sz="2000" b="1" dirty="0">
                <a:solidFill>
                  <a:prstClr val="black"/>
                </a:solidFill>
                <a:latin typeface="Arial"/>
                <a:cs typeface="DejaVu Sans"/>
              </a:rPr>
              <a:t>Kernelementen der UML </a:t>
            </a:r>
            <a:r>
              <a:rPr lang="de-DE" sz="2000" dirty="0">
                <a:solidFill>
                  <a:prstClr val="black"/>
                </a:solidFill>
                <a:latin typeface="Arial"/>
                <a:cs typeface="DejaVu Sans"/>
              </a:rPr>
              <a:t>?</a:t>
            </a:r>
            <a:endParaRPr dirty="0">
              <a:solidFill>
                <a:prstClr val="black"/>
              </a:solidFill>
              <a:latin typeface="Arial"/>
              <a:cs typeface="DejaVu Sans"/>
            </a:endParaRPr>
          </a:p>
          <a:p>
            <a:pPr defTabSz="829022" fontAlgn="auto">
              <a:spcBef>
                <a:spcPts val="0"/>
              </a:spcBef>
              <a:spcAft>
                <a:spcPts val="0"/>
              </a:spcAft>
              <a:buSzPct val="25000"/>
              <a:buFont typeface="Segoe UI"/>
              <a:buChar char="●"/>
            </a:pPr>
            <a:endParaRPr dirty="0">
              <a:solidFill>
                <a:prstClr val="black"/>
              </a:solidFill>
              <a:latin typeface="Arial"/>
              <a:cs typeface="DejaVu Sans"/>
            </a:endParaRPr>
          </a:p>
          <a:p>
            <a:pPr defTabSz="829022" fontAlgn="auto">
              <a:spcBef>
                <a:spcPts val="0"/>
              </a:spcBef>
              <a:spcAft>
                <a:spcPts val="0"/>
              </a:spcAft>
              <a:buSzPct val="25000"/>
            </a:pPr>
            <a:r>
              <a:rPr lang="de-DE" sz="2000" b="1" dirty="0" smtClean="0">
                <a:solidFill>
                  <a:prstClr val="black"/>
                </a:solidFill>
                <a:latin typeface="Arial"/>
                <a:cs typeface="DejaVu Sans"/>
              </a:rPr>
              <a:t>M3-Ebene („MOF“) 		</a:t>
            </a:r>
            <a:r>
              <a:rPr lang="de-DE" sz="2000" dirty="0" smtClean="0">
                <a:solidFill>
                  <a:prstClr val="black"/>
                </a:solidFill>
                <a:latin typeface="Arial"/>
                <a:cs typeface="DejaVu Sans"/>
              </a:rPr>
              <a:t>Definiert bekannte Diagrammarten </a:t>
            </a:r>
            <a:r>
              <a:rPr lang="de-DE" sz="2000" b="1" dirty="0" smtClean="0">
                <a:solidFill>
                  <a:prstClr val="black"/>
                </a:solidFill>
                <a:latin typeface="Arial"/>
                <a:cs typeface="DejaVu Sans"/>
              </a:rPr>
              <a:t/>
            </a:r>
            <a:br>
              <a:rPr lang="de-DE" sz="2000" b="1" dirty="0" smtClean="0">
                <a:solidFill>
                  <a:prstClr val="black"/>
                </a:solidFill>
                <a:latin typeface="Arial"/>
                <a:cs typeface="DejaVu Sans"/>
              </a:rPr>
            </a:br>
            <a:r>
              <a:rPr lang="de-DE" sz="2000" b="1" dirty="0" smtClean="0">
                <a:solidFill>
                  <a:prstClr val="black"/>
                </a:solidFill>
                <a:latin typeface="Arial"/>
                <a:cs typeface="DejaVu Sans"/>
              </a:rPr>
              <a:t>				</a:t>
            </a:r>
            <a:r>
              <a:rPr lang="de-DE" sz="2000" dirty="0" smtClean="0">
                <a:solidFill>
                  <a:prstClr val="black"/>
                </a:solidFill>
                <a:latin typeface="Arial"/>
                <a:cs typeface="DejaVu Sans"/>
              </a:rPr>
              <a:t>(</a:t>
            </a:r>
            <a:r>
              <a:rPr lang="de-DE" sz="2000" dirty="0">
                <a:solidFill>
                  <a:prstClr val="black"/>
                </a:solidFill>
                <a:latin typeface="Arial"/>
                <a:cs typeface="DejaVu Sans"/>
              </a:rPr>
              <a:t>wie </a:t>
            </a:r>
            <a:r>
              <a:rPr lang="de-DE" sz="2000" dirty="0" smtClean="0">
                <a:solidFill>
                  <a:prstClr val="black"/>
                </a:solidFill>
                <a:latin typeface="Arial"/>
                <a:cs typeface="DejaVu Sans"/>
              </a:rPr>
              <a:t>Klassen- / Aktivitätsdiagramm).	</a:t>
            </a:r>
            <a:r>
              <a:rPr lang="de-DE" sz="2000" dirty="0">
                <a:solidFill>
                  <a:prstClr val="black"/>
                </a:solidFill>
                <a:latin typeface="Arial"/>
                <a:cs typeface="DejaVu Sans"/>
              </a:rPr>
              <a:t>	</a:t>
            </a:r>
            <a:endParaRPr dirty="0">
              <a:solidFill>
                <a:prstClr val="black"/>
              </a:solidFill>
              <a:latin typeface="Arial"/>
              <a:cs typeface="DejaVu Sans"/>
            </a:endParaRPr>
          </a:p>
          <a:p>
            <a:pPr defTabSz="829022" fontAlgn="auto">
              <a:spcBef>
                <a:spcPts val="0"/>
              </a:spcBef>
              <a:spcAft>
                <a:spcPts val="0"/>
              </a:spcAft>
              <a:buSzPct val="25000"/>
              <a:buFont typeface="Segoe UI"/>
              <a:buChar char="●"/>
            </a:pPr>
            <a:endParaRPr dirty="0" smtClean="0">
              <a:solidFill>
                <a:prstClr val="black"/>
              </a:solidFill>
              <a:latin typeface="Arial"/>
              <a:cs typeface="DejaVu Sans"/>
            </a:endParaRPr>
          </a:p>
          <a:p>
            <a:pPr defTabSz="829022" fontAlgn="auto">
              <a:spcBef>
                <a:spcPts val="0"/>
              </a:spcBef>
              <a:spcAft>
                <a:spcPts val="0"/>
              </a:spcAft>
              <a:buSzPct val="25000"/>
            </a:pPr>
            <a:endParaRPr lang="de-DE" sz="2000" b="1" dirty="0" smtClean="0">
              <a:solidFill>
                <a:prstClr val="black"/>
              </a:solidFill>
              <a:latin typeface="Arial"/>
              <a:cs typeface="DejaVu Sans"/>
            </a:endParaRPr>
          </a:p>
          <a:p>
            <a:pPr defTabSz="829022" fontAlgn="auto">
              <a:spcBef>
                <a:spcPts val="0"/>
              </a:spcBef>
              <a:spcAft>
                <a:spcPts val="0"/>
              </a:spcAft>
              <a:buSzPct val="25000"/>
            </a:pPr>
            <a:r>
              <a:rPr lang="de-DE" sz="2000" b="1" dirty="0">
                <a:solidFill>
                  <a:prstClr val="black"/>
                </a:solidFill>
                <a:latin typeface="Arial"/>
                <a:cs typeface="DejaVu Sans"/>
              </a:rPr>
              <a:t>				</a:t>
            </a:r>
            <a:r>
              <a:rPr lang="de-DE" sz="2000" dirty="0" smtClean="0">
                <a:solidFill>
                  <a:prstClr val="black"/>
                </a:solidFill>
                <a:latin typeface="Arial"/>
                <a:cs typeface="DejaVu Sans"/>
              </a:rPr>
              <a:t>Definiert UML-Metamodell.</a:t>
            </a:r>
            <a:br>
              <a:rPr lang="de-DE" sz="2000" dirty="0" smtClean="0">
                <a:solidFill>
                  <a:prstClr val="black"/>
                </a:solidFill>
                <a:latin typeface="Arial"/>
                <a:cs typeface="DejaVu Sans"/>
              </a:rPr>
            </a:br>
            <a:r>
              <a:rPr lang="de-DE" sz="2000" b="1" dirty="0">
                <a:solidFill>
                  <a:prstClr val="black"/>
                </a:solidFill>
                <a:latin typeface="Arial"/>
                <a:cs typeface="DejaVu Sans"/>
              </a:rPr>
              <a:t>		</a:t>
            </a:r>
            <a:endParaRPr dirty="0">
              <a:solidFill>
                <a:prstClr val="black"/>
              </a:solidFill>
              <a:latin typeface="Arial"/>
              <a:cs typeface="DejaVu Sans"/>
            </a:endParaRPr>
          </a:p>
          <a:p>
            <a:pPr defTabSz="829022" fontAlgn="auto">
              <a:spcBef>
                <a:spcPts val="0"/>
              </a:spcBef>
              <a:spcAft>
                <a:spcPts val="0"/>
              </a:spcAft>
              <a:buSzPct val="25000"/>
            </a:pPr>
            <a:endParaRPr lang="de-DE" sz="2000" b="1" dirty="0" smtClean="0">
              <a:solidFill>
                <a:prstClr val="black"/>
              </a:solidFill>
              <a:latin typeface="Arial"/>
              <a:cs typeface="DejaVu Sans"/>
            </a:endParaRPr>
          </a:p>
          <a:p>
            <a:pPr defTabSz="829022" fontAlgn="auto">
              <a:spcBef>
                <a:spcPts val="0"/>
              </a:spcBef>
              <a:spcAft>
                <a:spcPts val="0"/>
              </a:spcAft>
              <a:buSzPct val="25000"/>
            </a:pPr>
            <a:r>
              <a:rPr lang="de-DE" sz="2000" b="1" dirty="0" smtClean="0">
                <a:solidFill>
                  <a:prstClr val="black"/>
                </a:solidFill>
                <a:latin typeface="Arial"/>
                <a:cs typeface="DejaVu Sans"/>
              </a:rPr>
              <a:t>XMI</a:t>
            </a:r>
            <a:r>
              <a:rPr lang="de-DE" sz="2000" b="1" dirty="0">
                <a:solidFill>
                  <a:prstClr val="black"/>
                </a:solidFill>
                <a:latin typeface="Arial"/>
                <a:cs typeface="DejaVu Sans"/>
              </a:rPr>
              <a:t>				</a:t>
            </a:r>
            <a:r>
              <a:rPr lang="de-DE" sz="2000" dirty="0" smtClean="0">
                <a:solidFill>
                  <a:prstClr val="black"/>
                </a:solidFill>
                <a:latin typeface="Arial"/>
                <a:cs typeface="DejaVu Sans"/>
              </a:rPr>
              <a:t>Format für Austausch der Modelle. </a:t>
            </a:r>
            <a:br>
              <a:rPr lang="de-DE" sz="2000" dirty="0" smtClean="0">
                <a:solidFill>
                  <a:prstClr val="black"/>
                </a:solidFill>
                <a:latin typeface="Arial"/>
                <a:cs typeface="DejaVu Sans"/>
              </a:rPr>
            </a:br>
            <a:r>
              <a:rPr lang="de-DE" sz="2000" b="1" dirty="0">
                <a:solidFill>
                  <a:prstClr val="black"/>
                </a:solidFill>
                <a:latin typeface="Arial"/>
                <a:cs typeface="DejaVu Sans"/>
              </a:rPr>
              <a:t>				</a:t>
            </a:r>
            <a:endParaRPr dirty="0">
              <a:solidFill>
                <a:prstClr val="black"/>
              </a:solidFill>
              <a:latin typeface="Arial"/>
              <a:cs typeface="DejaVu Sans"/>
            </a:endParaRPr>
          </a:p>
          <a:p>
            <a:pPr defTabSz="829022" fontAlgn="auto">
              <a:spcBef>
                <a:spcPts val="0"/>
              </a:spcBef>
              <a:spcAft>
                <a:spcPts val="0"/>
              </a:spcAft>
              <a:buSzPct val="25000"/>
              <a:buFont typeface="Segoe UI"/>
              <a:buChar char="●"/>
            </a:pPr>
            <a:endParaRPr dirty="0">
              <a:solidFill>
                <a:prstClr val="black"/>
              </a:solidFill>
              <a:latin typeface="Arial"/>
              <a:cs typeface="DejaVu Sans"/>
            </a:endParaRPr>
          </a:p>
          <a:p>
            <a:pPr defTabSz="829022" fontAlgn="auto">
              <a:spcBef>
                <a:spcPts val="0"/>
              </a:spcBef>
              <a:spcAft>
                <a:spcPts val="0"/>
              </a:spcAft>
              <a:buSzPct val="25000"/>
            </a:pPr>
            <a:r>
              <a:rPr lang="de-DE" sz="2000" b="1" dirty="0" smtClean="0">
                <a:solidFill>
                  <a:prstClr val="black"/>
                </a:solidFill>
                <a:latin typeface="Arial"/>
                <a:cs typeface="DejaVu Sans"/>
              </a:rPr>
              <a:t>			</a:t>
            </a:r>
            <a:br>
              <a:rPr lang="de-DE" sz="2000" b="1" dirty="0" smtClean="0">
                <a:solidFill>
                  <a:prstClr val="black"/>
                </a:solidFill>
                <a:latin typeface="Arial"/>
                <a:cs typeface="DejaVu Sans"/>
              </a:rPr>
            </a:br>
            <a:r>
              <a:rPr lang="de-DE" sz="2000" b="1" dirty="0" smtClean="0">
                <a:solidFill>
                  <a:prstClr val="black"/>
                </a:solidFill>
                <a:latin typeface="Arial"/>
                <a:cs typeface="DejaVu Sans"/>
              </a:rPr>
              <a:t> M2-Ebene			</a:t>
            </a:r>
            <a:endParaRPr dirty="0">
              <a:solidFill>
                <a:prstClr val="black"/>
              </a:solidFill>
              <a:latin typeface="Arial"/>
              <a:cs typeface="DejaVu Sans"/>
            </a:endParaRPr>
          </a:p>
        </p:txBody>
      </p:sp>
      <p:sp>
        <p:nvSpPr>
          <p:cNvPr id="204" name="Line 3"/>
          <p:cNvSpPr/>
          <p:nvPr/>
        </p:nvSpPr>
        <p:spPr>
          <a:xfrm>
            <a:off x="2267745" y="2276872"/>
            <a:ext cx="1224136" cy="936104"/>
          </a:xfrm>
          <a:prstGeom prst="line">
            <a:avLst/>
          </a:prstGeom>
          <a:ln w="36000">
            <a:solidFill>
              <a:srgbClr val="7DA647"/>
            </a:solidFill>
            <a:round/>
          </a:ln>
        </p:spPr>
      </p:sp>
      <p:sp>
        <p:nvSpPr>
          <p:cNvPr id="206" name="Line 5"/>
          <p:cNvSpPr/>
          <p:nvPr/>
        </p:nvSpPr>
        <p:spPr>
          <a:xfrm>
            <a:off x="827584" y="4149080"/>
            <a:ext cx="2520280" cy="0"/>
          </a:xfrm>
          <a:prstGeom prst="line">
            <a:avLst/>
          </a:prstGeom>
          <a:ln w="36000">
            <a:solidFill>
              <a:srgbClr val="7DA647"/>
            </a:solidFill>
            <a:round/>
          </a:ln>
        </p:spPr>
      </p:sp>
      <p:sp>
        <p:nvSpPr>
          <p:cNvPr id="208" name="Line 7"/>
          <p:cNvSpPr/>
          <p:nvPr/>
        </p:nvSpPr>
        <p:spPr>
          <a:xfrm flipV="1">
            <a:off x="1619672" y="2188122"/>
            <a:ext cx="1809115" cy="3041078"/>
          </a:xfrm>
          <a:prstGeom prst="line">
            <a:avLst/>
          </a:prstGeom>
          <a:ln w="36000">
            <a:solidFill>
              <a:srgbClr val="7DA647"/>
            </a:solidFill>
            <a:round/>
          </a:ln>
        </p:spPr>
      </p:sp>
      <p:sp>
        <p:nvSpPr>
          <p:cNvPr id="9" name="TextShape 1"/>
          <p:cNvSpPr txBox="1"/>
          <p:nvPr/>
        </p:nvSpPr>
        <p:spPr>
          <a:xfrm>
            <a:off x="0" y="0"/>
            <a:ext cx="5877921" cy="979756"/>
          </a:xfrm>
          <a:prstGeom prst="rect">
            <a:avLst/>
          </a:prstGeom>
        </p:spPr>
        <p:txBody>
          <a:bodyPr wrap="none" lIns="0" tIns="0" rIns="0" bIns="0" anchor="ctr"/>
          <a:lstStyle/>
          <a:p>
            <a:pPr algn="ctr" defTabSz="829022" fontAlgn="auto">
              <a:spcBef>
                <a:spcPts val="0"/>
              </a:spcBef>
              <a:spcAft>
                <a:spcPts val="0"/>
              </a:spcAft>
            </a:pPr>
            <a:r>
              <a:rPr lang="de-DE" sz="2800" dirty="0" smtClean="0">
                <a:solidFill>
                  <a:srgbClr val="7DA647"/>
                </a:solidFill>
                <a:latin typeface="Arial"/>
                <a:ea typeface="Arial-BoldMT"/>
                <a:cs typeface="DejaVu Sans"/>
              </a:rPr>
              <a:t>Diskussionsfrage:</a:t>
            </a:r>
          </a:p>
          <a:p>
            <a:pPr algn="ctr" defTabSz="829022" fontAlgn="auto">
              <a:spcBef>
                <a:spcPts val="0"/>
              </a:spcBef>
              <a:spcAft>
                <a:spcPts val="0"/>
              </a:spcAft>
            </a:pPr>
            <a:r>
              <a:rPr lang="de-DE" sz="2800" dirty="0" smtClean="0">
                <a:solidFill>
                  <a:srgbClr val="7DA647"/>
                </a:solidFill>
                <a:latin typeface="Arial"/>
                <a:ea typeface="Arial-BoldMT"/>
                <a:cs typeface="DejaVu Sans"/>
              </a:rPr>
              <a:t>MDA Standards</a:t>
            </a:r>
            <a:endParaRPr sz="2800" dirty="0">
              <a:solidFill>
                <a:prstClr val="black"/>
              </a:solidFill>
              <a:latin typeface="Arial"/>
              <a:cs typeface="DejaVu Sans"/>
            </a:endParaRPr>
          </a:p>
        </p:txBody>
      </p:sp>
      <p:sp>
        <p:nvSpPr>
          <p:cNvPr id="10" name="Fußzeilenplatzhalter 9"/>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1" name="Foliennummernplatzhalter 10"/>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17</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1350607108"/>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387404" y="1168725"/>
            <a:ext cx="8280400" cy="4895850"/>
          </a:xfrm>
          <a:prstGeom prst="rect">
            <a:avLst/>
          </a:prstGeom>
          <a:noFill/>
          <a:ln w="9525">
            <a:noFill/>
            <a:round/>
            <a:headEnd/>
            <a:tailEnd/>
          </a:ln>
        </p:spPr>
        <p:txBody>
          <a:bodyPr lIns="0" tIns="0" rIns="0" bIns="0"/>
          <a:lstStyle/>
          <a:p>
            <a:pPr marL="341313" indent="-341313">
              <a:lnSpc>
                <a:spcPct val="107000"/>
              </a:lnSpc>
              <a:spcAft>
                <a:spcPts val="600"/>
              </a:spcAft>
              <a:buSzPct val="100000"/>
              <a:buFont typeface="Times New Roman" pitchFamily="18"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de-DE" sz="2200" dirty="0" smtClean="0">
              <a:solidFill>
                <a:srgbClr val="000000"/>
              </a:solidFill>
              <a:latin typeface="Arial" pitchFamily="34" charset="0"/>
            </a:endParaRPr>
          </a:p>
        </p:txBody>
      </p:sp>
      <p:sp>
        <p:nvSpPr>
          <p:cNvPr id="8" name="Rectangle 3" descr="Rectangle: Click to edit Master text styles&#10;Second level&#10;Third level&#10;Fourth level&#10;Fifth level"/>
          <p:cNvSpPr txBox="1">
            <a:spLocks noChangeArrowheads="1"/>
          </p:cNvSpPr>
          <p:nvPr/>
        </p:nvSpPr>
        <p:spPr>
          <a:xfrm>
            <a:off x="467544" y="1299318"/>
            <a:ext cx="8208912" cy="4649962"/>
          </a:xfrm>
          <a:prstGeom prst="rect">
            <a:avLst/>
          </a:prstGeom>
        </p:spPr>
        <p:txBody>
          <a:bodyPr/>
          <a:lstStyle>
            <a:lvl1pPr marL="342900" indent="-34290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ea typeface="+mn-ea"/>
                <a:cs typeface="+mn-cs"/>
              </a:defRPr>
            </a:lvl1pPr>
            <a:lvl2pPr marL="742950" indent="-28575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cs typeface="+mn-cs"/>
              </a:defRPr>
            </a:lvl2pPr>
            <a:lvl3pPr marL="1143000" indent="-22860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cs typeface="+mn-cs"/>
              </a:defRPr>
            </a:lvl3pPr>
            <a:lvl4pPr marL="1600200" indent="-22860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spcBef>
                <a:spcPct val="0"/>
              </a:spcBef>
              <a:spcAft>
                <a:spcPts val="90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spcBef>
                <a:spcPct val="0"/>
              </a:spcBef>
              <a:spcAft>
                <a:spcPts val="90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spcBef>
                <a:spcPct val="0"/>
              </a:spcBef>
              <a:spcAft>
                <a:spcPts val="90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spcBef>
                <a:spcPct val="0"/>
              </a:spcBef>
              <a:spcAft>
                <a:spcPts val="900"/>
              </a:spcAft>
              <a:buClr>
                <a:srgbClr val="000000"/>
              </a:buClr>
              <a:buSzPct val="100000"/>
              <a:buFont typeface="Times New Roman" pitchFamily="16" charset="0"/>
              <a:defRPr>
                <a:solidFill>
                  <a:srgbClr val="000000"/>
                </a:solidFill>
                <a:latin typeface="+mn-lt"/>
                <a:cs typeface="+mn-cs"/>
              </a:defRPr>
            </a:lvl9pPr>
          </a:lstStyle>
          <a:p>
            <a:pPr eaLnBrk="1" hangingPunct="1">
              <a:lnSpc>
                <a:spcPct val="110000"/>
              </a:lnSpc>
              <a:spcBef>
                <a:spcPts val="0"/>
              </a:spcBef>
              <a:defRPr/>
            </a:pPr>
            <a:endParaRPr lang="en-US" sz="2400" kern="0" dirty="0" smtClean="0">
              <a:latin typeface="Arial" pitchFamily="34" charset="0"/>
            </a:endParaRPr>
          </a:p>
        </p:txBody>
      </p:sp>
      <p:sp>
        <p:nvSpPr>
          <p:cNvPr id="2" name="Titel 1"/>
          <p:cNvSpPr>
            <a:spLocks noGrp="1"/>
          </p:cNvSpPr>
          <p:nvPr>
            <p:ph type="title" idx="4294967295"/>
          </p:nvPr>
        </p:nvSpPr>
        <p:spPr>
          <a:xfrm>
            <a:off x="0" y="0"/>
            <a:ext cx="5878513" cy="979488"/>
          </a:xfrm>
        </p:spPr>
        <p:txBody>
          <a:bodyPr/>
          <a:lstStyle/>
          <a:p>
            <a:r>
              <a:rPr lang="de-DE" dirty="0">
                <a:solidFill>
                  <a:srgbClr val="7DA647"/>
                </a:solidFill>
              </a:rPr>
              <a:t>Beispiel MOF-Implementierung:</a:t>
            </a:r>
            <a:br>
              <a:rPr lang="de-DE" dirty="0">
                <a:solidFill>
                  <a:srgbClr val="7DA647"/>
                </a:solidFill>
              </a:rPr>
            </a:br>
            <a:r>
              <a:rPr lang="de-DE" dirty="0" err="1">
                <a:solidFill>
                  <a:srgbClr val="7DA647"/>
                </a:solidFill>
              </a:rPr>
              <a:t>Eclipse</a:t>
            </a:r>
            <a:r>
              <a:rPr lang="de-DE" dirty="0">
                <a:solidFill>
                  <a:srgbClr val="7DA647"/>
                </a:solidFill>
              </a:rPr>
              <a:t> Modeling Framework (EMF)</a:t>
            </a:r>
            <a:endParaRPr lang="de-DE" dirty="0"/>
          </a:p>
        </p:txBody>
      </p:sp>
      <p:pic>
        <p:nvPicPr>
          <p:cNvPr id="10" name="Picture 2"/>
          <p:cNvPicPr>
            <a:picLocks noChangeAspect="1" noChangeArrowheads="1"/>
          </p:cNvPicPr>
          <p:nvPr/>
        </p:nvPicPr>
        <p:blipFill>
          <a:blip r:embed="rId3" cstate="print"/>
          <a:srcRect/>
          <a:stretch>
            <a:fillRect/>
          </a:stretch>
        </p:blipFill>
        <p:spPr bwMode="auto">
          <a:xfrm>
            <a:off x="60005" y="1124744"/>
            <a:ext cx="9050875" cy="4916691"/>
          </a:xfrm>
          <a:prstGeom prst="rect">
            <a:avLst/>
          </a:prstGeom>
          <a:noFill/>
          <a:ln w="9525" cap="flat">
            <a:noFill/>
            <a:round/>
            <a:headEnd/>
            <a:tailEnd/>
          </a:ln>
          <a:effectLst/>
        </p:spPr>
      </p:pic>
      <p:sp>
        <p:nvSpPr>
          <p:cNvPr id="11" name="Rectangle 2"/>
          <p:cNvSpPr txBox="1">
            <a:spLocks noChangeArrowheads="1"/>
          </p:cNvSpPr>
          <p:nvPr/>
        </p:nvSpPr>
        <p:spPr bwMode="auto">
          <a:xfrm>
            <a:off x="1907704" y="4869160"/>
            <a:ext cx="4392488" cy="1008112"/>
          </a:xfrm>
          <a:prstGeom prst="rect">
            <a:avLst/>
          </a:prstGeom>
          <a:solidFill>
            <a:schemeClr val="bg1"/>
          </a:solidFill>
          <a:ln w="19050">
            <a:solidFill>
              <a:schemeClr val="tx1"/>
            </a:solidFill>
            <a:round/>
            <a:headEnd/>
            <a:tailEnd/>
          </a:ln>
        </p:spPr>
        <p:txBody>
          <a:bodyPr vert="horz" wrap="square" lIns="36000" tIns="36000" rIns="36000" bIns="36000" numCol="1" anchor="t" anchorCtr="0" compatLnSpc="1">
            <a:prstTxWarp prst="textNoShape">
              <a:avLst/>
            </a:prstTxWarp>
          </a:bodyPr>
          <a:lstStyle/>
          <a:p>
            <a:pPr lvl="0" indent="-323850" eaLnBrk="0" hangingPunct="0">
              <a:spcAft>
                <a:spcPts val="0"/>
              </a:spcAft>
              <a:buClr>
                <a:srgbClr val="000000"/>
              </a:buClr>
              <a:buSzPct val="450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pPr>
            <a:r>
              <a:rPr kumimoji="0" lang="de-DE" sz="2100" b="1" i="0" u="none" strike="noStrike" kern="0" cap="none" spc="0" normalizeH="0" baseline="0" noProof="0" dirty="0" smtClean="0">
                <a:ln>
                  <a:noFill/>
                </a:ln>
                <a:solidFill>
                  <a:srgbClr val="000000"/>
                </a:solidFill>
                <a:effectLst/>
                <a:uLnTx/>
                <a:uFillTx/>
                <a:latin typeface="Arial" pitchFamily="34" charset="0"/>
                <a:ea typeface="+mn-ea"/>
                <a:cs typeface="+mn-cs"/>
              </a:rPr>
              <a:t>EMF</a:t>
            </a:r>
            <a:r>
              <a:rPr kumimoji="0" lang="de-DE" sz="2100" b="0" i="0" u="none" strike="noStrike" kern="0" cap="none" spc="0" normalizeH="0" baseline="0" noProof="0" dirty="0" smtClean="0">
                <a:ln>
                  <a:noFill/>
                </a:ln>
                <a:solidFill>
                  <a:srgbClr val="000000"/>
                </a:solidFill>
                <a:effectLst/>
                <a:uLnTx/>
                <a:uFillTx/>
                <a:latin typeface="Arial" pitchFamily="34" charset="0"/>
                <a:ea typeface="+mn-ea"/>
                <a:cs typeface="+mn-cs"/>
              </a:rPr>
              <a:t>: </a:t>
            </a:r>
            <a:r>
              <a:rPr lang="de-DE" sz="2100" kern="0" dirty="0" smtClean="0">
                <a:solidFill>
                  <a:srgbClr val="000000"/>
                </a:solidFill>
                <a:latin typeface="Arial" pitchFamily="34" charset="0"/>
              </a:rPr>
              <a:t>Framework für </a:t>
            </a:r>
            <a:r>
              <a:rPr kumimoji="0" lang="de-DE" sz="2100" b="1" i="0" u="none" strike="noStrike" kern="0" cap="none" spc="0" normalizeH="0" baseline="0" noProof="0" dirty="0" smtClean="0">
                <a:ln>
                  <a:noFill/>
                </a:ln>
                <a:solidFill>
                  <a:srgbClr val="000000"/>
                </a:solidFill>
                <a:effectLst/>
                <a:uLnTx/>
                <a:uFillTx/>
                <a:latin typeface="Arial" pitchFamily="34" charset="0"/>
                <a:ea typeface="+mn-ea"/>
                <a:cs typeface="+mn-cs"/>
              </a:rPr>
              <a:t>Modellierung </a:t>
            </a:r>
            <a:r>
              <a:rPr kumimoji="0" lang="de-DE" sz="2100" b="0" i="0" u="none" strike="noStrike" kern="0" cap="none" spc="0" normalizeH="0" baseline="0" noProof="0" dirty="0" smtClean="0">
                <a:ln>
                  <a:noFill/>
                </a:ln>
                <a:solidFill>
                  <a:srgbClr val="000000"/>
                </a:solidFill>
                <a:effectLst/>
                <a:uLnTx/>
                <a:uFillTx/>
                <a:latin typeface="Arial" pitchFamily="34" charset="0"/>
                <a:ea typeface="+mn-ea"/>
                <a:cs typeface="+mn-cs"/>
              </a:rPr>
              <a:t>&amp; </a:t>
            </a:r>
            <a:r>
              <a:rPr kumimoji="0" lang="de-DE" sz="2100" b="1" i="0" u="none" strike="noStrike" kern="0" cap="none" spc="0" normalizeH="0" baseline="0" noProof="0" dirty="0" smtClean="0">
                <a:ln>
                  <a:noFill/>
                </a:ln>
                <a:solidFill>
                  <a:srgbClr val="000000"/>
                </a:solidFill>
                <a:effectLst/>
                <a:uLnTx/>
                <a:uFillTx/>
                <a:latin typeface="Arial" pitchFamily="34" charset="0"/>
                <a:ea typeface="+mn-ea"/>
                <a:cs typeface="+mn-cs"/>
              </a:rPr>
              <a:t>Code-Generierung (inkl. Editor-Generierung)</a:t>
            </a:r>
            <a:r>
              <a:rPr kumimoji="0" lang="de-DE" sz="2100" b="1" i="0" u="none" strike="noStrike" kern="0" cap="none" spc="0" normalizeH="0" noProof="0" dirty="0" smtClean="0">
                <a:ln>
                  <a:noFill/>
                </a:ln>
                <a:solidFill>
                  <a:srgbClr val="000000"/>
                </a:solidFill>
                <a:effectLst/>
                <a:uLnTx/>
                <a:uFillTx/>
                <a:latin typeface="Arial" pitchFamily="34" charset="0"/>
                <a:ea typeface="+mn-ea"/>
                <a:cs typeface="+mn-cs"/>
              </a:rPr>
              <a:t> </a:t>
            </a:r>
            <a:r>
              <a:rPr kumimoji="0" lang="de-DE" sz="2100" b="0" i="0" u="none" strike="noStrike" kern="0" cap="none" spc="0" normalizeH="0" baseline="0" noProof="0" dirty="0" smtClean="0">
                <a:ln>
                  <a:noFill/>
                </a:ln>
                <a:solidFill>
                  <a:srgbClr val="000000"/>
                </a:solidFill>
                <a:effectLst/>
                <a:uLnTx/>
                <a:uFillTx/>
                <a:latin typeface="Arial" pitchFamily="34" charset="0"/>
                <a:ea typeface="+mn-ea"/>
                <a:cs typeface="+mn-cs"/>
              </a:rPr>
              <a:t>mit „Essential MOF“.</a:t>
            </a:r>
            <a:endParaRPr kumimoji="0" lang="de-DE" sz="2100" b="0" i="0" u="none" strike="noStrike" kern="0" cap="none" spc="0" normalizeH="0" baseline="0" noProof="0" dirty="0">
              <a:ln>
                <a:noFill/>
              </a:ln>
              <a:solidFill>
                <a:srgbClr val="000000"/>
              </a:solidFill>
              <a:effectLst/>
              <a:uLnTx/>
              <a:uFillTx/>
              <a:latin typeface="Arial" pitchFamily="34" charset="0"/>
              <a:ea typeface="+mn-ea"/>
              <a:cs typeface="+mn-cs"/>
            </a:endParaRPr>
          </a:p>
        </p:txBody>
      </p:sp>
      <p:sp>
        <p:nvSpPr>
          <p:cNvPr id="14" name="Fußzeilenplatzhalter 13"/>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5" name="Foliennummernplatzhalter 14"/>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18</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28579021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Shape 1"/>
          <p:cNvSpPr txBox="1"/>
          <p:nvPr/>
        </p:nvSpPr>
        <p:spPr>
          <a:xfrm>
            <a:off x="0" y="5"/>
            <a:ext cx="5877921" cy="980083"/>
          </a:xfrm>
          <a:prstGeom prst="rect">
            <a:avLst/>
          </a:prstGeom>
        </p:spPr>
        <p:txBody>
          <a:bodyPr wrap="none" lIns="0" tIns="0" rIns="0" bIns="0" anchor="ctr"/>
          <a:lstStyle/>
          <a:p>
            <a:pPr algn="ctr" defTabSz="829022" fontAlgn="auto">
              <a:spcBef>
                <a:spcPts val="0"/>
              </a:spcBef>
              <a:spcAft>
                <a:spcPts val="0"/>
              </a:spcAft>
            </a:pPr>
            <a:r>
              <a:rPr lang="de-DE" sz="2800" dirty="0" smtClean="0">
                <a:solidFill>
                  <a:srgbClr val="7DA647"/>
                </a:solidFill>
                <a:latin typeface="Arial"/>
                <a:ea typeface="Arial-BoldMT"/>
                <a:cs typeface="DejaVu Sans"/>
              </a:rPr>
              <a:t>UML Metamodell Beispiel</a:t>
            </a:r>
          </a:p>
          <a:p>
            <a:pPr algn="ctr" defTabSz="829022" fontAlgn="auto">
              <a:spcBef>
                <a:spcPts val="0"/>
              </a:spcBef>
              <a:spcAft>
                <a:spcPts val="0"/>
              </a:spcAft>
            </a:pPr>
            <a:r>
              <a:rPr lang="de-DE" sz="2200" dirty="0" smtClean="0">
                <a:solidFill>
                  <a:srgbClr val="7DA647"/>
                </a:solidFill>
                <a:latin typeface="Arial"/>
                <a:ea typeface="Arial-BoldMT"/>
                <a:cs typeface="DejaVu Sans"/>
              </a:rPr>
              <a:t>Core::</a:t>
            </a:r>
            <a:r>
              <a:rPr lang="de-DE" sz="2200" dirty="0" err="1" smtClean="0">
                <a:solidFill>
                  <a:srgbClr val="7DA647"/>
                </a:solidFill>
                <a:latin typeface="Arial"/>
                <a:ea typeface="Arial-BoldMT"/>
                <a:cs typeface="DejaVu Sans"/>
              </a:rPr>
              <a:t>Basic:ClassDiagram</a:t>
            </a:r>
            <a:endParaRPr sz="2200" dirty="0">
              <a:solidFill>
                <a:prstClr val="black"/>
              </a:solidFill>
              <a:latin typeface="Arial"/>
              <a:cs typeface="DejaVu Sans"/>
            </a:endParaRPr>
          </a:p>
        </p:txBody>
      </p:sp>
      <p:pic>
        <p:nvPicPr>
          <p:cNvPr id="218" name="Grafik 217"/>
          <p:cNvPicPr/>
          <p:nvPr/>
        </p:nvPicPr>
        <p:blipFill>
          <a:blip r:embed="rId3" cstate="print"/>
          <a:stretch>
            <a:fillRect/>
          </a:stretch>
        </p:blipFill>
        <p:spPr>
          <a:xfrm>
            <a:off x="5" y="1143054"/>
            <a:ext cx="9143433" cy="5225367"/>
          </a:xfrm>
          <a:prstGeom prst="rect">
            <a:avLst/>
          </a:prstGeom>
          <a:ln>
            <a:noFill/>
          </a:ln>
        </p:spPr>
      </p:pic>
      <p:sp>
        <p:nvSpPr>
          <p:cNvPr id="10" name="Fußzeilenplatzhalter 9"/>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1" name="Foliennummernplatzhalter 10"/>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19</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896416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65641" y="40823"/>
            <a:ext cx="5877921" cy="898110"/>
          </a:xfrm>
          <a:prstGeom prst="rect">
            <a:avLst/>
          </a:prstGeom>
        </p:spPr>
        <p:txBody>
          <a:bodyPr wrap="none" lIns="0" tIns="0" rIns="0" bIns="0" anchor="ctr"/>
          <a:lstStyle/>
          <a:p>
            <a:pPr algn="ctr" defTabSz="828420" fontAlgn="auto">
              <a:spcBef>
                <a:spcPts val="0"/>
              </a:spcBef>
              <a:spcAft>
                <a:spcPts val="0"/>
              </a:spcAft>
            </a:pPr>
            <a:r>
              <a:rPr lang="de-DE" sz="2800" dirty="0">
                <a:solidFill>
                  <a:srgbClr val="7DA647"/>
                </a:solidFill>
                <a:latin typeface="Arial"/>
                <a:cs typeface="DejaVu Sans"/>
              </a:rPr>
              <a:t>Einordnung: Modellbasierte </a:t>
            </a:r>
          </a:p>
          <a:p>
            <a:pPr algn="ctr" defTabSz="828420" fontAlgn="auto">
              <a:spcBef>
                <a:spcPts val="0"/>
              </a:spcBef>
              <a:spcAft>
                <a:spcPts val="0"/>
              </a:spcAft>
            </a:pPr>
            <a:r>
              <a:rPr lang="de-DE" sz="2800" dirty="0">
                <a:solidFill>
                  <a:srgbClr val="7DA647"/>
                </a:solidFill>
                <a:latin typeface="Arial"/>
                <a:cs typeface="DejaVu Sans"/>
              </a:rPr>
              <a:t>Softwareentwicklung</a:t>
            </a:r>
            <a:endParaRPr sz="2800" dirty="0">
              <a:solidFill>
                <a:prstClr val="black"/>
              </a:solidFill>
              <a:latin typeface="Arial"/>
              <a:cs typeface="DejaVu Sans"/>
            </a:endParaRPr>
          </a:p>
        </p:txBody>
      </p:sp>
      <p:sp>
        <p:nvSpPr>
          <p:cNvPr id="91" name="TextShape 2"/>
          <p:cNvSpPr txBox="1"/>
          <p:nvPr/>
        </p:nvSpPr>
        <p:spPr>
          <a:xfrm>
            <a:off x="163276" y="1241025"/>
            <a:ext cx="8816882" cy="4920990"/>
          </a:xfrm>
          <a:prstGeom prst="rect">
            <a:avLst/>
          </a:prstGeom>
        </p:spPr>
        <p:txBody>
          <a:bodyPr wrap="none" lIns="0" tIns="0" rIns="0" bIns="0"/>
          <a:lstStyle/>
          <a:p>
            <a:pPr defTabSz="828420" fontAlgn="auto">
              <a:spcBef>
                <a:spcPts val="0"/>
              </a:spcBef>
              <a:spcAft>
                <a:spcPts val="300"/>
              </a:spcAft>
              <a:buSzPct val="25000"/>
            </a:pPr>
            <a:r>
              <a:rPr lang="de-DE" sz="2000" dirty="0">
                <a:solidFill>
                  <a:srgbClr val="7DA647"/>
                </a:solidFill>
                <a:latin typeface="Arial"/>
                <a:cs typeface="DejaVu Sans"/>
              </a:rPr>
              <a:t>Modellgetriebene SW-Entwicklung</a:t>
            </a:r>
            <a:endParaRPr lang="de-DE" sz="2000" dirty="0">
              <a:solidFill>
                <a:prstClr val="black"/>
              </a:solidFill>
              <a:latin typeface="Arial"/>
              <a:cs typeface="DejaVu Sans"/>
            </a:endParaRPr>
          </a:p>
          <a:p>
            <a:pPr marL="342509" indent="-234000" defTabSz="828420" fontAlgn="auto">
              <a:spcBef>
                <a:spcPts val="0"/>
              </a:spcBef>
              <a:spcAft>
                <a:spcPts val="300"/>
              </a:spcAft>
              <a:buSzPct val="100000"/>
              <a:buFont typeface="Arial" panose="020B0604020202020204" pitchFamily="34" charset="0"/>
              <a:buChar char="•"/>
            </a:pPr>
            <a:r>
              <a:rPr lang="de-DE" sz="2000" dirty="0">
                <a:solidFill>
                  <a:srgbClr val="CCCCCC"/>
                </a:solidFill>
                <a:latin typeface="Arial"/>
                <a:cs typeface="DejaVu Sans"/>
              </a:rPr>
              <a:t>Einführung</a:t>
            </a:r>
            <a:endParaRPr lang="de-DE" sz="2000" dirty="0">
              <a:solidFill>
                <a:prstClr val="black"/>
              </a:solidFill>
              <a:latin typeface="Arial"/>
              <a:cs typeface="DejaVu Sans"/>
            </a:endParaRPr>
          </a:p>
          <a:p>
            <a:pPr marL="342509" indent="-234000" defTabSz="828420" fontAlgn="auto">
              <a:spcBef>
                <a:spcPts val="0"/>
              </a:spcBef>
              <a:spcAft>
                <a:spcPts val="300"/>
              </a:spcAft>
              <a:buSzPct val="100000"/>
              <a:buFont typeface="Arial" panose="020B0604020202020204" pitchFamily="34" charset="0"/>
              <a:buChar char="•"/>
            </a:pPr>
            <a:r>
              <a:rPr lang="de-DE" sz="2000" dirty="0">
                <a:solidFill>
                  <a:srgbClr val="7DA647"/>
                </a:solidFill>
                <a:latin typeface="Arial"/>
                <a:cs typeface="DejaVu Sans"/>
              </a:rPr>
              <a:t>Modellbasierte Softwareentwicklung</a:t>
            </a:r>
            <a:endParaRPr lang="de-DE" sz="2000" dirty="0">
              <a:solidFill>
                <a:prstClr val="black"/>
              </a:solidFill>
              <a:latin typeface="Arial"/>
              <a:cs typeface="DejaVu Sans"/>
            </a:endParaRPr>
          </a:p>
          <a:p>
            <a:pPr marL="342509" indent="-234000" defTabSz="828420" fontAlgn="auto">
              <a:spcBef>
                <a:spcPts val="0"/>
              </a:spcBef>
              <a:spcAft>
                <a:spcPts val="300"/>
              </a:spcAft>
              <a:buSzPct val="100000"/>
              <a:buFont typeface="Arial" panose="020B0604020202020204" pitchFamily="34" charset="0"/>
              <a:buChar char="•"/>
            </a:pPr>
            <a:r>
              <a:rPr lang="de-DE" sz="2000" dirty="0">
                <a:solidFill>
                  <a:srgbClr val="CCCCCC"/>
                </a:solidFill>
                <a:latin typeface="Arial"/>
                <a:cs typeface="DejaVu Sans"/>
              </a:rPr>
              <a:t>OCL</a:t>
            </a:r>
            <a:endParaRPr lang="de-DE" sz="2000" dirty="0">
              <a:solidFill>
                <a:prstClr val="black"/>
              </a:solidFill>
              <a:latin typeface="Arial"/>
              <a:cs typeface="DejaVu Sans"/>
            </a:endParaRPr>
          </a:p>
          <a:p>
            <a:pPr marL="342509" indent="-234000" defTabSz="828420" fontAlgn="auto">
              <a:spcBef>
                <a:spcPts val="0"/>
              </a:spcBef>
              <a:spcAft>
                <a:spcPts val="300"/>
              </a:spcAft>
              <a:buSzPct val="100000"/>
              <a:buFont typeface="Arial" panose="020B0604020202020204" pitchFamily="34" charset="0"/>
              <a:buChar char="•"/>
            </a:pPr>
            <a:r>
              <a:rPr lang="de-DE" sz="2000" dirty="0">
                <a:solidFill>
                  <a:srgbClr val="CCCCCC"/>
                </a:solidFill>
                <a:latin typeface="Arial"/>
                <a:cs typeface="DejaVu Sans"/>
              </a:rPr>
              <a:t>Ereignisgesteuerte Prozesskette (EPK)</a:t>
            </a:r>
            <a:endParaRPr lang="de-DE" sz="2000" dirty="0">
              <a:solidFill>
                <a:prstClr val="black"/>
              </a:solidFill>
              <a:latin typeface="Arial"/>
              <a:cs typeface="DejaVu Sans"/>
            </a:endParaRPr>
          </a:p>
          <a:p>
            <a:pPr marL="342509" indent="-234000" defTabSz="828420" fontAlgn="auto">
              <a:spcBef>
                <a:spcPts val="0"/>
              </a:spcBef>
              <a:spcAft>
                <a:spcPts val="300"/>
              </a:spcAft>
              <a:buSzPct val="100000"/>
              <a:buFont typeface="Arial" panose="020B0604020202020204" pitchFamily="34" charset="0"/>
              <a:buChar char="•"/>
            </a:pPr>
            <a:r>
              <a:rPr lang="de-DE" sz="2000" dirty="0" err="1">
                <a:solidFill>
                  <a:srgbClr val="CCCCCC"/>
                </a:solidFill>
                <a:latin typeface="Arial"/>
                <a:cs typeface="DejaVu Sans"/>
              </a:rPr>
              <a:t>Petrinetze</a:t>
            </a:r>
            <a:r>
              <a:rPr lang="de-DE" sz="2000" dirty="0">
                <a:solidFill>
                  <a:srgbClr val="CCCCCC"/>
                </a:solidFill>
                <a:latin typeface="Arial"/>
                <a:cs typeface="DejaVu Sans"/>
              </a:rPr>
              <a:t> </a:t>
            </a:r>
            <a:endParaRPr lang="de-DE" sz="2000" dirty="0">
              <a:solidFill>
                <a:prstClr val="black"/>
              </a:solidFill>
              <a:latin typeface="Arial"/>
              <a:cs typeface="DejaVu Sans"/>
            </a:endParaRPr>
          </a:p>
          <a:p>
            <a:pPr marL="342509" indent="-234000" defTabSz="828420" fontAlgn="auto">
              <a:spcBef>
                <a:spcPts val="0"/>
              </a:spcBef>
              <a:spcAft>
                <a:spcPts val="300"/>
              </a:spcAft>
              <a:buSzPct val="100000"/>
              <a:buFont typeface="Arial" panose="020B0604020202020204" pitchFamily="34" charset="0"/>
              <a:buChar char="•"/>
            </a:pPr>
            <a:r>
              <a:rPr lang="de-DE" sz="2000" dirty="0">
                <a:solidFill>
                  <a:srgbClr val="CCCCCC"/>
                </a:solidFill>
                <a:latin typeface="Arial"/>
                <a:cs typeface="DejaVu Sans"/>
              </a:rPr>
              <a:t>EMF</a:t>
            </a:r>
            <a:endParaRPr lang="de-DE" sz="2000" dirty="0">
              <a:solidFill>
                <a:prstClr val="black"/>
              </a:solidFill>
              <a:latin typeface="Arial"/>
              <a:cs typeface="DejaVu Sans"/>
            </a:endParaRPr>
          </a:p>
          <a:p>
            <a:pPr defTabSz="828420" fontAlgn="auto">
              <a:spcBef>
                <a:spcPts val="0"/>
              </a:spcBef>
              <a:spcAft>
                <a:spcPts val="300"/>
              </a:spcAft>
              <a:buSzPct val="25000"/>
            </a:pPr>
            <a:r>
              <a:rPr lang="de-DE" sz="2000" dirty="0">
                <a:solidFill>
                  <a:srgbClr val="CCCCCC"/>
                </a:solidFill>
                <a:latin typeface="Arial"/>
                <a:cs typeface="DejaVu Sans"/>
              </a:rPr>
              <a:t>Qualitätsmanagement</a:t>
            </a:r>
            <a:endParaRPr lang="de-DE" sz="2000" dirty="0">
              <a:solidFill>
                <a:prstClr val="black"/>
              </a:solidFill>
              <a:latin typeface="Arial"/>
              <a:cs typeface="DejaVu Sans"/>
            </a:endParaRPr>
          </a:p>
          <a:p>
            <a:pPr defTabSz="828420" fontAlgn="auto">
              <a:spcBef>
                <a:spcPts val="0"/>
              </a:spcBef>
              <a:spcAft>
                <a:spcPts val="300"/>
              </a:spcAft>
              <a:buSzPct val="25000"/>
            </a:pPr>
            <a:r>
              <a:rPr lang="de-DE" sz="2000" dirty="0">
                <a:solidFill>
                  <a:srgbClr val="CCCCCC"/>
                </a:solidFill>
                <a:latin typeface="Arial"/>
                <a:cs typeface="DejaVu Sans"/>
              </a:rPr>
              <a:t>Testen</a:t>
            </a:r>
          </a:p>
          <a:p>
            <a:pPr marL="342509" indent="-342509" defTabSz="828420" fontAlgn="auto">
              <a:spcBef>
                <a:spcPts val="0"/>
              </a:spcBef>
              <a:spcAft>
                <a:spcPts val="300"/>
              </a:spcAft>
              <a:buSzPct val="25000"/>
              <a:buFont typeface="Arial" panose="020B0604020202020204" pitchFamily="34" charset="0"/>
              <a:buChar char="•"/>
            </a:pPr>
            <a:endParaRPr dirty="0">
              <a:solidFill>
                <a:prstClr val="black"/>
              </a:solidFill>
              <a:latin typeface="Arial"/>
              <a:cs typeface="DejaVu Sans"/>
            </a:endParaRPr>
          </a:p>
          <a:p>
            <a:pPr marL="341610" indent="-341610" defTabSz="828420" fontAlgn="auto">
              <a:spcBef>
                <a:spcPts val="0"/>
              </a:spcBef>
              <a:spcAft>
                <a:spcPts val="300"/>
              </a:spcAft>
            </a:pPr>
            <a:r>
              <a:rPr lang="de-DE" sz="1400" dirty="0" smtClean="0">
                <a:solidFill>
                  <a:prstClr val="black"/>
                </a:solidFill>
                <a:latin typeface="Arial"/>
                <a:cs typeface="DejaVu Sans"/>
              </a:rPr>
              <a:t>     </a:t>
            </a:r>
            <a:endParaRPr sz="1400" dirty="0">
              <a:solidFill>
                <a:prstClr val="black"/>
              </a:solidFill>
              <a:latin typeface="Arial"/>
              <a:cs typeface="DejaVu Sans"/>
            </a:endParaRPr>
          </a:p>
          <a:p>
            <a:pPr marL="341610" indent="-341610" defTabSz="828420" fontAlgn="auto">
              <a:spcBef>
                <a:spcPts val="0"/>
              </a:spcBef>
              <a:spcAft>
                <a:spcPts val="300"/>
              </a:spcAft>
            </a:pPr>
            <a:r>
              <a:rPr lang="de-DE" sz="1400" b="1" dirty="0" smtClean="0">
                <a:solidFill>
                  <a:srgbClr val="000000"/>
                </a:solidFill>
                <a:latin typeface="Arial"/>
                <a:cs typeface="DejaVu Sans"/>
              </a:rPr>
              <a:t>Literatur</a:t>
            </a:r>
            <a:r>
              <a:rPr lang="de-DE" sz="1400" dirty="0" smtClean="0">
                <a:solidFill>
                  <a:srgbClr val="000000"/>
                </a:solidFill>
                <a:latin typeface="Arial"/>
                <a:ea typeface="SimSun"/>
                <a:cs typeface="DejaVu Sans"/>
              </a:rPr>
              <a:t> </a:t>
            </a:r>
            <a:r>
              <a:rPr lang="de-DE" sz="1400" dirty="0">
                <a:solidFill>
                  <a:srgbClr val="000000"/>
                </a:solidFill>
                <a:latin typeface="Arial"/>
                <a:ea typeface="SimSun"/>
                <a:cs typeface="DejaVu Sans"/>
              </a:rPr>
              <a:t>(s. Vorlesungswebseite)</a:t>
            </a:r>
            <a:r>
              <a:rPr lang="de-DE" sz="1400" b="1" dirty="0" smtClean="0">
                <a:solidFill>
                  <a:srgbClr val="000000"/>
                </a:solidFill>
                <a:latin typeface="Arial"/>
                <a:cs typeface="DejaVu Sans"/>
              </a:rPr>
              <a:t>:</a:t>
            </a:r>
            <a:endParaRPr sz="1400" dirty="0">
              <a:solidFill>
                <a:prstClr val="black"/>
              </a:solidFill>
              <a:latin typeface="Arial"/>
              <a:cs typeface="DejaVu Sans"/>
            </a:endParaRPr>
          </a:p>
          <a:p>
            <a:pPr marL="342000" indent="-234000" defTabSz="828420" fontAlgn="auto">
              <a:spcBef>
                <a:spcPts val="0"/>
              </a:spcBef>
              <a:spcAft>
                <a:spcPts val="300"/>
              </a:spcAft>
              <a:buFont typeface="Arial" panose="020B0604020202020204" pitchFamily="34" charset="0"/>
              <a:buChar char="•"/>
            </a:pPr>
            <a:r>
              <a:rPr lang="de-DE" sz="1400" dirty="0">
                <a:solidFill>
                  <a:srgbClr val="000000"/>
                </a:solidFill>
                <a:latin typeface="Arial"/>
                <a:ea typeface="SimSun"/>
                <a:cs typeface="DejaVu Sans"/>
              </a:rPr>
              <a:t>V. </a:t>
            </a:r>
            <a:r>
              <a:rPr lang="de-DE" sz="1400" dirty="0" err="1">
                <a:solidFill>
                  <a:srgbClr val="000000"/>
                </a:solidFill>
                <a:latin typeface="Arial"/>
                <a:ea typeface="SimSun"/>
                <a:cs typeface="DejaVu Sans"/>
              </a:rPr>
              <a:t>Gruhn</a:t>
            </a:r>
            <a:r>
              <a:rPr lang="de-DE" sz="1400" dirty="0">
                <a:solidFill>
                  <a:srgbClr val="000000"/>
                </a:solidFill>
                <a:latin typeface="Arial"/>
                <a:ea typeface="SimSun"/>
                <a:cs typeface="DejaVu Sans"/>
              </a:rPr>
              <a:t>: </a:t>
            </a:r>
            <a:r>
              <a:rPr lang="de-DE" sz="1400" b="1" dirty="0">
                <a:solidFill>
                  <a:srgbClr val="000000"/>
                </a:solidFill>
                <a:latin typeface="Arial"/>
                <a:ea typeface="SimSun"/>
                <a:cs typeface="DejaVu Sans"/>
              </a:rPr>
              <a:t>MDA - Effektives Software-Engineering</a:t>
            </a:r>
            <a:r>
              <a:rPr lang="de-DE" sz="1400" dirty="0" smtClean="0">
                <a:solidFill>
                  <a:srgbClr val="000000"/>
                </a:solidFill>
                <a:latin typeface="Arial"/>
                <a:ea typeface="SimSun"/>
                <a:cs typeface="DejaVu Sans"/>
              </a:rPr>
              <a:t>. Kap. 2-5</a:t>
            </a:r>
          </a:p>
          <a:p>
            <a:pPr marL="342000" indent="-234000" defTabSz="828420" fontAlgn="auto">
              <a:spcBef>
                <a:spcPts val="0"/>
              </a:spcBef>
              <a:spcAft>
                <a:spcPts val="300"/>
              </a:spcAft>
              <a:buFont typeface="Arial" panose="020B0604020202020204" pitchFamily="34" charset="0"/>
              <a:buChar char="•"/>
            </a:pPr>
            <a:r>
              <a:rPr lang="de-DE" sz="1400" dirty="0" err="1" smtClean="0">
                <a:solidFill>
                  <a:srgbClr val="000000"/>
                </a:solidFill>
                <a:latin typeface="Arial"/>
                <a:ea typeface="SimSun"/>
                <a:cs typeface="DejaVu Sans"/>
              </a:rPr>
              <a:t>Bruegge</a:t>
            </a:r>
            <a:r>
              <a:rPr lang="de-DE" sz="1400" dirty="0" smtClean="0">
                <a:solidFill>
                  <a:srgbClr val="000000"/>
                </a:solidFill>
                <a:latin typeface="Arial"/>
                <a:ea typeface="SimSun"/>
                <a:cs typeface="DejaVu Sans"/>
              </a:rPr>
              <a:t> &amp; </a:t>
            </a:r>
            <a:r>
              <a:rPr lang="de-DE" sz="1400" dirty="0" err="1" smtClean="0">
                <a:solidFill>
                  <a:srgbClr val="000000"/>
                </a:solidFill>
                <a:latin typeface="Arial"/>
                <a:ea typeface="SimSun"/>
                <a:cs typeface="DejaVu Sans"/>
              </a:rPr>
              <a:t>Dutoit</a:t>
            </a:r>
            <a:r>
              <a:rPr lang="de-DE" sz="1400" dirty="0" smtClean="0">
                <a:solidFill>
                  <a:srgbClr val="000000"/>
                </a:solidFill>
                <a:latin typeface="Arial"/>
                <a:ea typeface="SimSun"/>
                <a:cs typeface="DejaVu Sans"/>
              </a:rPr>
              <a:t>: „</a:t>
            </a:r>
            <a:r>
              <a:rPr lang="de-DE" sz="1400" dirty="0" err="1" smtClean="0">
                <a:solidFill>
                  <a:srgbClr val="000000"/>
                </a:solidFill>
                <a:latin typeface="Arial"/>
                <a:ea typeface="SimSun"/>
                <a:cs typeface="DejaVu Sans"/>
              </a:rPr>
              <a:t>Object-Oriented</a:t>
            </a:r>
            <a:r>
              <a:rPr lang="de-DE" sz="1400" dirty="0" smtClean="0">
                <a:solidFill>
                  <a:srgbClr val="000000"/>
                </a:solidFill>
                <a:latin typeface="Arial"/>
                <a:ea typeface="SimSun"/>
                <a:cs typeface="DejaVu Sans"/>
              </a:rPr>
              <a:t> Software Engineering: </a:t>
            </a:r>
            <a:r>
              <a:rPr lang="de-DE" sz="1400" dirty="0" err="1" smtClean="0">
                <a:solidFill>
                  <a:srgbClr val="000000"/>
                </a:solidFill>
                <a:latin typeface="Arial"/>
                <a:ea typeface="SimSun"/>
                <a:cs typeface="DejaVu Sans"/>
              </a:rPr>
              <a:t>Using</a:t>
            </a:r>
            <a:r>
              <a:rPr lang="de-DE" sz="1400" dirty="0" smtClean="0">
                <a:solidFill>
                  <a:srgbClr val="000000"/>
                </a:solidFill>
                <a:latin typeface="Arial"/>
                <a:ea typeface="SimSun"/>
                <a:cs typeface="DejaVu Sans"/>
              </a:rPr>
              <a:t> UML, Patterns &amp; Java“</a:t>
            </a:r>
            <a:endParaRPr sz="1400" dirty="0">
              <a:solidFill>
                <a:prstClr val="black"/>
              </a:solidFill>
              <a:latin typeface="Arial"/>
              <a:cs typeface="DejaVu Sans"/>
            </a:endParaRPr>
          </a:p>
        </p:txBody>
      </p:sp>
      <p:pic>
        <p:nvPicPr>
          <p:cNvPr id="92" name="Grafik 91"/>
          <p:cNvPicPr/>
          <p:nvPr/>
        </p:nvPicPr>
        <p:blipFill>
          <a:blip r:embed="rId3" cstate="print"/>
          <a:stretch>
            <a:fillRect/>
          </a:stretch>
        </p:blipFill>
        <p:spPr>
          <a:xfrm>
            <a:off x="6919293" y="1221115"/>
            <a:ext cx="3922206" cy="2730255"/>
          </a:xfrm>
          <a:prstGeom prst="rect">
            <a:avLst/>
          </a:prstGeom>
          <a:ln>
            <a:noFill/>
          </a:ln>
        </p:spPr>
      </p:pic>
      <p:sp>
        <p:nvSpPr>
          <p:cNvPr id="10" name="Fußzeilenplatzhalter 9"/>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1" name="Foliennummernplatzhalter 10"/>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2</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36402605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extShape 1"/>
          <p:cNvSpPr txBox="1"/>
          <p:nvPr/>
        </p:nvSpPr>
        <p:spPr>
          <a:xfrm>
            <a:off x="0" y="0"/>
            <a:ext cx="5877921" cy="979756"/>
          </a:xfrm>
          <a:prstGeom prst="rect">
            <a:avLst/>
          </a:prstGeom>
        </p:spPr>
        <p:txBody>
          <a:bodyPr wrap="none" lIns="0" tIns="0" rIns="0" bIns="0" anchor="ctr"/>
          <a:lstStyle/>
          <a:p>
            <a:pPr algn="ctr" defTabSz="829022" fontAlgn="auto">
              <a:spcBef>
                <a:spcPts val="0"/>
              </a:spcBef>
              <a:spcAft>
                <a:spcPts val="0"/>
              </a:spcAft>
            </a:pPr>
            <a:r>
              <a:rPr lang="de-DE" sz="2800" dirty="0" smtClean="0">
                <a:solidFill>
                  <a:srgbClr val="7DA647"/>
                </a:solidFill>
                <a:latin typeface="Arial"/>
                <a:ea typeface="Arial-BoldMT"/>
                <a:cs typeface="DejaVu Sans"/>
              </a:rPr>
              <a:t>Diskussionsfrage: </a:t>
            </a:r>
          </a:p>
          <a:p>
            <a:pPr algn="ctr" defTabSz="829022" fontAlgn="auto">
              <a:spcBef>
                <a:spcPts val="0"/>
              </a:spcBef>
              <a:spcAft>
                <a:spcPts val="0"/>
              </a:spcAft>
            </a:pPr>
            <a:r>
              <a:rPr lang="de-DE" sz="2800" dirty="0" smtClean="0">
                <a:solidFill>
                  <a:srgbClr val="7DA647"/>
                </a:solidFill>
                <a:latin typeface="Arial"/>
                <a:ea typeface="Arial-BoldMT"/>
                <a:cs typeface="DejaVu Sans"/>
              </a:rPr>
              <a:t>Klassendiagramm vs. Metamodell</a:t>
            </a:r>
            <a:endParaRPr sz="2800" dirty="0">
              <a:solidFill>
                <a:prstClr val="black"/>
              </a:solidFill>
              <a:latin typeface="Arial"/>
              <a:cs typeface="DejaVu Sans"/>
            </a:endParaRPr>
          </a:p>
        </p:txBody>
      </p:sp>
      <p:pic>
        <p:nvPicPr>
          <p:cNvPr id="220" name="Grafik 219"/>
          <p:cNvPicPr/>
          <p:nvPr/>
        </p:nvPicPr>
        <p:blipFill>
          <a:blip r:embed="rId3" cstate="print"/>
          <a:stretch>
            <a:fillRect/>
          </a:stretch>
        </p:blipFill>
        <p:spPr>
          <a:xfrm>
            <a:off x="65310" y="2217844"/>
            <a:ext cx="5990255" cy="4150575"/>
          </a:xfrm>
          <a:prstGeom prst="rect">
            <a:avLst/>
          </a:prstGeom>
          <a:ln>
            <a:noFill/>
          </a:ln>
        </p:spPr>
      </p:pic>
      <p:pic>
        <p:nvPicPr>
          <p:cNvPr id="222" name="Grafik 221"/>
          <p:cNvPicPr/>
          <p:nvPr/>
        </p:nvPicPr>
        <p:blipFill>
          <a:blip r:embed="rId4" cstate="print"/>
          <a:stretch>
            <a:fillRect/>
          </a:stretch>
        </p:blipFill>
        <p:spPr>
          <a:xfrm>
            <a:off x="5957600" y="3011118"/>
            <a:ext cx="3145014" cy="2272382"/>
          </a:xfrm>
          <a:prstGeom prst="rect">
            <a:avLst/>
          </a:prstGeom>
          <a:ln>
            <a:noFill/>
          </a:ln>
        </p:spPr>
      </p:pic>
      <p:sp>
        <p:nvSpPr>
          <p:cNvPr id="223" name="CustomShape 3"/>
          <p:cNvSpPr/>
          <p:nvPr/>
        </p:nvSpPr>
        <p:spPr>
          <a:xfrm>
            <a:off x="5957600" y="3093744"/>
            <a:ext cx="813112" cy="272372"/>
          </a:xfrm>
          <a:prstGeom prst="ellipse">
            <a:avLst/>
          </a:prstGeom>
          <a:noFill/>
          <a:ln w="36000">
            <a:solidFill>
              <a:srgbClr val="FF0000"/>
            </a:solidFill>
            <a:round/>
          </a:ln>
        </p:spPr>
      </p:sp>
      <p:sp>
        <p:nvSpPr>
          <p:cNvPr id="224" name="CustomShape 4"/>
          <p:cNvSpPr/>
          <p:nvPr/>
        </p:nvSpPr>
        <p:spPr>
          <a:xfrm>
            <a:off x="6029769" y="4141430"/>
            <a:ext cx="1893017" cy="372961"/>
          </a:xfrm>
          <a:prstGeom prst="ellipse">
            <a:avLst/>
          </a:prstGeom>
          <a:noFill/>
          <a:ln w="36000">
            <a:solidFill>
              <a:srgbClr val="FF0000"/>
            </a:solidFill>
            <a:round/>
          </a:ln>
        </p:spPr>
      </p:sp>
      <p:sp>
        <p:nvSpPr>
          <p:cNvPr id="225" name="CustomShape 5"/>
          <p:cNvSpPr/>
          <p:nvPr/>
        </p:nvSpPr>
        <p:spPr>
          <a:xfrm>
            <a:off x="6044463" y="3366117"/>
            <a:ext cx="1172645" cy="288048"/>
          </a:xfrm>
          <a:prstGeom prst="ellipse">
            <a:avLst/>
          </a:prstGeom>
          <a:noFill/>
          <a:ln w="36000">
            <a:solidFill>
              <a:srgbClr val="FF0000"/>
            </a:solidFill>
            <a:round/>
          </a:ln>
        </p:spPr>
      </p:sp>
      <p:sp>
        <p:nvSpPr>
          <p:cNvPr id="11" name="TextShape 2"/>
          <p:cNvSpPr txBox="1"/>
          <p:nvPr/>
        </p:nvSpPr>
        <p:spPr>
          <a:xfrm>
            <a:off x="100904" y="1180933"/>
            <a:ext cx="9057224" cy="1023192"/>
          </a:xfrm>
          <a:prstGeom prst="rect">
            <a:avLst/>
          </a:prstGeom>
        </p:spPr>
        <p:txBody>
          <a:bodyPr wrap="square" lIns="81597" tIns="40799" rIns="81597" bIns="40799"/>
          <a:lstStyle/>
          <a:p>
            <a:pPr defTabSz="829022" fontAlgn="auto">
              <a:spcBef>
                <a:spcPts val="0"/>
              </a:spcBef>
              <a:spcAft>
                <a:spcPts val="0"/>
              </a:spcAft>
            </a:pPr>
            <a:r>
              <a:rPr lang="de-DE" sz="2100" dirty="0">
                <a:solidFill>
                  <a:prstClr val="black"/>
                </a:solidFill>
                <a:latin typeface="Arial"/>
                <a:cs typeface="DejaVu Sans"/>
              </a:rPr>
              <a:t>Wo finden sich die </a:t>
            </a:r>
            <a:r>
              <a:rPr lang="de-DE" sz="2100" b="1" dirty="0">
                <a:solidFill>
                  <a:prstClr val="black"/>
                </a:solidFill>
                <a:latin typeface="Arial"/>
                <a:cs typeface="DejaVu Sans"/>
              </a:rPr>
              <a:t>rot markierten Elemente</a:t>
            </a:r>
            <a:r>
              <a:rPr lang="de-DE" sz="2100" dirty="0">
                <a:solidFill>
                  <a:prstClr val="black"/>
                </a:solidFill>
                <a:latin typeface="Arial"/>
                <a:cs typeface="DejaVu Sans"/>
              </a:rPr>
              <a:t> aus dem </a:t>
            </a:r>
            <a:r>
              <a:rPr lang="de-DE" sz="2100" b="1" dirty="0">
                <a:solidFill>
                  <a:prstClr val="black"/>
                </a:solidFill>
                <a:latin typeface="Arial"/>
                <a:cs typeface="DejaVu Sans"/>
              </a:rPr>
              <a:t>Klassendiagramm</a:t>
            </a:r>
            <a:r>
              <a:rPr lang="de-DE" sz="2100" dirty="0">
                <a:solidFill>
                  <a:prstClr val="black"/>
                </a:solidFill>
                <a:latin typeface="Arial"/>
                <a:cs typeface="DejaVu Sans"/>
              </a:rPr>
              <a:t> im </a:t>
            </a:r>
            <a:r>
              <a:rPr lang="de-DE" sz="2100" b="1" dirty="0">
                <a:solidFill>
                  <a:prstClr val="black"/>
                </a:solidFill>
                <a:latin typeface="Arial"/>
                <a:cs typeface="DejaVu Sans"/>
              </a:rPr>
              <a:t>Metamodell</a:t>
            </a:r>
            <a:r>
              <a:rPr lang="de-DE" sz="2100" dirty="0">
                <a:solidFill>
                  <a:prstClr val="black"/>
                </a:solidFill>
                <a:latin typeface="Arial"/>
                <a:cs typeface="DejaVu Sans"/>
              </a:rPr>
              <a:t> wieder ?</a:t>
            </a:r>
            <a:endParaRPr sz="2100" dirty="0">
              <a:solidFill>
                <a:prstClr val="black"/>
              </a:solidFill>
              <a:latin typeface="Arial"/>
              <a:cs typeface="DejaVu Sans"/>
            </a:endParaRPr>
          </a:p>
          <a:p>
            <a:pPr defTabSz="829022" fontAlgn="auto">
              <a:spcBef>
                <a:spcPts val="0"/>
              </a:spcBef>
              <a:spcAft>
                <a:spcPts val="0"/>
              </a:spcAft>
            </a:pPr>
            <a:r>
              <a:rPr lang="de-DE" sz="2100" dirty="0" smtClean="0">
                <a:solidFill>
                  <a:prstClr val="black"/>
                </a:solidFill>
                <a:latin typeface="Arial"/>
                <a:cs typeface="DejaVu Sans"/>
              </a:rPr>
              <a:t>(Zur Erinnerung: Attribut in UML-Metamodell als </a:t>
            </a:r>
            <a:r>
              <a:rPr lang="de-DE" sz="2100" dirty="0">
                <a:solidFill>
                  <a:prstClr val="black"/>
                </a:solidFill>
                <a:latin typeface="Arial"/>
                <a:cs typeface="DejaVu Sans"/>
              </a:rPr>
              <a:t>„Property“ </a:t>
            </a:r>
            <a:r>
              <a:rPr lang="de-DE" sz="2100" dirty="0" smtClean="0">
                <a:solidFill>
                  <a:prstClr val="black"/>
                </a:solidFill>
                <a:latin typeface="Arial"/>
                <a:cs typeface="DejaVu Sans"/>
              </a:rPr>
              <a:t>definiert.)</a:t>
            </a:r>
            <a:endParaRPr sz="2100" dirty="0">
              <a:solidFill>
                <a:prstClr val="black"/>
              </a:solidFill>
              <a:latin typeface="Arial"/>
              <a:cs typeface="DejaVu Sans"/>
            </a:endParaRPr>
          </a:p>
        </p:txBody>
      </p:sp>
      <p:sp>
        <p:nvSpPr>
          <p:cNvPr id="8" name="Fußzeilenplatzhalter 7"/>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2" name="Foliennummernplatzhalter 11"/>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20</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750040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 name="Grafik 226"/>
          <p:cNvPicPr/>
          <p:nvPr/>
        </p:nvPicPr>
        <p:blipFill>
          <a:blip r:embed="rId3" cstate="print"/>
          <a:stretch>
            <a:fillRect/>
          </a:stretch>
        </p:blipFill>
        <p:spPr>
          <a:xfrm>
            <a:off x="65310" y="2217844"/>
            <a:ext cx="5990255" cy="4150575"/>
          </a:xfrm>
          <a:prstGeom prst="rect">
            <a:avLst/>
          </a:prstGeom>
          <a:ln>
            <a:noFill/>
          </a:ln>
        </p:spPr>
      </p:pic>
      <p:sp>
        <p:nvSpPr>
          <p:cNvPr id="228" name="TextShape 2"/>
          <p:cNvSpPr txBox="1"/>
          <p:nvPr/>
        </p:nvSpPr>
        <p:spPr>
          <a:xfrm>
            <a:off x="100904" y="1180933"/>
            <a:ext cx="9057224" cy="1023192"/>
          </a:xfrm>
          <a:prstGeom prst="rect">
            <a:avLst/>
          </a:prstGeom>
        </p:spPr>
        <p:txBody>
          <a:bodyPr wrap="square" lIns="81597" tIns="40799" rIns="81597" bIns="40799"/>
          <a:lstStyle/>
          <a:p>
            <a:pPr defTabSz="829022" fontAlgn="auto">
              <a:spcBef>
                <a:spcPts val="0"/>
              </a:spcBef>
              <a:spcAft>
                <a:spcPts val="0"/>
              </a:spcAft>
            </a:pPr>
            <a:r>
              <a:rPr lang="de-DE" sz="2100" dirty="0">
                <a:solidFill>
                  <a:prstClr val="black"/>
                </a:solidFill>
                <a:latin typeface="Arial"/>
                <a:cs typeface="DejaVu Sans"/>
              </a:rPr>
              <a:t>Wo finden sich die </a:t>
            </a:r>
            <a:r>
              <a:rPr lang="de-DE" sz="2100" b="1" dirty="0">
                <a:solidFill>
                  <a:prstClr val="black"/>
                </a:solidFill>
                <a:latin typeface="Arial"/>
                <a:cs typeface="DejaVu Sans"/>
              </a:rPr>
              <a:t>rot markierten Elemente</a:t>
            </a:r>
            <a:r>
              <a:rPr lang="de-DE" sz="2100" dirty="0">
                <a:solidFill>
                  <a:prstClr val="black"/>
                </a:solidFill>
                <a:latin typeface="Arial"/>
                <a:cs typeface="DejaVu Sans"/>
              </a:rPr>
              <a:t> aus dem </a:t>
            </a:r>
            <a:r>
              <a:rPr lang="de-DE" sz="2100" b="1" dirty="0">
                <a:solidFill>
                  <a:prstClr val="black"/>
                </a:solidFill>
                <a:latin typeface="Arial"/>
                <a:cs typeface="DejaVu Sans"/>
              </a:rPr>
              <a:t>Klassendiagramm</a:t>
            </a:r>
            <a:r>
              <a:rPr lang="de-DE" sz="2100" dirty="0">
                <a:solidFill>
                  <a:prstClr val="black"/>
                </a:solidFill>
                <a:latin typeface="Arial"/>
                <a:cs typeface="DejaVu Sans"/>
              </a:rPr>
              <a:t> im </a:t>
            </a:r>
            <a:r>
              <a:rPr lang="de-DE" sz="2100" b="1" dirty="0">
                <a:solidFill>
                  <a:prstClr val="black"/>
                </a:solidFill>
                <a:latin typeface="Arial"/>
                <a:cs typeface="DejaVu Sans"/>
              </a:rPr>
              <a:t>Metamodell</a:t>
            </a:r>
            <a:r>
              <a:rPr lang="de-DE" sz="2100" dirty="0">
                <a:solidFill>
                  <a:prstClr val="black"/>
                </a:solidFill>
                <a:latin typeface="Arial"/>
                <a:cs typeface="DejaVu Sans"/>
              </a:rPr>
              <a:t> wieder ?</a:t>
            </a:r>
            <a:endParaRPr sz="2100" dirty="0">
              <a:solidFill>
                <a:prstClr val="black"/>
              </a:solidFill>
              <a:latin typeface="Arial"/>
              <a:cs typeface="DejaVu Sans"/>
            </a:endParaRPr>
          </a:p>
          <a:p>
            <a:pPr defTabSz="829022" fontAlgn="auto">
              <a:spcBef>
                <a:spcPts val="0"/>
              </a:spcBef>
              <a:spcAft>
                <a:spcPts val="0"/>
              </a:spcAft>
            </a:pPr>
            <a:r>
              <a:rPr lang="de-DE" sz="2100" dirty="0" smtClean="0">
                <a:solidFill>
                  <a:prstClr val="black"/>
                </a:solidFill>
                <a:latin typeface="Arial"/>
                <a:cs typeface="DejaVu Sans"/>
              </a:rPr>
              <a:t>(Zur Erinnerung: Attribut in UML-Metamodell als </a:t>
            </a:r>
            <a:r>
              <a:rPr lang="de-DE" sz="2100" dirty="0">
                <a:solidFill>
                  <a:prstClr val="black"/>
                </a:solidFill>
                <a:latin typeface="Arial"/>
                <a:cs typeface="DejaVu Sans"/>
              </a:rPr>
              <a:t>„Property“ </a:t>
            </a:r>
            <a:r>
              <a:rPr lang="de-DE" sz="2100" dirty="0" smtClean="0">
                <a:solidFill>
                  <a:prstClr val="black"/>
                </a:solidFill>
                <a:latin typeface="Arial"/>
                <a:cs typeface="DejaVu Sans"/>
              </a:rPr>
              <a:t>definiert.)</a:t>
            </a:r>
            <a:endParaRPr sz="2100" dirty="0">
              <a:solidFill>
                <a:prstClr val="black"/>
              </a:solidFill>
              <a:latin typeface="Arial"/>
              <a:cs typeface="DejaVu Sans"/>
            </a:endParaRPr>
          </a:p>
        </p:txBody>
      </p:sp>
      <p:pic>
        <p:nvPicPr>
          <p:cNvPr id="229" name="Grafik 228"/>
          <p:cNvPicPr/>
          <p:nvPr/>
        </p:nvPicPr>
        <p:blipFill>
          <a:blip r:embed="rId4" cstate="print"/>
          <a:stretch>
            <a:fillRect/>
          </a:stretch>
        </p:blipFill>
        <p:spPr>
          <a:xfrm>
            <a:off x="5957600" y="3011118"/>
            <a:ext cx="3145014" cy="2272382"/>
          </a:xfrm>
          <a:prstGeom prst="rect">
            <a:avLst/>
          </a:prstGeom>
          <a:ln>
            <a:noFill/>
          </a:ln>
        </p:spPr>
      </p:pic>
      <p:sp>
        <p:nvSpPr>
          <p:cNvPr id="230" name="CustomShape 3"/>
          <p:cNvSpPr/>
          <p:nvPr/>
        </p:nvSpPr>
        <p:spPr>
          <a:xfrm>
            <a:off x="5957600" y="3093744"/>
            <a:ext cx="813112" cy="272372"/>
          </a:xfrm>
          <a:prstGeom prst="ellipse">
            <a:avLst/>
          </a:prstGeom>
          <a:noFill/>
          <a:ln w="36000">
            <a:solidFill>
              <a:srgbClr val="FF0000"/>
            </a:solidFill>
            <a:round/>
          </a:ln>
        </p:spPr>
      </p:sp>
      <p:sp>
        <p:nvSpPr>
          <p:cNvPr id="231" name="CustomShape 4"/>
          <p:cNvSpPr/>
          <p:nvPr/>
        </p:nvSpPr>
        <p:spPr>
          <a:xfrm>
            <a:off x="6029769" y="4141430"/>
            <a:ext cx="1893017" cy="372961"/>
          </a:xfrm>
          <a:prstGeom prst="ellipse">
            <a:avLst/>
          </a:prstGeom>
          <a:noFill/>
          <a:ln w="36000">
            <a:solidFill>
              <a:srgbClr val="FF0000"/>
            </a:solidFill>
            <a:round/>
          </a:ln>
        </p:spPr>
      </p:sp>
      <p:sp>
        <p:nvSpPr>
          <p:cNvPr id="232" name="CustomShape 5"/>
          <p:cNvSpPr/>
          <p:nvPr/>
        </p:nvSpPr>
        <p:spPr>
          <a:xfrm>
            <a:off x="6044463" y="3366117"/>
            <a:ext cx="1172645" cy="288048"/>
          </a:xfrm>
          <a:prstGeom prst="ellipse">
            <a:avLst/>
          </a:prstGeom>
          <a:noFill/>
          <a:ln w="36000">
            <a:solidFill>
              <a:srgbClr val="FF0000"/>
            </a:solidFill>
            <a:round/>
          </a:ln>
        </p:spPr>
      </p:sp>
      <p:sp>
        <p:nvSpPr>
          <p:cNvPr id="233" name="Line 6"/>
          <p:cNvSpPr/>
          <p:nvPr/>
        </p:nvSpPr>
        <p:spPr>
          <a:xfrm flipH="1">
            <a:off x="1209545" y="3240381"/>
            <a:ext cx="4846020" cy="518291"/>
          </a:xfrm>
          <a:prstGeom prst="line">
            <a:avLst/>
          </a:prstGeom>
          <a:ln>
            <a:solidFill>
              <a:srgbClr val="FF0000"/>
            </a:solidFill>
            <a:custDash>
              <a:ds d="508000" sp="508000"/>
              <a:ds d="508000" sp="508000"/>
            </a:custDash>
            <a:tailEnd type="triangle" w="med" len="med"/>
          </a:ln>
        </p:spPr>
      </p:sp>
      <p:sp>
        <p:nvSpPr>
          <p:cNvPr id="234" name="Line 7"/>
          <p:cNvSpPr/>
          <p:nvPr/>
        </p:nvSpPr>
        <p:spPr>
          <a:xfrm flipH="1">
            <a:off x="3599905" y="3557172"/>
            <a:ext cx="2542527" cy="71849"/>
          </a:xfrm>
          <a:prstGeom prst="line">
            <a:avLst/>
          </a:prstGeom>
          <a:ln>
            <a:solidFill>
              <a:srgbClr val="FF0000"/>
            </a:solidFill>
            <a:custDash>
              <a:ds d="508000" sp="508000"/>
              <a:ds d="508000" sp="508000"/>
            </a:custDash>
            <a:tailEnd type="triangle" w="med" len="med"/>
          </a:ln>
        </p:spPr>
      </p:sp>
      <p:sp>
        <p:nvSpPr>
          <p:cNvPr id="235" name="Line 8"/>
          <p:cNvSpPr/>
          <p:nvPr/>
        </p:nvSpPr>
        <p:spPr>
          <a:xfrm flipH="1">
            <a:off x="3283148" y="4334769"/>
            <a:ext cx="2844587" cy="791970"/>
          </a:xfrm>
          <a:prstGeom prst="line">
            <a:avLst/>
          </a:prstGeom>
          <a:ln>
            <a:solidFill>
              <a:srgbClr val="FF0000"/>
            </a:solidFill>
            <a:custDash>
              <a:ds d="508000" sp="508000"/>
              <a:ds d="508000" sp="508000"/>
            </a:custDash>
            <a:tailEnd type="triangle" w="med" len="med"/>
          </a:ln>
        </p:spPr>
      </p:sp>
      <p:sp>
        <p:nvSpPr>
          <p:cNvPr id="12" name="TextShape 1"/>
          <p:cNvSpPr txBox="1"/>
          <p:nvPr/>
        </p:nvSpPr>
        <p:spPr>
          <a:xfrm>
            <a:off x="0" y="0"/>
            <a:ext cx="5877921" cy="979756"/>
          </a:xfrm>
          <a:prstGeom prst="rect">
            <a:avLst/>
          </a:prstGeom>
        </p:spPr>
        <p:txBody>
          <a:bodyPr wrap="none" lIns="0" tIns="0" rIns="0" bIns="0" anchor="ctr"/>
          <a:lstStyle/>
          <a:p>
            <a:pPr algn="ctr" defTabSz="829022" fontAlgn="auto">
              <a:spcBef>
                <a:spcPts val="0"/>
              </a:spcBef>
              <a:spcAft>
                <a:spcPts val="0"/>
              </a:spcAft>
            </a:pPr>
            <a:r>
              <a:rPr lang="de-DE" sz="2800" dirty="0" smtClean="0">
                <a:solidFill>
                  <a:srgbClr val="7DA647"/>
                </a:solidFill>
                <a:latin typeface="Arial"/>
                <a:ea typeface="Arial-BoldMT"/>
                <a:cs typeface="DejaVu Sans"/>
              </a:rPr>
              <a:t>Diskussionsfrage: </a:t>
            </a:r>
          </a:p>
          <a:p>
            <a:pPr algn="ctr" defTabSz="829022" fontAlgn="auto">
              <a:spcBef>
                <a:spcPts val="0"/>
              </a:spcBef>
              <a:spcAft>
                <a:spcPts val="0"/>
              </a:spcAft>
            </a:pPr>
            <a:r>
              <a:rPr lang="de-DE" sz="2800" dirty="0" smtClean="0">
                <a:solidFill>
                  <a:srgbClr val="7DA647"/>
                </a:solidFill>
                <a:latin typeface="Arial"/>
                <a:ea typeface="Arial-BoldMT"/>
                <a:cs typeface="DejaVu Sans"/>
              </a:rPr>
              <a:t>Klassendiagramm vs. Metamodell</a:t>
            </a:r>
            <a:endParaRPr sz="2800" dirty="0">
              <a:solidFill>
                <a:prstClr val="black"/>
              </a:solidFill>
              <a:latin typeface="Arial"/>
              <a:cs typeface="DejaVu Sans"/>
            </a:endParaRPr>
          </a:p>
        </p:txBody>
      </p:sp>
      <p:sp>
        <p:nvSpPr>
          <p:cNvPr id="8" name="Fußzeilenplatzhalter 7"/>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9" name="Foliennummernplatzhalter 8"/>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21</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86226246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1"/>
          <p:cNvSpPr txBox="1"/>
          <p:nvPr/>
        </p:nvSpPr>
        <p:spPr>
          <a:xfrm>
            <a:off x="0" y="40823"/>
            <a:ext cx="5877921" cy="898110"/>
          </a:xfrm>
          <a:prstGeom prst="rect">
            <a:avLst/>
          </a:prstGeom>
        </p:spPr>
        <p:txBody>
          <a:bodyPr wrap="none" lIns="0" tIns="0" rIns="0" bIns="0" anchor="ctr"/>
          <a:lstStyle/>
          <a:p>
            <a:pPr algn="ctr" defTabSz="829022" fontAlgn="auto">
              <a:spcBef>
                <a:spcPts val="0"/>
              </a:spcBef>
              <a:spcAft>
                <a:spcPts val="0"/>
              </a:spcAft>
            </a:pPr>
            <a:r>
              <a:rPr lang="de-DE" sz="3200" dirty="0">
                <a:solidFill>
                  <a:srgbClr val="7DA647"/>
                </a:solidFill>
                <a:latin typeface="Arial"/>
                <a:ea typeface="Arial-BoldMT"/>
                <a:cs typeface="DejaVu Sans"/>
              </a:rPr>
              <a:t>Metamodell der </a:t>
            </a:r>
            <a:r>
              <a:rPr lang="de-DE" sz="3200" dirty="0" smtClean="0">
                <a:solidFill>
                  <a:srgbClr val="7DA647"/>
                </a:solidFill>
                <a:latin typeface="Arial"/>
                <a:ea typeface="Arial-BoldMT"/>
                <a:cs typeface="DejaVu Sans"/>
              </a:rPr>
              <a:t>UML</a:t>
            </a:r>
            <a:endParaRPr lang="de-DE" sz="3200" dirty="0">
              <a:solidFill>
                <a:srgbClr val="7DA647"/>
              </a:solidFill>
              <a:latin typeface="Arial"/>
              <a:ea typeface="Arial-BoldMT"/>
              <a:cs typeface="DejaVu Sans"/>
            </a:endParaRPr>
          </a:p>
          <a:p>
            <a:pPr algn="ctr" defTabSz="829022" fontAlgn="auto">
              <a:spcBef>
                <a:spcPts val="0"/>
              </a:spcBef>
              <a:spcAft>
                <a:spcPts val="0"/>
              </a:spcAft>
            </a:pPr>
            <a:r>
              <a:rPr lang="de-DE" sz="2400" dirty="0" smtClean="0">
                <a:solidFill>
                  <a:srgbClr val="7DA647"/>
                </a:solidFill>
                <a:latin typeface="Arial"/>
                <a:ea typeface="Arial-BoldMT"/>
                <a:cs typeface="DejaVu Sans"/>
              </a:rPr>
              <a:t>Beispiel: Generalisierung</a:t>
            </a:r>
            <a:endParaRPr lang="de-DE" sz="2400" dirty="0">
              <a:solidFill>
                <a:prstClr val="black"/>
              </a:solidFill>
              <a:latin typeface="Arial"/>
              <a:cs typeface="DejaVu Sans"/>
            </a:endParaRPr>
          </a:p>
        </p:txBody>
      </p:sp>
      <p:pic>
        <p:nvPicPr>
          <p:cNvPr id="5" name="Picture 3"/>
          <p:cNvPicPr/>
          <p:nvPr/>
        </p:nvPicPr>
        <p:blipFill>
          <a:blip r:embed="rId3" cstate="print"/>
          <a:stretch>
            <a:fillRect/>
          </a:stretch>
        </p:blipFill>
        <p:spPr>
          <a:xfrm>
            <a:off x="242301" y="1845564"/>
            <a:ext cx="7054485" cy="4281535"/>
          </a:xfrm>
          <a:prstGeom prst="rect">
            <a:avLst/>
          </a:prstGeom>
          <a:ln>
            <a:noFill/>
          </a:ln>
        </p:spPr>
      </p:pic>
      <p:sp>
        <p:nvSpPr>
          <p:cNvPr id="6" name="TextShape 2"/>
          <p:cNvSpPr txBox="1"/>
          <p:nvPr/>
        </p:nvSpPr>
        <p:spPr>
          <a:xfrm>
            <a:off x="44084" y="1160032"/>
            <a:ext cx="7879680" cy="415090"/>
          </a:xfrm>
          <a:prstGeom prst="rect">
            <a:avLst/>
          </a:prstGeom>
        </p:spPr>
        <p:txBody>
          <a:bodyPr lIns="82902" tIns="41451" rIns="82902" bIns="41451"/>
          <a:lstStyle/>
          <a:p>
            <a:pPr defTabSz="829022" fontAlgn="auto">
              <a:spcBef>
                <a:spcPts val="0"/>
              </a:spcBef>
              <a:spcAft>
                <a:spcPts val="0"/>
              </a:spcAft>
            </a:pPr>
            <a:r>
              <a:rPr lang="de-DE" sz="1900" dirty="0" smtClean="0">
                <a:solidFill>
                  <a:srgbClr val="000000"/>
                </a:solidFill>
                <a:latin typeface="Arial"/>
                <a:cs typeface="DejaVu Sans"/>
              </a:rPr>
              <a:t>Beispiel einer</a:t>
            </a:r>
            <a:br>
              <a:rPr lang="de-DE" sz="1900" dirty="0" smtClean="0">
                <a:solidFill>
                  <a:srgbClr val="000000"/>
                </a:solidFill>
                <a:latin typeface="Arial"/>
                <a:cs typeface="DejaVu Sans"/>
              </a:rPr>
            </a:br>
            <a:r>
              <a:rPr lang="de-DE" sz="1900" dirty="0" smtClean="0">
                <a:solidFill>
                  <a:srgbClr val="000000"/>
                </a:solidFill>
                <a:latin typeface="Arial"/>
                <a:cs typeface="DejaVu Sans"/>
              </a:rPr>
              <a:t>Generalisierung</a:t>
            </a:r>
            <a:r>
              <a:rPr lang="de-DE" sz="1900" dirty="0">
                <a:solidFill>
                  <a:srgbClr val="000000"/>
                </a:solidFill>
                <a:latin typeface="Arial"/>
                <a:cs typeface="DejaVu Sans"/>
              </a:rPr>
              <a:t>:</a:t>
            </a:r>
            <a:endParaRPr sz="1900" dirty="0">
              <a:solidFill>
                <a:prstClr val="black"/>
              </a:solidFill>
              <a:latin typeface="Arial"/>
              <a:cs typeface="DejaVu Sans"/>
            </a:endParaRPr>
          </a:p>
        </p:txBody>
      </p:sp>
      <p:sp>
        <p:nvSpPr>
          <p:cNvPr id="7" name="CustomShape 3"/>
          <p:cNvSpPr/>
          <p:nvPr/>
        </p:nvSpPr>
        <p:spPr>
          <a:xfrm>
            <a:off x="322959" y="1904670"/>
            <a:ext cx="1110274" cy="4230915"/>
          </a:xfrm>
          <a:prstGeom prst="rect">
            <a:avLst/>
          </a:prstGeom>
          <a:noFill/>
          <a:ln w="28440">
            <a:solidFill>
              <a:srgbClr val="FF9933"/>
            </a:solidFill>
            <a:miter/>
          </a:ln>
        </p:spPr>
      </p:sp>
      <p:sp>
        <p:nvSpPr>
          <p:cNvPr id="8" name="CustomShape 5"/>
          <p:cNvSpPr/>
          <p:nvPr/>
        </p:nvSpPr>
        <p:spPr>
          <a:xfrm>
            <a:off x="2455665" y="1911855"/>
            <a:ext cx="4898594" cy="4216545"/>
          </a:xfrm>
          <a:prstGeom prst="rect">
            <a:avLst/>
          </a:prstGeom>
          <a:noFill/>
          <a:ln w="28440">
            <a:solidFill>
              <a:srgbClr val="FF9933"/>
            </a:solidFill>
            <a:miter/>
          </a:ln>
        </p:spPr>
      </p:sp>
      <p:sp>
        <p:nvSpPr>
          <p:cNvPr id="12" name="CustomShape 4"/>
          <p:cNvSpPr/>
          <p:nvPr/>
        </p:nvSpPr>
        <p:spPr>
          <a:xfrm>
            <a:off x="291287" y="5886727"/>
            <a:ext cx="1153705" cy="278577"/>
          </a:xfrm>
          <a:prstGeom prst="rect">
            <a:avLst/>
          </a:prstGeom>
          <a:noFill/>
          <a:ln>
            <a:noFill/>
          </a:ln>
        </p:spPr>
        <p:txBody>
          <a:bodyPr wrap="none" lIns="81597" tIns="42431" rIns="81597" bIns="42431"/>
          <a:lstStyle/>
          <a:p>
            <a:pPr algn="ctr" defTabSz="829022" fontAlgn="auto">
              <a:spcBef>
                <a:spcPts val="0"/>
              </a:spcBef>
              <a:spcAft>
                <a:spcPts val="0"/>
              </a:spcAft>
            </a:pPr>
            <a:r>
              <a:rPr lang="de-DE" sz="1300" dirty="0">
                <a:solidFill>
                  <a:srgbClr val="FF9933"/>
                </a:solidFill>
                <a:latin typeface="Arial"/>
                <a:ea typeface="ＭＳ Ｐゴシック"/>
                <a:cs typeface="DejaVu Sans"/>
              </a:rPr>
              <a:t>Modellinstanz</a:t>
            </a:r>
            <a:endParaRPr dirty="0">
              <a:solidFill>
                <a:prstClr val="black"/>
              </a:solidFill>
              <a:latin typeface="Arial"/>
              <a:cs typeface="DejaVu Sans"/>
            </a:endParaRPr>
          </a:p>
        </p:txBody>
      </p:sp>
      <p:sp>
        <p:nvSpPr>
          <p:cNvPr id="13" name="CustomShape 6"/>
          <p:cNvSpPr/>
          <p:nvPr/>
        </p:nvSpPr>
        <p:spPr>
          <a:xfrm>
            <a:off x="2410274" y="5880850"/>
            <a:ext cx="998920" cy="278577"/>
          </a:xfrm>
          <a:prstGeom prst="rect">
            <a:avLst/>
          </a:prstGeom>
          <a:noFill/>
          <a:ln>
            <a:noFill/>
          </a:ln>
        </p:spPr>
        <p:txBody>
          <a:bodyPr wrap="none" lIns="81597" tIns="42431" rIns="81597" bIns="42431"/>
          <a:lstStyle/>
          <a:p>
            <a:pPr algn="ctr" defTabSz="829022" fontAlgn="auto">
              <a:spcBef>
                <a:spcPts val="0"/>
              </a:spcBef>
              <a:spcAft>
                <a:spcPts val="0"/>
              </a:spcAft>
            </a:pPr>
            <a:r>
              <a:rPr lang="de-DE" sz="1300" dirty="0">
                <a:solidFill>
                  <a:srgbClr val="FF9933"/>
                </a:solidFill>
                <a:latin typeface="Arial"/>
                <a:ea typeface="ＭＳ Ｐゴシック"/>
                <a:cs typeface="DejaVu Sans"/>
              </a:rPr>
              <a:t>Metamodell</a:t>
            </a:r>
            <a:endParaRPr dirty="0">
              <a:solidFill>
                <a:prstClr val="black"/>
              </a:solidFill>
              <a:latin typeface="Arial"/>
              <a:cs typeface="DejaVu Sans"/>
            </a:endParaRPr>
          </a:p>
        </p:txBody>
      </p:sp>
      <p:sp>
        <p:nvSpPr>
          <p:cNvPr id="14" name="CustomShape 7"/>
          <p:cNvSpPr/>
          <p:nvPr/>
        </p:nvSpPr>
        <p:spPr>
          <a:xfrm>
            <a:off x="416354" y="2127728"/>
            <a:ext cx="904547" cy="334097"/>
          </a:xfrm>
          <a:prstGeom prst="rect">
            <a:avLst/>
          </a:prstGeom>
          <a:solidFill>
            <a:srgbClr val="FFFFFF"/>
          </a:solidFill>
          <a:ln w="12600">
            <a:solidFill>
              <a:srgbClr val="000000"/>
            </a:solidFill>
            <a:miter/>
          </a:ln>
        </p:spPr>
        <p:txBody>
          <a:bodyPr wrap="none" lIns="81597" tIns="42431" rIns="81597" bIns="42431"/>
          <a:lstStyle/>
          <a:p>
            <a:pPr algn="ctr" defTabSz="829022" fontAlgn="auto">
              <a:spcBef>
                <a:spcPts val="0"/>
              </a:spcBef>
              <a:spcAft>
                <a:spcPts val="0"/>
              </a:spcAft>
              <a:buSzPct val="25000"/>
            </a:pPr>
            <a:r>
              <a:rPr lang="de-DE" dirty="0">
                <a:solidFill>
                  <a:prstClr val="black"/>
                </a:solidFill>
                <a:latin typeface="Arial"/>
                <a:ea typeface="ＭＳ Ｐゴシック"/>
                <a:cs typeface="DejaVu Sans"/>
              </a:rPr>
              <a:t>Telefon</a:t>
            </a:r>
            <a:endParaRPr dirty="0">
              <a:solidFill>
                <a:prstClr val="black"/>
              </a:solidFill>
              <a:latin typeface="Arial"/>
              <a:cs typeface="DejaVu Sans"/>
            </a:endParaRPr>
          </a:p>
        </p:txBody>
      </p:sp>
      <p:sp>
        <p:nvSpPr>
          <p:cNvPr id="15" name="CustomShape 8"/>
          <p:cNvSpPr/>
          <p:nvPr/>
        </p:nvSpPr>
        <p:spPr>
          <a:xfrm>
            <a:off x="425173" y="5260336"/>
            <a:ext cx="914343" cy="582955"/>
          </a:xfrm>
          <a:prstGeom prst="rect">
            <a:avLst/>
          </a:prstGeom>
          <a:solidFill>
            <a:srgbClr val="FFFFFF"/>
          </a:solidFill>
          <a:ln w="12600">
            <a:solidFill>
              <a:srgbClr val="000000"/>
            </a:solidFill>
            <a:miter/>
          </a:ln>
        </p:spPr>
        <p:txBody>
          <a:bodyPr lIns="81597" tIns="42431" rIns="81597" bIns="42431"/>
          <a:lstStyle/>
          <a:p>
            <a:pPr algn="ctr" defTabSz="829022" fontAlgn="auto">
              <a:spcBef>
                <a:spcPts val="0"/>
              </a:spcBef>
              <a:spcAft>
                <a:spcPts val="0"/>
              </a:spcAft>
              <a:buSzPct val="25000"/>
            </a:pPr>
            <a:r>
              <a:rPr lang="de-DE" dirty="0">
                <a:solidFill>
                  <a:prstClr val="black"/>
                </a:solidFill>
                <a:latin typeface="Arial"/>
                <a:ea typeface="ＭＳ Ｐゴシック"/>
                <a:cs typeface="DejaVu Sans"/>
              </a:rPr>
              <a:t>Mobil-</a:t>
            </a:r>
            <a:endParaRPr dirty="0">
              <a:solidFill>
                <a:prstClr val="black"/>
              </a:solidFill>
              <a:latin typeface="Arial"/>
              <a:cs typeface="DejaVu Sans"/>
            </a:endParaRPr>
          </a:p>
          <a:p>
            <a:pPr algn="ctr" defTabSz="829022" fontAlgn="auto">
              <a:spcBef>
                <a:spcPts val="0"/>
              </a:spcBef>
              <a:spcAft>
                <a:spcPts val="0"/>
              </a:spcAft>
              <a:buSzPct val="25000"/>
            </a:pPr>
            <a:r>
              <a:rPr lang="de-DE" dirty="0" err="1">
                <a:solidFill>
                  <a:prstClr val="black"/>
                </a:solidFill>
                <a:latin typeface="Arial"/>
                <a:ea typeface="ＭＳ Ｐゴシック"/>
                <a:cs typeface="DejaVu Sans"/>
              </a:rPr>
              <a:t>telefon</a:t>
            </a:r>
            <a:endParaRPr dirty="0">
              <a:solidFill>
                <a:prstClr val="black"/>
              </a:solidFill>
              <a:latin typeface="Arial"/>
              <a:cs typeface="DejaVu Sans"/>
            </a:endParaRPr>
          </a:p>
        </p:txBody>
      </p:sp>
      <p:sp>
        <p:nvSpPr>
          <p:cNvPr id="16" name="TextShape 2"/>
          <p:cNvSpPr txBox="1"/>
          <p:nvPr/>
        </p:nvSpPr>
        <p:spPr>
          <a:xfrm>
            <a:off x="2411760" y="1141702"/>
            <a:ext cx="7879680" cy="415090"/>
          </a:xfrm>
          <a:prstGeom prst="rect">
            <a:avLst/>
          </a:prstGeom>
        </p:spPr>
        <p:txBody>
          <a:bodyPr lIns="82902" tIns="41451" rIns="82902" bIns="41451"/>
          <a:lstStyle/>
          <a:p>
            <a:pPr defTabSz="829022" fontAlgn="auto">
              <a:spcBef>
                <a:spcPts val="0"/>
              </a:spcBef>
              <a:spcAft>
                <a:spcPts val="0"/>
              </a:spcAft>
            </a:pPr>
            <a:r>
              <a:rPr lang="de-DE" sz="1900" dirty="0" smtClean="0">
                <a:solidFill>
                  <a:srgbClr val="000000"/>
                </a:solidFill>
                <a:latin typeface="Arial"/>
                <a:cs typeface="DejaVu Sans"/>
              </a:rPr>
              <a:t>Allgemeine Definition der Generalisierung</a:t>
            </a:r>
            <a:br>
              <a:rPr lang="de-DE" sz="1900" dirty="0" smtClean="0">
                <a:solidFill>
                  <a:srgbClr val="000000"/>
                </a:solidFill>
                <a:latin typeface="Arial"/>
                <a:cs typeface="DejaVu Sans"/>
              </a:rPr>
            </a:br>
            <a:r>
              <a:rPr lang="de-DE" sz="1900" dirty="0" smtClean="0">
                <a:solidFill>
                  <a:srgbClr val="000000"/>
                </a:solidFill>
                <a:latin typeface="Arial"/>
                <a:cs typeface="DejaVu Sans"/>
              </a:rPr>
              <a:t>im UML-Metamodell:</a:t>
            </a:r>
            <a:endParaRPr sz="1900" dirty="0">
              <a:solidFill>
                <a:prstClr val="black"/>
              </a:solidFill>
              <a:latin typeface="Arial"/>
              <a:cs typeface="DejaVu Sans"/>
            </a:endParaRPr>
          </a:p>
        </p:txBody>
      </p:sp>
      <p:sp>
        <p:nvSpPr>
          <p:cNvPr id="19" name="Fußzeilenplatzhalter 18"/>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20" name="Foliennummernplatzhalter 19"/>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22</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4020536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3" name="Foliennummernplatzhalter 2"/>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23</a:t>
            </a:fld>
            <a:endParaRPr lang="de-DE" sz="1600">
              <a:solidFill>
                <a:prstClr val="black"/>
              </a:solidFill>
              <a:latin typeface="Arial"/>
              <a:cs typeface="DejaVu Sans"/>
            </a:endParaRPr>
          </a:p>
        </p:txBody>
      </p:sp>
      <p:sp>
        <p:nvSpPr>
          <p:cNvPr id="13" name="TextShape 1"/>
          <p:cNvSpPr txBox="1"/>
          <p:nvPr/>
        </p:nvSpPr>
        <p:spPr>
          <a:xfrm>
            <a:off x="0" y="5"/>
            <a:ext cx="5877921" cy="980083"/>
          </a:xfrm>
          <a:prstGeom prst="rect">
            <a:avLst/>
          </a:prstGeom>
        </p:spPr>
        <p:txBody>
          <a:bodyPr wrap="none" lIns="0" tIns="0" rIns="0" bIns="0" anchor="ctr"/>
          <a:lstStyle/>
          <a:p>
            <a:pPr algn="ctr" defTabSz="829022" fontAlgn="auto">
              <a:spcBef>
                <a:spcPts val="0"/>
              </a:spcBef>
              <a:spcAft>
                <a:spcPts val="0"/>
              </a:spcAft>
            </a:pPr>
            <a:r>
              <a:rPr lang="de-DE" sz="2800" dirty="0" smtClean="0">
                <a:solidFill>
                  <a:srgbClr val="7DA647"/>
                </a:solidFill>
                <a:latin typeface="Arial"/>
                <a:ea typeface="Arial-BoldMT"/>
                <a:cs typeface="DejaVu Sans"/>
              </a:rPr>
              <a:t>Diskussionsfrage:</a:t>
            </a:r>
          </a:p>
          <a:p>
            <a:pPr algn="ctr" defTabSz="829022" fontAlgn="auto">
              <a:spcBef>
                <a:spcPts val="0"/>
              </a:spcBef>
              <a:spcAft>
                <a:spcPts val="0"/>
              </a:spcAft>
            </a:pPr>
            <a:r>
              <a:rPr lang="de-DE" sz="2800" dirty="0" smtClean="0">
                <a:solidFill>
                  <a:srgbClr val="7DA647"/>
                </a:solidFill>
                <a:latin typeface="Arial"/>
                <a:ea typeface="Arial-BoldMT"/>
                <a:cs typeface="DejaVu Sans"/>
              </a:rPr>
              <a:t>Aktivitätsdiagramm vs. Metamodell </a:t>
            </a:r>
            <a:endParaRPr dirty="0">
              <a:solidFill>
                <a:prstClr val="black"/>
              </a:solidFill>
              <a:latin typeface="Arial"/>
              <a:cs typeface="DejaVu Sans"/>
            </a:endParaRPr>
          </a:p>
        </p:txBody>
      </p:sp>
      <p:pic>
        <p:nvPicPr>
          <p:cNvPr id="14" name="Picture 25"/>
          <p:cNvPicPr/>
          <p:nvPr/>
        </p:nvPicPr>
        <p:blipFill>
          <a:blip r:embed="rId3" cstate="print"/>
          <a:stretch>
            <a:fillRect/>
          </a:stretch>
        </p:blipFill>
        <p:spPr>
          <a:xfrm>
            <a:off x="190706" y="1996746"/>
            <a:ext cx="5494550" cy="3931109"/>
          </a:xfrm>
          <a:prstGeom prst="rect">
            <a:avLst/>
          </a:prstGeom>
          <a:ln w="12600">
            <a:solidFill>
              <a:srgbClr val="000000"/>
            </a:solidFill>
            <a:miter/>
          </a:ln>
        </p:spPr>
      </p:pic>
      <p:sp>
        <p:nvSpPr>
          <p:cNvPr id="15" name="TextShape 4"/>
          <p:cNvSpPr txBox="1"/>
          <p:nvPr/>
        </p:nvSpPr>
        <p:spPr>
          <a:xfrm>
            <a:off x="279854" y="1183872"/>
            <a:ext cx="8864232" cy="714896"/>
          </a:xfrm>
          <a:prstGeom prst="rect">
            <a:avLst/>
          </a:prstGeom>
        </p:spPr>
        <p:txBody>
          <a:bodyPr wrap="square" lIns="81597" tIns="40799" rIns="81597" bIns="40799"/>
          <a:lstStyle/>
          <a:p>
            <a:pPr defTabSz="829022" fontAlgn="auto">
              <a:spcBef>
                <a:spcPts val="0"/>
              </a:spcBef>
              <a:spcAft>
                <a:spcPts val="0"/>
              </a:spcAft>
            </a:pPr>
            <a:r>
              <a:rPr lang="de-DE" sz="2200" dirty="0">
                <a:solidFill>
                  <a:prstClr val="black"/>
                </a:solidFill>
                <a:latin typeface="Arial"/>
                <a:cs typeface="DejaVu Sans"/>
              </a:rPr>
              <a:t>Wo finden sich die </a:t>
            </a:r>
            <a:r>
              <a:rPr lang="de-DE" sz="2200" b="1" dirty="0">
                <a:solidFill>
                  <a:prstClr val="black"/>
                </a:solidFill>
                <a:latin typeface="Arial"/>
                <a:cs typeface="DejaVu Sans"/>
              </a:rPr>
              <a:t>rot markierten Elemente</a:t>
            </a:r>
            <a:r>
              <a:rPr lang="de-DE" sz="2200" dirty="0">
                <a:solidFill>
                  <a:prstClr val="black"/>
                </a:solidFill>
                <a:latin typeface="Arial"/>
                <a:cs typeface="DejaVu Sans"/>
              </a:rPr>
              <a:t> aus dem </a:t>
            </a:r>
            <a:r>
              <a:rPr lang="de-DE" sz="2200" b="1" dirty="0">
                <a:solidFill>
                  <a:prstClr val="black"/>
                </a:solidFill>
                <a:latin typeface="Arial"/>
                <a:cs typeface="DejaVu Sans"/>
              </a:rPr>
              <a:t>Aktivitätsdiagramm</a:t>
            </a:r>
            <a:r>
              <a:rPr lang="de-DE" sz="2200" dirty="0">
                <a:solidFill>
                  <a:prstClr val="black"/>
                </a:solidFill>
                <a:latin typeface="Arial"/>
                <a:cs typeface="DejaVu Sans"/>
              </a:rPr>
              <a:t> im </a:t>
            </a:r>
            <a:r>
              <a:rPr lang="de-DE" sz="2200" b="1" dirty="0">
                <a:solidFill>
                  <a:prstClr val="black"/>
                </a:solidFill>
                <a:latin typeface="Arial"/>
                <a:cs typeface="DejaVu Sans"/>
              </a:rPr>
              <a:t>Metamodell</a:t>
            </a:r>
            <a:r>
              <a:rPr lang="de-DE" sz="2200" dirty="0">
                <a:solidFill>
                  <a:prstClr val="black"/>
                </a:solidFill>
                <a:latin typeface="Arial"/>
                <a:cs typeface="DejaVu Sans"/>
              </a:rPr>
              <a:t> wieder ?</a:t>
            </a:r>
            <a:endParaRPr dirty="0">
              <a:solidFill>
                <a:prstClr val="black"/>
              </a:solidFill>
              <a:latin typeface="Arial"/>
              <a:cs typeface="DejaVu Sans"/>
            </a:endParaRPr>
          </a:p>
        </p:txBody>
      </p:sp>
      <p:sp>
        <p:nvSpPr>
          <p:cNvPr id="16" name="CustomShape 7"/>
          <p:cNvSpPr/>
          <p:nvPr/>
        </p:nvSpPr>
        <p:spPr>
          <a:xfrm>
            <a:off x="6493470" y="5802771"/>
            <a:ext cx="409169" cy="464078"/>
          </a:xfrm>
          <a:prstGeom prst="ellipse">
            <a:avLst/>
          </a:prstGeom>
          <a:noFill/>
          <a:ln w="36000">
            <a:solidFill>
              <a:srgbClr val="FF0000"/>
            </a:solidFill>
            <a:round/>
          </a:ln>
        </p:spPr>
      </p:sp>
      <p:sp>
        <p:nvSpPr>
          <p:cNvPr id="17" name="CustomShape 6"/>
          <p:cNvSpPr/>
          <p:nvPr/>
        </p:nvSpPr>
        <p:spPr>
          <a:xfrm>
            <a:off x="7281943" y="3578870"/>
            <a:ext cx="1898569" cy="426194"/>
          </a:xfrm>
          <a:prstGeom prst="ellipse">
            <a:avLst/>
          </a:prstGeom>
          <a:noFill/>
          <a:ln w="36000">
            <a:solidFill>
              <a:srgbClr val="FF0000"/>
            </a:solidFill>
            <a:round/>
          </a:ln>
        </p:spPr>
      </p:sp>
      <p:sp>
        <p:nvSpPr>
          <p:cNvPr id="18" name="CustomShape 5"/>
          <p:cNvSpPr/>
          <p:nvPr/>
        </p:nvSpPr>
        <p:spPr>
          <a:xfrm>
            <a:off x="6516216" y="2708920"/>
            <a:ext cx="392841" cy="410191"/>
          </a:xfrm>
          <a:prstGeom prst="ellipse">
            <a:avLst/>
          </a:prstGeom>
          <a:noFill/>
          <a:ln w="36000">
            <a:solidFill>
              <a:srgbClr val="FF0000"/>
            </a:solidFill>
            <a:round/>
          </a:ln>
        </p:spPr>
      </p:sp>
      <p:sp>
        <p:nvSpPr>
          <p:cNvPr id="19" name="CustomShape 3"/>
          <p:cNvSpPr/>
          <p:nvPr/>
        </p:nvSpPr>
        <p:spPr>
          <a:xfrm>
            <a:off x="-67270" y="5920668"/>
            <a:ext cx="1700679" cy="214240"/>
          </a:xfrm>
          <a:prstGeom prst="rect">
            <a:avLst/>
          </a:prstGeom>
          <a:noFill/>
          <a:ln>
            <a:noFill/>
          </a:ln>
        </p:spPr>
        <p:txBody>
          <a:bodyPr wrap="none" lIns="81597" tIns="42431" rIns="81597" bIns="42431"/>
          <a:lstStyle/>
          <a:p>
            <a:pPr algn="ctr" defTabSz="829022" fontAlgn="auto">
              <a:spcBef>
                <a:spcPts val="0"/>
              </a:spcBef>
              <a:spcAft>
                <a:spcPts val="0"/>
              </a:spcAft>
              <a:buSzPct val="25000"/>
              <a:buFont typeface="StarSymbol"/>
              <a:buChar char=""/>
            </a:pPr>
            <a:r>
              <a:rPr lang="de-DE" sz="700">
                <a:solidFill>
                  <a:prstClr val="black"/>
                </a:solidFill>
                <a:latin typeface="Arial"/>
                <a:ea typeface="ＭＳ Ｐゴシック"/>
                <a:cs typeface="DejaVu Sans"/>
              </a:rPr>
              <a:t>Quelle: UML 2.0 Superstructure</a:t>
            </a:r>
            <a:endParaRPr>
              <a:solidFill>
                <a:prstClr val="black"/>
              </a:solidFill>
              <a:latin typeface="Arial"/>
              <a:cs typeface="DejaVu Sans"/>
            </a:endParaRPr>
          </a:p>
        </p:txBody>
      </p:sp>
      <p:pic>
        <p:nvPicPr>
          <p:cNvPr id="21" name="Grafik 2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25768" y="2250870"/>
            <a:ext cx="3166712" cy="3842426"/>
          </a:xfrm>
          <a:prstGeom prst="rect">
            <a:avLst/>
          </a:prstGeom>
        </p:spPr>
      </p:pic>
    </p:spTree>
    <p:extLst>
      <p:ext uri="{BB962C8B-B14F-4D97-AF65-F5344CB8AC3E}">
        <p14:creationId xmlns:p14="http://schemas.microsoft.com/office/powerpoint/2010/main" xmlns="" val="36368125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3" name="Foliennummernplatzhalter 2"/>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24</a:t>
            </a:fld>
            <a:endParaRPr lang="de-DE" sz="1600">
              <a:solidFill>
                <a:prstClr val="black"/>
              </a:solidFill>
              <a:latin typeface="Arial"/>
              <a:cs typeface="DejaVu Sans"/>
            </a:endParaRPr>
          </a:p>
        </p:txBody>
      </p:sp>
      <p:sp>
        <p:nvSpPr>
          <p:cNvPr id="13" name="TextShape 1"/>
          <p:cNvSpPr txBox="1"/>
          <p:nvPr/>
        </p:nvSpPr>
        <p:spPr>
          <a:xfrm>
            <a:off x="0" y="5"/>
            <a:ext cx="5877921" cy="980083"/>
          </a:xfrm>
          <a:prstGeom prst="rect">
            <a:avLst/>
          </a:prstGeom>
        </p:spPr>
        <p:txBody>
          <a:bodyPr wrap="none" lIns="0" tIns="0" rIns="0" bIns="0" anchor="ctr"/>
          <a:lstStyle/>
          <a:p>
            <a:pPr algn="ctr" defTabSz="829022" fontAlgn="auto">
              <a:spcBef>
                <a:spcPts val="0"/>
              </a:spcBef>
              <a:spcAft>
                <a:spcPts val="0"/>
              </a:spcAft>
            </a:pPr>
            <a:r>
              <a:rPr lang="de-DE" sz="2800" dirty="0" smtClean="0">
                <a:solidFill>
                  <a:srgbClr val="7DA647"/>
                </a:solidFill>
                <a:latin typeface="Arial"/>
                <a:ea typeface="Arial-BoldMT"/>
                <a:cs typeface="DejaVu Sans"/>
              </a:rPr>
              <a:t>Diskussionsfrage:</a:t>
            </a:r>
          </a:p>
          <a:p>
            <a:pPr algn="ctr" defTabSz="829022" fontAlgn="auto">
              <a:spcBef>
                <a:spcPts val="0"/>
              </a:spcBef>
              <a:spcAft>
                <a:spcPts val="0"/>
              </a:spcAft>
            </a:pPr>
            <a:r>
              <a:rPr lang="de-DE" sz="2800" dirty="0" smtClean="0">
                <a:solidFill>
                  <a:srgbClr val="7DA647"/>
                </a:solidFill>
                <a:latin typeface="Arial"/>
                <a:ea typeface="Arial-BoldMT"/>
                <a:cs typeface="DejaVu Sans"/>
              </a:rPr>
              <a:t>Aktivitätsdiagramm vs. Metamodell </a:t>
            </a:r>
            <a:endParaRPr dirty="0">
              <a:solidFill>
                <a:prstClr val="black"/>
              </a:solidFill>
              <a:latin typeface="Arial"/>
              <a:cs typeface="DejaVu Sans"/>
            </a:endParaRPr>
          </a:p>
        </p:txBody>
      </p:sp>
      <p:pic>
        <p:nvPicPr>
          <p:cNvPr id="14" name="Picture 25"/>
          <p:cNvPicPr/>
          <p:nvPr/>
        </p:nvPicPr>
        <p:blipFill>
          <a:blip r:embed="rId3" cstate="print"/>
          <a:stretch>
            <a:fillRect/>
          </a:stretch>
        </p:blipFill>
        <p:spPr>
          <a:xfrm>
            <a:off x="190706" y="1996746"/>
            <a:ext cx="5494550" cy="3931109"/>
          </a:xfrm>
          <a:prstGeom prst="rect">
            <a:avLst/>
          </a:prstGeom>
          <a:ln w="12600">
            <a:solidFill>
              <a:srgbClr val="000000"/>
            </a:solidFill>
            <a:miter/>
          </a:ln>
        </p:spPr>
      </p:pic>
      <p:sp>
        <p:nvSpPr>
          <p:cNvPr id="15" name="TextShape 4"/>
          <p:cNvSpPr txBox="1"/>
          <p:nvPr/>
        </p:nvSpPr>
        <p:spPr>
          <a:xfrm>
            <a:off x="279854" y="1183872"/>
            <a:ext cx="8864232" cy="714896"/>
          </a:xfrm>
          <a:prstGeom prst="rect">
            <a:avLst/>
          </a:prstGeom>
        </p:spPr>
        <p:txBody>
          <a:bodyPr wrap="square" lIns="81597" tIns="40799" rIns="81597" bIns="40799"/>
          <a:lstStyle/>
          <a:p>
            <a:pPr defTabSz="829022" fontAlgn="auto">
              <a:spcBef>
                <a:spcPts val="0"/>
              </a:spcBef>
              <a:spcAft>
                <a:spcPts val="0"/>
              </a:spcAft>
            </a:pPr>
            <a:r>
              <a:rPr lang="de-DE" sz="2200" dirty="0">
                <a:solidFill>
                  <a:prstClr val="black"/>
                </a:solidFill>
                <a:latin typeface="Arial"/>
                <a:cs typeface="DejaVu Sans"/>
              </a:rPr>
              <a:t>Wo finden sich die </a:t>
            </a:r>
            <a:r>
              <a:rPr lang="de-DE" sz="2200" b="1" dirty="0">
                <a:solidFill>
                  <a:prstClr val="black"/>
                </a:solidFill>
                <a:latin typeface="Arial"/>
                <a:cs typeface="DejaVu Sans"/>
              </a:rPr>
              <a:t>rot markierten Elemente</a:t>
            </a:r>
            <a:r>
              <a:rPr lang="de-DE" sz="2200" dirty="0">
                <a:solidFill>
                  <a:prstClr val="black"/>
                </a:solidFill>
                <a:latin typeface="Arial"/>
                <a:cs typeface="DejaVu Sans"/>
              </a:rPr>
              <a:t> aus dem </a:t>
            </a:r>
            <a:r>
              <a:rPr lang="de-DE" sz="2200" b="1" dirty="0">
                <a:solidFill>
                  <a:prstClr val="black"/>
                </a:solidFill>
                <a:latin typeface="Arial"/>
                <a:cs typeface="DejaVu Sans"/>
              </a:rPr>
              <a:t>Aktivitätsdiagramm</a:t>
            </a:r>
            <a:r>
              <a:rPr lang="de-DE" sz="2200" dirty="0">
                <a:solidFill>
                  <a:prstClr val="black"/>
                </a:solidFill>
                <a:latin typeface="Arial"/>
                <a:cs typeface="DejaVu Sans"/>
              </a:rPr>
              <a:t> im </a:t>
            </a:r>
            <a:r>
              <a:rPr lang="de-DE" sz="2200" b="1" dirty="0">
                <a:solidFill>
                  <a:prstClr val="black"/>
                </a:solidFill>
                <a:latin typeface="Arial"/>
                <a:cs typeface="DejaVu Sans"/>
              </a:rPr>
              <a:t>Metamodell</a:t>
            </a:r>
            <a:r>
              <a:rPr lang="de-DE" sz="2200" dirty="0">
                <a:solidFill>
                  <a:prstClr val="black"/>
                </a:solidFill>
                <a:latin typeface="Arial"/>
                <a:cs typeface="DejaVu Sans"/>
              </a:rPr>
              <a:t> wieder ?</a:t>
            </a:r>
            <a:endParaRPr dirty="0">
              <a:solidFill>
                <a:prstClr val="black"/>
              </a:solidFill>
              <a:latin typeface="Arial"/>
              <a:cs typeface="DejaVu Sans"/>
            </a:endParaRPr>
          </a:p>
        </p:txBody>
      </p:sp>
      <p:sp>
        <p:nvSpPr>
          <p:cNvPr id="16" name="CustomShape 7"/>
          <p:cNvSpPr/>
          <p:nvPr/>
        </p:nvSpPr>
        <p:spPr>
          <a:xfrm>
            <a:off x="6493470" y="5802771"/>
            <a:ext cx="409169" cy="464078"/>
          </a:xfrm>
          <a:prstGeom prst="ellipse">
            <a:avLst/>
          </a:prstGeom>
          <a:noFill/>
          <a:ln w="36000">
            <a:solidFill>
              <a:srgbClr val="FF0000"/>
            </a:solidFill>
            <a:round/>
          </a:ln>
        </p:spPr>
      </p:sp>
      <p:sp>
        <p:nvSpPr>
          <p:cNvPr id="17" name="CustomShape 6"/>
          <p:cNvSpPr/>
          <p:nvPr/>
        </p:nvSpPr>
        <p:spPr>
          <a:xfrm>
            <a:off x="7281943" y="3578870"/>
            <a:ext cx="1898569" cy="426194"/>
          </a:xfrm>
          <a:prstGeom prst="ellipse">
            <a:avLst/>
          </a:prstGeom>
          <a:noFill/>
          <a:ln w="36000">
            <a:solidFill>
              <a:srgbClr val="FF0000"/>
            </a:solidFill>
            <a:round/>
          </a:ln>
        </p:spPr>
      </p:sp>
      <p:sp>
        <p:nvSpPr>
          <p:cNvPr id="18" name="CustomShape 5"/>
          <p:cNvSpPr/>
          <p:nvPr/>
        </p:nvSpPr>
        <p:spPr>
          <a:xfrm>
            <a:off x="6516216" y="2708920"/>
            <a:ext cx="392841" cy="410191"/>
          </a:xfrm>
          <a:prstGeom prst="ellipse">
            <a:avLst/>
          </a:prstGeom>
          <a:noFill/>
          <a:ln w="36000">
            <a:solidFill>
              <a:srgbClr val="FF0000"/>
            </a:solidFill>
            <a:round/>
          </a:ln>
        </p:spPr>
      </p:sp>
      <p:sp>
        <p:nvSpPr>
          <p:cNvPr id="19" name="CustomShape 3"/>
          <p:cNvSpPr/>
          <p:nvPr/>
        </p:nvSpPr>
        <p:spPr>
          <a:xfrm>
            <a:off x="-67270" y="5920668"/>
            <a:ext cx="1700679" cy="214240"/>
          </a:xfrm>
          <a:prstGeom prst="rect">
            <a:avLst/>
          </a:prstGeom>
          <a:noFill/>
          <a:ln>
            <a:noFill/>
          </a:ln>
        </p:spPr>
        <p:txBody>
          <a:bodyPr wrap="none" lIns="81597" tIns="42431" rIns="81597" bIns="42431"/>
          <a:lstStyle/>
          <a:p>
            <a:pPr algn="ctr" defTabSz="829022" fontAlgn="auto">
              <a:spcBef>
                <a:spcPts val="0"/>
              </a:spcBef>
              <a:spcAft>
                <a:spcPts val="0"/>
              </a:spcAft>
              <a:buSzPct val="25000"/>
              <a:buFont typeface="StarSymbol"/>
              <a:buChar char=""/>
            </a:pPr>
            <a:r>
              <a:rPr lang="de-DE" sz="700">
                <a:solidFill>
                  <a:prstClr val="black"/>
                </a:solidFill>
                <a:latin typeface="Arial"/>
                <a:ea typeface="ＭＳ Ｐゴシック"/>
                <a:cs typeface="DejaVu Sans"/>
              </a:rPr>
              <a:t>Quelle: UML 2.0 Superstructure</a:t>
            </a:r>
            <a:endParaRPr>
              <a:solidFill>
                <a:prstClr val="black"/>
              </a:solidFill>
              <a:latin typeface="Arial"/>
              <a:cs typeface="DejaVu Sans"/>
            </a:endParaRPr>
          </a:p>
        </p:txBody>
      </p:sp>
      <p:pic>
        <p:nvPicPr>
          <p:cNvPr id="21" name="Grafik 2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25768" y="2250870"/>
            <a:ext cx="3166712" cy="3842426"/>
          </a:xfrm>
          <a:prstGeom prst="rect">
            <a:avLst/>
          </a:prstGeom>
        </p:spPr>
      </p:pic>
      <p:sp>
        <p:nvSpPr>
          <p:cNvPr id="12" name="Line 4"/>
          <p:cNvSpPr/>
          <p:nvPr/>
        </p:nvSpPr>
        <p:spPr>
          <a:xfrm flipH="1" flipV="1">
            <a:off x="4512284" y="5622169"/>
            <a:ext cx="1981186" cy="358264"/>
          </a:xfrm>
          <a:prstGeom prst="line">
            <a:avLst/>
          </a:prstGeom>
          <a:ln w="12600">
            <a:solidFill>
              <a:srgbClr val="CC0000"/>
            </a:solidFill>
            <a:custDash>
              <a:ds d="141000" sp="105000"/>
            </a:custDash>
            <a:miter/>
            <a:tailEnd type="arrow" w="lg" len="lg"/>
          </a:ln>
        </p:spPr>
      </p:sp>
      <p:sp>
        <p:nvSpPr>
          <p:cNvPr id="20" name="Line 6"/>
          <p:cNvSpPr/>
          <p:nvPr/>
        </p:nvSpPr>
        <p:spPr>
          <a:xfrm flipH="1">
            <a:off x="5403116" y="3016670"/>
            <a:ext cx="1261793" cy="2533324"/>
          </a:xfrm>
          <a:prstGeom prst="line">
            <a:avLst/>
          </a:prstGeom>
          <a:ln w="12600">
            <a:solidFill>
              <a:srgbClr val="CC0000"/>
            </a:solidFill>
            <a:custDash>
              <a:ds d="141000" sp="105000"/>
            </a:custDash>
            <a:miter/>
            <a:tailEnd type="arrow" w="lg" len="lg"/>
          </a:ln>
        </p:spPr>
      </p:sp>
      <p:sp>
        <p:nvSpPr>
          <p:cNvPr id="22" name="Line 8"/>
          <p:cNvSpPr/>
          <p:nvPr/>
        </p:nvSpPr>
        <p:spPr>
          <a:xfrm flipH="1" flipV="1">
            <a:off x="3028109" y="2830521"/>
            <a:ext cx="4253834" cy="961446"/>
          </a:xfrm>
          <a:prstGeom prst="line">
            <a:avLst/>
          </a:prstGeom>
          <a:ln w="12600">
            <a:solidFill>
              <a:srgbClr val="CC0000"/>
            </a:solidFill>
            <a:custDash>
              <a:ds d="141000" sp="105000"/>
            </a:custDash>
            <a:miter/>
            <a:tailEnd type="arrow" w="lg" len="lg"/>
          </a:ln>
        </p:spPr>
      </p:sp>
      <p:sp>
        <p:nvSpPr>
          <p:cNvPr id="23" name="CustomShape 5"/>
          <p:cNvSpPr/>
          <p:nvPr/>
        </p:nvSpPr>
        <p:spPr>
          <a:xfrm>
            <a:off x="5330621" y="5908262"/>
            <a:ext cx="1113540" cy="244613"/>
          </a:xfrm>
          <a:prstGeom prst="rect">
            <a:avLst/>
          </a:prstGeom>
          <a:noFill/>
          <a:ln>
            <a:noFill/>
          </a:ln>
        </p:spPr>
        <p:txBody>
          <a:bodyPr wrap="none" lIns="81597" tIns="42431" rIns="81597" bIns="42431"/>
          <a:lstStyle/>
          <a:p>
            <a:pPr algn="ctr" defTabSz="829022" fontAlgn="auto">
              <a:spcBef>
                <a:spcPts val="0"/>
              </a:spcBef>
              <a:spcAft>
                <a:spcPts val="0"/>
              </a:spcAft>
            </a:pPr>
            <a:r>
              <a:rPr lang="de-DE" sz="900" dirty="0">
                <a:solidFill>
                  <a:srgbClr val="CC0000"/>
                </a:solidFill>
                <a:latin typeface="Arial"/>
                <a:ea typeface="ＭＳ Ｐゴシック"/>
                <a:cs typeface="DejaVu Sans"/>
              </a:rPr>
              <a:t>&lt;&lt;</a:t>
            </a:r>
            <a:r>
              <a:rPr lang="de-DE" sz="900" dirty="0" err="1">
                <a:solidFill>
                  <a:srgbClr val="CC0000"/>
                </a:solidFill>
                <a:latin typeface="Arial"/>
                <a:ea typeface="ＭＳ Ｐゴシック"/>
                <a:cs typeface="DejaVu Sans"/>
              </a:rPr>
              <a:t>instanceOf</a:t>
            </a:r>
            <a:r>
              <a:rPr lang="de-DE" sz="900" dirty="0">
                <a:solidFill>
                  <a:srgbClr val="CC0000"/>
                </a:solidFill>
                <a:latin typeface="Arial"/>
                <a:ea typeface="ＭＳ Ｐゴシック"/>
                <a:cs typeface="DejaVu Sans"/>
              </a:rPr>
              <a:t>&gt;&gt;</a:t>
            </a:r>
            <a:endParaRPr dirty="0">
              <a:solidFill>
                <a:prstClr val="black"/>
              </a:solidFill>
              <a:latin typeface="Arial"/>
              <a:cs typeface="DejaVu Sans"/>
            </a:endParaRPr>
          </a:p>
        </p:txBody>
      </p:sp>
      <p:sp>
        <p:nvSpPr>
          <p:cNvPr id="24" name="CustomShape 7"/>
          <p:cNvSpPr/>
          <p:nvPr/>
        </p:nvSpPr>
        <p:spPr>
          <a:xfrm>
            <a:off x="5104648" y="4118248"/>
            <a:ext cx="1113866" cy="244613"/>
          </a:xfrm>
          <a:prstGeom prst="rect">
            <a:avLst/>
          </a:prstGeom>
          <a:noFill/>
          <a:ln>
            <a:noFill/>
          </a:ln>
        </p:spPr>
        <p:txBody>
          <a:bodyPr wrap="none" lIns="81597" tIns="42431" rIns="81597" bIns="42431"/>
          <a:lstStyle/>
          <a:p>
            <a:pPr algn="ctr" defTabSz="829022" fontAlgn="auto">
              <a:spcBef>
                <a:spcPts val="0"/>
              </a:spcBef>
              <a:spcAft>
                <a:spcPts val="0"/>
              </a:spcAft>
            </a:pPr>
            <a:r>
              <a:rPr lang="de-DE" sz="900" dirty="0">
                <a:solidFill>
                  <a:srgbClr val="CC0000"/>
                </a:solidFill>
                <a:latin typeface="Arial"/>
                <a:ea typeface="ＭＳ Ｐゴシック"/>
                <a:cs typeface="DejaVu Sans"/>
              </a:rPr>
              <a:t>&lt;&lt;</a:t>
            </a:r>
            <a:r>
              <a:rPr lang="de-DE" sz="900" dirty="0" err="1">
                <a:solidFill>
                  <a:srgbClr val="CC0000"/>
                </a:solidFill>
                <a:latin typeface="Arial"/>
                <a:ea typeface="ＭＳ Ｐゴシック"/>
                <a:cs typeface="DejaVu Sans"/>
              </a:rPr>
              <a:t>instanceOf</a:t>
            </a:r>
            <a:r>
              <a:rPr lang="de-DE" sz="900" dirty="0">
                <a:solidFill>
                  <a:srgbClr val="CC0000"/>
                </a:solidFill>
                <a:latin typeface="Arial"/>
                <a:ea typeface="ＭＳ Ｐゴシック"/>
                <a:cs typeface="DejaVu Sans"/>
              </a:rPr>
              <a:t>&gt;&gt;</a:t>
            </a:r>
            <a:endParaRPr dirty="0">
              <a:solidFill>
                <a:prstClr val="black"/>
              </a:solidFill>
              <a:latin typeface="Arial"/>
              <a:cs typeface="DejaVu Sans"/>
            </a:endParaRPr>
          </a:p>
        </p:txBody>
      </p:sp>
      <p:sp>
        <p:nvSpPr>
          <p:cNvPr id="25" name="CustomShape 9"/>
          <p:cNvSpPr/>
          <p:nvPr/>
        </p:nvSpPr>
        <p:spPr>
          <a:xfrm>
            <a:off x="4291535" y="3016670"/>
            <a:ext cx="1113540" cy="245266"/>
          </a:xfrm>
          <a:prstGeom prst="rect">
            <a:avLst/>
          </a:prstGeom>
          <a:noFill/>
          <a:ln>
            <a:noFill/>
          </a:ln>
        </p:spPr>
        <p:txBody>
          <a:bodyPr wrap="none" lIns="81597" tIns="42431" rIns="81597" bIns="42431"/>
          <a:lstStyle/>
          <a:p>
            <a:pPr algn="ctr" defTabSz="829022" fontAlgn="auto">
              <a:spcBef>
                <a:spcPts val="0"/>
              </a:spcBef>
              <a:spcAft>
                <a:spcPts val="0"/>
              </a:spcAft>
            </a:pPr>
            <a:r>
              <a:rPr lang="de-DE" sz="900" dirty="0">
                <a:solidFill>
                  <a:srgbClr val="CC0000"/>
                </a:solidFill>
                <a:latin typeface="Arial"/>
                <a:ea typeface="ＭＳ Ｐゴシック"/>
                <a:cs typeface="DejaVu Sans"/>
              </a:rPr>
              <a:t>&lt;&lt;</a:t>
            </a:r>
            <a:r>
              <a:rPr lang="de-DE" sz="900" dirty="0" err="1">
                <a:solidFill>
                  <a:srgbClr val="CC0000"/>
                </a:solidFill>
                <a:latin typeface="Arial"/>
                <a:ea typeface="ＭＳ Ｐゴシック"/>
                <a:cs typeface="DejaVu Sans"/>
              </a:rPr>
              <a:t>instanceOf</a:t>
            </a:r>
            <a:r>
              <a:rPr lang="de-DE" sz="900" dirty="0">
                <a:solidFill>
                  <a:srgbClr val="CC0000"/>
                </a:solidFill>
                <a:latin typeface="Arial"/>
                <a:ea typeface="ＭＳ Ｐゴシック"/>
                <a:cs typeface="DejaVu Sans"/>
              </a:rPr>
              <a:t>&gt;&gt;</a:t>
            </a:r>
            <a:endParaRPr dirty="0">
              <a:solidFill>
                <a:prstClr val="black"/>
              </a:solidFill>
              <a:latin typeface="Arial"/>
              <a:cs typeface="DejaVu Sans"/>
            </a:endParaRPr>
          </a:p>
        </p:txBody>
      </p:sp>
    </p:spTree>
    <p:extLst>
      <p:ext uri="{BB962C8B-B14F-4D97-AF65-F5344CB8AC3E}">
        <p14:creationId xmlns:p14="http://schemas.microsoft.com/office/powerpoint/2010/main" xmlns="" val="7743789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387404" y="1168725"/>
            <a:ext cx="8280400" cy="4895850"/>
          </a:xfrm>
          <a:prstGeom prst="rect">
            <a:avLst/>
          </a:prstGeom>
          <a:noFill/>
          <a:ln w="9525">
            <a:noFill/>
            <a:round/>
            <a:headEnd/>
            <a:tailEnd/>
          </a:ln>
        </p:spPr>
        <p:txBody>
          <a:bodyPr lIns="0" tIns="0" rIns="0" bIns="0"/>
          <a:lstStyle/>
          <a:p>
            <a:pPr marL="341313" indent="-341313">
              <a:lnSpc>
                <a:spcPct val="107000"/>
              </a:lnSpc>
              <a:spcAft>
                <a:spcPts val="600"/>
              </a:spcAft>
              <a:buSzPct val="100000"/>
              <a:buFont typeface="Times New Roman" pitchFamily="18"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de-DE" sz="2200" dirty="0" smtClean="0">
              <a:solidFill>
                <a:srgbClr val="000000"/>
              </a:solidFill>
              <a:latin typeface="Arial" pitchFamily="34" charset="0"/>
            </a:endParaRPr>
          </a:p>
        </p:txBody>
      </p:sp>
      <p:sp>
        <p:nvSpPr>
          <p:cNvPr id="8" name="Rectangle 3" descr="Rectangle: Click to edit Master text styles&#10;Second level&#10;Third level&#10;Fourth level&#10;Fifth level"/>
          <p:cNvSpPr txBox="1">
            <a:spLocks noChangeArrowheads="1"/>
          </p:cNvSpPr>
          <p:nvPr/>
        </p:nvSpPr>
        <p:spPr>
          <a:xfrm>
            <a:off x="251520" y="1299318"/>
            <a:ext cx="8208912" cy="4649962"/>
          </a:xfrm>
          <a:prstGeom prst="rect">
            <a:avLst/>
          </a:prstGeom>
        </p:spPr>
        <p:txBody>
          <a:bodyPr/>
          <a:lstStyle>
            <a:lvl1pPr marL="342900" indent="-34290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ea typeface="+mn-ea"/>
                <a:cs typeface="+mn-cs"/>
              </a:defRPr>
            </a:lvl1pPr>
            <a:lvl2pPr marL="742950" indent="-28575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cs typeface="+mn-cs"/>
              </a:defRPr>
            </a:lvl2pPr>
            <a:lvl3pPr marL="1143000" indent="-22860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cs typeface="+mn-cs"/>
              </a:defRPr>
            </a:lvl3pPr>
            <a:lvl4pPr marL="1600200" indent="-22860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spcBef>
                <a:spcPct val="0"/>
              </a:spcBef>
              <a:spcAft>
                <a:spcPts val="90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spcBef>
                <a:spcPct val="0"/>
              </a:spcBef>
              <a:spcAft>
                <a:spcPts val="90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spcBef>
                <a:spcPct val="0"/>
              </a:spcBef>
              <a:spcAft>
                <a:spcPts val="90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spcBef>
                <a:spcPct val="0"/>
              </a:spcBef>
              <a:spcAft>
                <a:spcPts val="900"/>
              </a:spcAft>
              <a:buClr>
                <a:srgbClr val="000000"/>
              </a:buClr>
              <a:buSzPct val="100000"/>
              <a:buFont typeface="Times New Roman" pitchFamily="16" charset="0"/>
              <a:defRPr>
                <a:solidFill>
                  <a:srgbClr val="000000"/>
                </a:solidFill>
                <a:latin typeface="+mn-lt"/>
                <a:cs typeface="+mn-cs"/>
              </a:defRPr>
            </a:lvl9pPr>
          </a:lstStyle>
          <a:p>
            <a:pPr eaLnBrk="1" hangingPunct="1">
              <a:lnSpc>
                <a:spcPct val="110000"/>
              </a:lnSpc>
              <a:spcBef>
                <a:spcPts val="0"/>
              </a:spcBef>
              <a:defRPr/>
            </a:pPr>
            <a:r>
              <a:rPr lang="de-DE" sz="2400" b="1" dirty="0" smtClean="0">
                <a:latin typeface="Arial" pitchFamily="34" charset="0"/>
              </a:rPr>
              <a:t>Vorteile </a:t>
            </a:r>
            <a:r>
              <a:rPr lang="de-DE" sz="2400" dirty="0" smtClean="0">
                <a:latin typeface="Arial" pitchFamily="34" charset="0"/>
              </a:rPr>
              <a:t>im</a:t>
            </a:r>
            <a:r>
              <a:rPr lang="de-DE" sz="2400" b="1" dirty="0" smtClean="0">
                <a:latin typeface="Arial" pitchFamily="34" charset="0"/>
              </a:rPr>
              <a:t> Allgemeinen:</a:t>
            </a:r>
          </a:p>
          <a:p>
            <a:pPr eaLnBrk="1" hangingPunct="1">
              <a:lnSpc>
                <a:spcPct val="110000"/>
              </a:lnSpc>
              <a:spcBef>
                <a:spcPts val="0"/>
              </a:spcBef>
              <a:buFont typeface="Arial" pitchFamily="34" charset="0"/>
              <a:buChar char="•"/>
              <a:defRPr/>
            </a:pPr>
            <a:r>
              <a:rPr lang="de-DE" sz="2400" b="1" dirty="0" smtClean="0">
                <a:latin typeface="Arial" pitchFamily="34" charset="0"/>
              </a:rPr>
              <a:t>Präzise</a:t>
            </a:r>
            <a:r>
              <a:rPr lang="de-DE" sz="2400" dirty="0" smtClean="0">
                <a:latin typeface="Arial" pitchFamily="34" charset="0"/>
              </a:rPr>
              <a:t> Definition von Modellierungsnotation</a:t>
            </a:r>
          </a:p>
          <a:p>
            <a:pPr eaLnBrk="1" hangingPunct="1">
              <a:lnSpc>
                <a:spcPct val="110000"/>
              </a:lnSpc>
              <a:spcBef>
                <a:spcPts val="0"/>
              </a:spcBef>
              <a:buFont typeface="Arial" pitchFamily="34" charset="0"/>
              <a:buChar char="•"/>
              <a:defRPr/>
            </a:pPr>
            <a:r>
              <a:rPr lang="de-DE" sz="2400" b="1" dirty="0" smtClean="0">
                <a:latin typeface="Arial" pitchFamily="34" charset="0"/>
              </a:rPr>
              <a:t>Mehrere </a:t>
            </a:r>
            <a:r>
              <a:rPr lang="de-DE" sz="2400" dirty="0" smtClean="0">
                <a:latin typeface="Arial" pitchFamily="34" charset="0"/>
              </a:rPr>
              <a:t>Notationen, </a:t>
            </a:r>
            <a:r>
              <a:rPr lang="de-DE" sz="2400" b="1" dirty="0" smtClean="0">
                <a:latin typeface="Arial" pitchFamily="34" charset="0"/>
              </a:rPr>
              <a:t>einheitlicher </a:t>
            </a:r>
            <a:r>
              <a:rPr lang="de-DE" sz="2400" dirty="0" smtClean="0">
                <a:latin typeface="Arial" pitchFamily="34" charset="0"/>
              </a:rPr>
              <a:t>Ansatz</a:t>
            </a:r>
            <a:br>
              <a:rPr lang="de-DE" sz="2400" dirty="0" smtClean="0">
                <a:latin typeface="Arial" pitchFamily="34" charset="0"/>
              </a:rPr>
            </a:br>
            <a:r>
              <a:rPr lang="de-DE" sz="2400" dirty="0" smtClean="0">
                <a:latin typeface="Arial" pitchFamily="34" charset="0"/>
              </a:rPr>
              <a:t>(UML, BPMN, DSLs, …)</a:t>
            </a:r>
          </a:p>
          <a:p>
            <a:pPr eaLnBrk="1" hangingPunct="1">
              <a:lnSpc>
                <a:spcPct val="110000"/>
              </a:lnSpc>
              <a:spcBef>
                <a:spcPts val="1800"/>
              </a:spcBef>
              <a:defRPr/>
            </a:pPr>
            <a:r>
              <a:rPr lang="de-DE" sz="2400" b="1" dirty="0" smtClean="0">
                <a:latin typeface="Arial" pitchFamily="34" charset="0"/>
              </a:rPr>
              <a:t>Vorteile </a:t>
            </a:r>
            <a:r>
              <a:rPr lang="de-DE" sz="2400" dirty="0" smtClean="0">
                <a:latin typeface="Arial" pitchFamily="34" charset="0"/>
              </a:rPr>
              <a:t>von</a:t>
            </a:r>
            <a:r>
              <a:rPr lang="de-DE" sz="2400" b="1" dirty="0" smtClean="0">
                <a:latin typeface="Arial" pitchFamily="34" charset="0"/>
              </a:rPr>
              <a:t> MOF:</a:t>
            </a:r>
            <a:endParaRPr lang="en-US" sz="2400" b="1" dirty="0" smtClean="0">
              <a:latin typeface="Arial" pitchFamily="34" charset="0"/>
            </a:endParaRPr>
          </a:p>
          <a:p>
            <a:pPr eaLnBrk="1" hangingPunct="1">
              <a:lnSpc>
                <a:spcPct val="110000"/>
              </a:lnSpc>
              <a:spcBef>
                <a:spcPts val="0"/>
              </a:spcBef>
              <a:buFont typeface="Arial" pitchFamily="34" charset="0"/>
              <a:buChar char="•"/>
              <a:defRPr/>
            </a:pPr>
            <a:r>
              <a:rPr lang="en-US" sz="2400" b="1" dirty="0" err="1" smtClean="0">
                <a:latin typeface="Arial" pitchFamily="34" charset="0"/>
              </a:rPr>
              <a:t>Wohlverstandene</a:t>
            </a:r>
            <a:r>
              <a:rPr lang="en-US" sz="2400" b="1" dirty="0" smtClean="0">
                <a:latin typeface="Arial" pitchFamily="34" charset="0"/>
              </a:rPr>
              <a:t> </a:t>
            </a:r>
            <a:r>
              <a:rPr lang="en-US" sz="2400" dirty="0" smtClean="0">
                <a:latin typeface="Arial" pitchFamily="34" charset="0"/>
              </a:rPr>
              <a:t>Notation </a:t>
            </a:r>
            <a:r>
              <a:rPr lang="en-US" sz="2400" dirty="0" err="1" smtClean="0">
                <a:latin typeface="Arial" pitchFamily="34" charset="0"/>
              </a:rPr>
              <a:t>für</a:t>
            </a:r>
            <a:r>
              <a:rPr lang="en-US" sz="2400" dirty="0" smtClean="0">
                <a:latin typeface="Arial" pitchFamily="34" charset="0"/>
              </a:rPr>
              <a:t> </a:t>
            </a:r>
            <a:r>
              <a:rPr lang="en-US" sz="2400" dirty="0" err="1" smtClean="0">
                <a:latin typeface="Arial" pitchFamily="34" charset="0"/>
              </a:rPr>
              <a:t>Metamodelle</a:t>
            </a:r>
            <a:r>
              <a:rPr lang="en-US" sz="2400" dirty="0" smtClean="0">
                <a:latin typeface="Arial" pitchFamily="34" charset="0"/>
              </a:rPr>
              <a:t/>
            </a:r>
            <a:br>
              <a:rPr lang="en-US" sz="2400" dirty="0" smtClean="0">
                <a:latin typeface="Arial" pitchFamily="34" charset="0"/>
              </a:rPr>
            </a:br>
            <a:r>
              <a:rPr lang="en-US" sz="2400" dirty="0" smtClean="0">
                <a:latin typeface="Arial" pitchFamily="34" charset="0"/>
              </a:rPr>
              <a:t>(UML-</a:t>
            </a:r>
            <a:r>
              <a:rPr lang="en-US" sz="2400" dirty="0" err="1" smtClean="0">
                <a:latin typeface="Arial" pitchFamily="34" charset="0"/>
              </a:rPr>
              <a:t>Klassendiagramme</a:t>
            </a:r>
            <a:r>
              <a:rPr lang="en-US" sz="2400" dirty="0" smtClean="0">
                <a:latin typeface="Arial" pitchFamily="34" charset="0"/>
              </a:rPr>
              <a:t>)</a:t>
            </a:r>
          </a:p>
          <a:p>
            <a:pPr eaLnBrk="1" hangingPunct="1">
              <a:lnSpc>
                <a:spcPct val="110000"/>
              </a:lnSpc>
              <a:spcBef>
                <a:spcPts val="0"/>
              </a:spcBef>
              <a:buFont typeface="Arial" pitchFamily="34" charset="0"/>
              <a:buChar char="•"/>
              <a:defRPr/>
            </a:pPr>
            <a:r>
              <a:rPr lang="en-US" sz="2400" dirty="0" err="1" smtClean="0">
                <a:latin typeface="Arial" pitchFamily="34" charset="0"/>
              </a:rPr>
              <a:t>Weitgehende</a:t>
            </a:r>
            <a:r>
              <a:rPr lang="en-US" sz="2400" dirty="0" smtClean="0">
                <a:latin typeface="Arial" pitchFamily="34" charset="0"/>
              </a:rPr>
              <a:t> </a:t>
            </a:r>
            <a:r>
              <a:rPr lang="en-US" sz="2400" b="1" dirty="0" err="1" smtClean="0">
                <a:latin typeface="Arial" pitchFamily="34" charset="0"/>
              </a:rPr>
              <a:t>Werkzeugunterstützung</a:t>
            </a:r>
            <a:r>
              <a:rPr lang="en-US" sz="2400" b="1" dirty="0" smtClean="0">
                <a:latin typeface="Arial" pitchFamily="34" charset="0"/>
              </a:rPr>
              <a:t> </a:t>
            </a:r>
            <a:r>
              <a:rPr lang="en-US" sz="2400" dirty="0" smtClean="0">
                <a:latin typeface="Arial" pitchFamily="34" charset="0"/>
              </a:rPr>
              <a:t>(</a:t>
            </a:r>
            <a:r>
              <a:rPr lang="en-US" sz="2400" dirty="0" err="1" smtClean="0">
                <a:latin typeface="Arial" pitchFamily="34" charset="0"/>
              </a:rPr>
              <a:t>Modelltransformation</a:t>
            </a:r>
            <a:r>
              <a:rPr lang="en-US" sz="2400" dirty="0" smtClean="0">
                <a:latin typeface="Arial" pitchFamily="34" charset="0"/>
              </a:rPr>
              <a:t>, </a:t>
            </a:r>
            <a:r>
              <a:rPr lang="en-US" sz="2400" dirty="0" err="1" smtClean="0">
                <a:latin typeface="Arial" pitchFamily="34" charset="0"/>
              </a:rPr>
              <a:t>Codegenerierung</a:t>
            </a:r>
            <a:r>
              <a:rPr lang="en-US" sz="2400" dirty="0" smtClean="0">
                <a:latin typeface="Arial" pitchFamily="34" charset="0"/>
              </a:rPr>
              <a:t> etc)</a:t>
            </a:r>
            <a:endParaRPr lang="en-US" sz="2400" kern="0" dirty="0" smtClean="0">
              <a:latin typeface="Arial" pitchFamily="34" charset="0"/>
            </a:endParaRPr>
          </a:p>
        </p:txBody>
      </p:sp>
      <p:pic>
        <p:nvPicPr>
          <p:cNvPr id="12" name="Picture 2" descr="E:\thumbs_up_bciy.jpg"/>
          <p:cNvPicPr>
            <a:picLocks noChangeAspect="1" noChangeArrowheads="1"/>
          </p:cNvPicPr>
          <p:nvPr/>
        </p:nvPicPr>
        <p:blipFill>
          <a:blip r:embed="rId3" cstate="print"/>
          <a:srcRect/>
          <a:stretch>
            <a:fillRect/>
          </a:stretch>
        </p:blipFill>
        <p:spPr bwMode="auto">
          <a:xfrm>
            <a:off x="7092280" y="1299318"/>
            <a:ext cx="1584176" cy="1265586"/>
          </a:xfrm>
          <a:prstGeom prst="rect">
            <a:avLst/>
          </a:prstGeom>
          <a:noFill/>
        </p:spPr>
      </p:pic>
      <p:sp>
        <p:nvSpPr>
          <p:cNvPr id="2" name="Titel 1"/>
          <p:cNvSpPr>
            <a:spLocks noGrp="1"/>
          </p:cNvSpPr>
          <p:nvPr>
            <p:ph type="title" idx="4294967295"/>
          </p:nvPr>
        </p:nvSpPr>
        <p:spPr>
          <a:xfrm>
            <a:off x="0" y="0"/>
            <a:ext cx="5878513" cy="979488"/>
          </a:xfrm>
        </p:spPr>
        <p:txBody>
          <a:bodyPr/>
          <a:lstStyle/>
          <a:p>
            <a:r>
              <a:rPr lang="de-DE" dirty="0" smtClean="0">
                <a:solidFill>
                  <a:srgbClr val="7DA647"/>
                </a:solidFill>
              </a:rPr>
              <a:t>Vorteile von Metamodellierung</a:t>
            </a:r>
            <a:endParaRPr lang="de-DE" dirty="0"/>
          </a:p>
        </p:txBody>
      </p:sp>
      <p:sp>
        <p:nvSpPr>
          <p:cNvPr id="13" name="Fußzeilenplatzhalter 12"/>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4" name="Foliennummernplatzhalter 13"/>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25</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9649399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5000"/>
                                  </p:stCondLst>
                                  <p:childTnLst>
                                    <p:animMotion origin="layout" path="M -2.77778E-7 -4.53284E-7 C 0.00052 0.02729 0.00157 0.08187 0.00157 0.08187 C 0.00157 0.08187 0.00052 0.02729 -2.77778E-7 -4.53284E-7 Z " pathEditMode="relative" ptsTypes="fff">
                                      <p:cBhvr>
                                        <p:cTn id="6" dur="5000" fill="hold"/>
                                        <p:tgtEl>
                                          <p:spTgt spid="12"/>
                                        </p:tgtEl>
                                        <p:attrNameLst>
                                          <p:attrName>ppt_x</p:attrName>
                                          <p:attrName>ppt_y</p:attrName>
                                        </p:attrNameLst>
                                      </p:cBhvr>
                                    </p:animMotion>
                                  </p:childTnLst>
                                </p:cTn>
                              </p:par>
                            </p:childTnLst>
                          </p:cTn>
                        </p:par>
                        <p:par>
                          <p:cTn id="7" fill="hold">
                            <p:stCondLst>
                              <p:cond delay="10000"/>
                            </p:stCondLst>
                            <p:childTnLst>
                              <p:par>
                                <p:cTn id="8" presetID="0" presetClass="path" presetSubtype="0" accel="50000" decel="50000" fill="hold" nodeType="afterEffect">
                                  <p:stCondLst>
                                    <p:cond delay="5000"/>
                                  </p:stCondLst>
                                  <p:childTnLst>
                                    <p:animMotion origin="layout" path="M 5E-6 9.89824E-7 C 0.00052 0.02937 0.0014 0.08811 0.0014 0.08811 C 0.0014 0.08811 0.00052 0.02937 5E-6 9.89824E-7 Z " pathEditMode="relative" ptsTypes="fff">
                                      <p:cBhvr>
                                        <p:cTn id="9" dur="5000" fill="hold"/>
                                        <p:tgtEl>
                                          <p:spTgt spid="12"/>
                                        </p:tgtEl>
                                        <p:attrNameLst>
                                          <p:attrName>ppt_x</p:attrName>
                                          <p:attrName>ppt_y</p:attrName>
                                        </p:attrNameLst>
                                      </p:cBhvr>
                                    </p:animMotion>
                                  </p:childTnLst>
                                </p:cTn>
                              </p:par>
                            </p:childTnLst>
                          </p:cTn>
                        </p:par>
                        <p:par>
                          <p:cTn id="10" fill="hold">
                            <p:stCondLst>
                              <p:cond delay="20000"/>
                            </p:stCondLst>
                            <p:childTnLst>
                              <p:par>
                                <p:cTn id="11" presetID="0" presetClass="path" presetSubtype="0" accel="50000" decel="50000" fill="hold" nodeType="afterEffect">
                                  <p:stCondLst>
                                    <p:cond delay="5000"/>
                                  </p:stCondLst>
                                  <p:childTnLst>
                                    <p:animMotion origin="layout" path="M 6.11111E-6 3.80204E-6 C 0.00053 0.03076 0.00157 0.09227 0.00157 0.09227 C 0.00157 0.09227 0.00053 0.03076 6.11111E-6 3.80204E-6 Z " pathEditMode="relative" ptsTypes="fff">
                                      <p:cBhvr>
                                        <p:cTn id="12" dur="5000" fill="hold"/>
                                        <p:tgtEl>
                                          <p:spTgt spid="12"/>
                                        </p:tgtEl>
                                        <p:attrNameLst>
                                          <p:attrName>ppt_x</p:attrName>
                                          <p:attrName>ppt_y</p:attrName>
                                        </p:attrNameLst>
                                      </p:cBhvr>
                                    </p:animMotion>
                                  </p:childTnLst>
                                </p:cTn>
                              </p:par>
                            </p:childTnLst>
                          </p:cTn>
                        </p:par>
                        <p:par>
                          <p:cTn id="13" fill="hold">
                            <p:stCondLst>
                              <p:cond delay="30000"/>
                            </p:stCondLst>
                            <p:childTnLst>
                              <p:par>
                                <p:cTn id="14" presetID="0" presetClass="path" presetSubtype="0" accel="50000" decel="50000" fill="hold" nodeType="afterEffect">
                                  <p:stCondLst>
                                    <p:cond delay="5000"/>
                                  </p:stCondLst>
                                  <p:childTnLst>
                                    <p:animMotion origin="layout" path="M 5E-6 2.39593E-6 C 0.00052 0.02868 0.0014 0.08603 0.0014 0.08603 C 0.0014 0.08603 0.00052 0.02868 5E-6 2.39593E-6 Z " pathEditMode="relative" ptsTypes="fff">
                                      <p:cBhvr>
                                        <p:cTn id="15" dur="5000" fill="hold"/>
                                        <p:tgtEl>
                                          <p:spTgt spid="12"/>
                                        </p:tgtEl>
                                        <p:attrNameLst>
                                          <p:attrName>ppt_x</p:attrName>
                                          <p:attrName>ppt_y</p:attrName>
                                        </p:attrNameLst>
                                      </p:cBhvr>
                                    </p:animMotion>
                                  </p:childTnLst>
                                </p:cTn>
                              </p:par>
                            </p:childTnLst>
                          </p:cTn>
                        </p:par>
                        <p:par>
                          <p:cTn id="16" fill="hold">
                            <p:stCondLst>
                              <p:cond delay="40000"/>
                            </p:stCondLst>
                            <p:childTnLst>
                              <p:par>
                                <p:cTn id="17" presetID="0" presetClass="path" presetSubtype="0" accel="50000" decel="50000" fill="hold" nodeType="afterEffect">
                                  <p:stCondLst>
                                    <p:cond delay="5000"/>
                                  </p:stCondLst>
                                  <p:childTnLst>
                                    <p:animMotion origin="layout" path="M 7.5E-6 2.39593E-6 C 0.00053 0.03076 0.00157 0.09228 0.00157 0.09228 C 0.00157 0.09228 0.00053 0.03076 7.5E-6 2.39593E-6 Z " pathEditMode="relative" ptsTypes="fff">
                                      <p:cBhvr>
                                        <p:cTn id="18" dur="5000" fill="hold"/>
                                        <p:tgtEl>
                                          <p:spTgt spid="12"/>
                                        </p:tgtEl>
                                        <p:attrNameLst>
                                          <p:attrName>ppt_x</p:attrName>
                                          <p:attrName>ppt_y</p:attrName>
                                        </p:attrNameLst>
                                      </p:cBhvr>
                                    </p:animMotion>
                                  </p:childTnLst>
                                </p:cTn>
                              </p:par>
                            </p:childTnLst>
                          </p:cTn>
                        </p:par>
                        <p:par>
                          <p:cTn id="19" fill="hold">
                            <p:stCondLst>
                              <p:cond delay="50000"/>
                            </p:stCondLst>
                            <p:childTnLst>
                              <p:par>
                                <p:cTn id="20" presetID="0" presetClass="path" presetSubtype="0" accel="50000" decel="50000" fill="hold" nodeType="afterEffect">
                                  <p:stCondLst>
                                    <p:cond delay="5000"/>
                                  </p:stCondLst>
                                  <p:childTnLst>
                                    <p:animMotion origin="layout" path="M -6.93889E-18 2.39593E-6 C 0.00052 0.03006 0.00157 0.09019 0.00157 0.09019 C 0.00157 0.09019 0.00052 0.03006 -6.93889E-18 2.39593E-6 Z " pathEditMode="relative" ptsTypes="fff">
                                      <p:cBhvr>
                                        <p:cTn id="21" dur="5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387404" y="1168725"/>
            <a:ext cx="8280400" cy="4895850"/>
          </a:xfrm>
          <a:prstGeom prst="rect">
            <a:avLst/>
          </a:prstGeom>
          <a:noFill/>
          <a:ln w="9525">
            <a:noFill/>
            <a:round/>
            <a:headEnd/>
            <a:tailEnd/>
          </a:ln>
        </p:spPr>
        <p:txBody>
          <a:bodyPr lIns="0" tIns="0" rIns="0" bIns="0"/>
          <a:lstStyle/>
          <a:p>
            <a:pPr marL="341313" indent="-341313">
              <a:lnSpc>
                <a:spcPct val="107000"/>
              </a:lnSpc>
              <a:spcAft>
                <a:spcPts val="600"/>
              </a:spcAft>
              <a:buSzPct val="100000"/>
              <a:buFont typeface="Times New Roman" pitchFamily="18"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de-DE" sz="2200" dirty="0" smtClean="0">
              <a:solidFill>
                <a:srgbClr val="000000"/>
              </a:solidFill>
              <a:latin typeface="Arial" pitchFamily="34" charset="0"/>
            </a:endParaRPr>
          </a:p>
        </p:txBody>
      </p:sp>
      <p:sp>
        <p:nvSpPr>
          <p:cNvPr id="9" name="Rectangle 3" descr="Rectangle: Click to edit Master text styles&#10;Second level&#10;Third level&#10;Fourth level&#10;Fifth level"/>
          <p:cNvSpPr txBox="1">
            <a:spLocks noChangeArrowheads="1"/>
          </p:cNvSpPr>
          <p:nvPr/>
        </p:nvSpPr>
        <p:spPr bwMode="auto">
          <a:xfrm>
            <a:off x="323528" y="1268760"/>
            <a:ext cx="8136904" cy="4680520"/>
          </a:xfrm>
          <a:prstGeom prst="rect">
            <a:avLst/>
          </a:prstGeom>
          <a:noFill/>
          <a:ln w="9525">
            <a:noFill/>
            <a:miter lim="800000"/>
            <a:headEnd/>
            <a:tailEnd/>
          </a:ln>
          <a:effectLst/>
        </p:spPr>
        <p:txBody>
          <a:bodyPr/>
          <a:lstStyle/>
          <a:p>
            <a:pPr marL="233363" indent="-233363">
              <a:lnSpc>
                <a:spcPct val="112000"/>
              </a:lnSpc>
              <a:spcBef>
                <a:spcPts val="0"/>
              </a:spcBef>
              <a:spcAft>
                <a:spcPts val="900"/>
              </a:spcAft>
              <a:defRPr/>
            </a:pPr>
            <a:r>
              <a:rPr lang="en-US" sz="2400" b="1" kern="0" dirty="0" err="1" smtClean="0">
                <a:solidFill>
                  <a:schemeClr val="tx1"/>
                </a:solidFill>
                <a:latin typeface="Arial" pitchFamily="34" charset="0"/>
              </a:rPr>
              <a:t>Nachteile</a:t>
            </a:r>
            <a:r>
              <a:rPr lang="en-US" sz="2400" kern="0" dirty="0" smtClean="0">
                <a:solidFill>
                  <a:schemeClr val="tx1"/>
                </a:solidFill>
                <a:latin typeface="Arial" pitchFamily="34" charset="0"/>
              </a:rPr>
              <a:t> </a:t>
            </a:r>
            <a:r>
              <a:rPr lang="en-US" sz="2400" kern="0" dirty="0" err="1" smtClean="0">
                <a:solidFill>
                  <a:schemeClr val="tx1"/>
                </a:solidFill>
                <a:latin typeface="Arial" pitchFamily="34" charset="0"/>
              </a:rPr>
              <a:t>im</a:t>
            </a:r>
            <a:r>
              <a:rPr lang="en-US" sz="2400" kern="0" dirty="0" smtClean="0">
                <a:solidFill>
                  <a:schemeClr val="tx1"/>
                </a:solidFill>
                <a:latin typeface="Arial" pitchFamily="34" charset="0"/>
              </a:rPr>
              <a:t> </a:t>
            </a:r>
            <a:r>
              <a:rPr lang="en-US" sz="2400" b="1" kern="0" dirty="0" err="1" smtClean="0">
                <a:solidFill>
                  <a:schemeClr val="tx1"/>
                </a:solidFill>
                <a:latin typeface="Arial" pitchFamily="34" charset="0"/>
              </a:rPr>
              <a:t>Allgemeinen</a:t>
            </a:r>
            <a:r>
              <a:rPr lang="en-US" sz="2400" kern="0" dirty="0" smtClean="0">
                <a:solidFill>
                  <a:schemeClr val="tx1"/>
                </a:solidFill>
                <a:latin typeface="Arial" pitchFamily="34" charset="0"/>
              </a:rPr>
              <a:t>:</a:t>
            </a:r>
          </a:p>
          <a:p>
            <a:pPr marL="233363" indent="-233363">
              <a:lnSpc>
                <a:spcPct val="112000"/>
              </a:lnSpc>
              <a:spcBef>
                <a:spcPts val="0"/>
              </a:spcBef>
              <a:spcAft>
                <a:spcPts val="900"/>
              </a:spcAft>
              <a:buFont typeface="Arial" pitchFamily="34" charset="0"/>
              <a:buChar char="•"/>
              <a:defRPr/>
            </a:pPr>
            <a:r>
              <a:rPr lang="en-US" sz="2400" kern="0" dirty="0" err="1" smtClean="0">
                <a:solidFill>
                  <a:schemeClr val="tx1"/>
                </a:solidFill>
                <a:latin typeface="Arial" pitchFamily="34" charset="0"/>
              </a:rPr>
              <a:t>Erstellung</a:t>
            </a:r>
            <a:r>
              <a:rPr lang="en-US" sz="2400" kern="0" dirty="0" smtClean="0">
                <a:solidFill>
                  <a:schemeClr val="tx1"/>
                </a:solidFill>
                <a:latin typeface="Arial" pitchFamily="34" charset="0"/>
              </a:rPr>
              <a:t> </a:t>
            </a:r>
            <a:r>
              <a:rPr lang="en-US" sz="2400" kern="0" dirty="0" err="1" smtClean="0">
                <a:solidFill>
                  <a:schemeClr val="tx1"/>
                </a:solidFill>
                <a:latin typeface="Arial" pitchFamily="34" charset="0"/>
              </a:rPr>
              <a:t>Metamodell</a:t>
            </a:r>
            <a:r>
              <a:rPr lang="en-US" sz="2400" kern="0" dirty="0" smtClean="0">
                <a:solidFill>
                  <a:schemeClr val="tx1"/>
                </a:solidFill>
                <a:latin typeface="Arial" pitchFamily="34" charset="0"/>
              </a:rPr>
              <a:t>:</a:t>
            </a:r>
            <a:br>
              <a:rPr lang="en-US" sz="2400" kern="0" dirty="0" smtClean="0">
                <a:solidFill>
                  <a:schemeClr val="tx1"/>
                </a:solidFill>
                <a:latin typeface="Arial" pitchFamily="34" charset="0"/>
              </a:rPr>
            </a:br>
            <a:r>
              <a:rPr lang="en-US" sz="2400" kern="0" dirty="0" err="1" smtClean="0">
                <a:solidFill>
                  <a:schemeClr val="tx1"/>
                </a:solidFill>
                <a:latin typeface="Arial" pitchFamily="34" charset="0"/>
              </a:rPr>
              <a:t>Benötigt</a:t>
            </a:r>
            <a:r>
              <a:rPr lang="en-US" sz="2400" kern="0" dirty="0" smtClean="0">
                <a:solidFill>
                  <a:schemeClr val="tx1"/>
                </a:solidFill>
                <a:latin typeface="Arial" pitchFamily="34" charset="0"/>
              </a:rPr>
              <a:t> </a:t>
            </a:r>
            <a:r>
              <a:rPr lang="en-US" sz="2400" b="1" kern="0" dirty="0" err="1" smtClean="0">
                <a:solidFill>
                  <a:schemeClr val="tx1"/>
                </a:solidFill>
                <a:latin typeface="Arial" pitchFamily="34" charset="0"/>
              </a:rPr>
              <a:t>Aufwand</a:t>
            </a:r>
            <a:r>
              <a:rPr lang="en-US" sz="2400" b="1" kern="0" dirty="0" smtClean="0">
                <a:solidFill>
                  <a:schemeClr val="tx1"/>
                </a:solidFill>
                <a:latin typeface="Arial" pitchFamily="34" charset="0"/>
              </a:rPr>
              <a:t> </a:t>
            </a:r>
            <a:r>
              <a:rPr lang="en-US" sz="2400" kern="0" dirty="0" smtClean="0">
                <a:solidFill>
                  <a:schemeClr val="tx1"/>
                </a:solidFill>
                <a:latin typeface="Arial" pitchFamily="34" charset="0"/>
              </a:rPr>
              <a:t>und </a:t>
            </a:r>
            <a:r>
              <a:rPr lang="en-US" sz="2400" b="1" kern="0" dirty="0" smtClean="0">
                <a:solidFill>
                  <a:schemeClr val="tx1"/>
                </a:solidFill>
                <a:latin typeface="Arial" pitchFamily="34" charset="0"/>
              </a:rPr>
              <a:t>Expertise</a:t>
            </a:r>
            <a:r>
              <a:rPr lang="en-US" sz="2400" kern="0" dirty="0" smtClean="0">
                <a:solidFill>
                  <a:schemeClr val="tx1"/>
                </a:solidFill>
                <a:latin typeface="Arial" pitchFamily="34" charset="0"/>
              </a:rPr>
              <a:t>.</a:t>
            </a:r>
          </a:p>
          <a:p>
            <a:pPr marL="233363" indent="-233363">
              <a:lnSpc>
                <a:spcPct val="112000"/>
              </a:lnSpc>
              <a:spcBef>
                <a:spcPts val="1200"/>
              </a:spcBef>
              <a:spcAft>
                <a:spcPts val="900"/>
              </a:spcAft>
              <a:defRPr/>
            </a:pPr>
            <a:r>
              <a:rPr lang="en-US" sz="2400" b="1" kern="0" dirty="0" err="1" smtClean="0">
                <a:solidFill>
                  <a:schemeClr val="tx1"/>
                </a:solidFill>
                <a:latin typeface="Arial" pitchFamily="34" charset="0"/>
              </a:rPr>
              <a:t>Nachteile</a:t>
            </a:r>
            <a:r>
              <a:rPr lang="en-US" sz="2400" b="1" kern="0" dirty="0" smtClean="0">
                <a:solidFill>
                  <a:schemeClr val="tx1"/>
                </a:solidFill>
                <a:latin typeface="Arial" pitchFamily="34" charset="0"/>
              </a:rPr>
              <a:t> </a:t>
            </a:r>
            <a:r>
              <a:rPr lang="en-US" sz="2400" kern="0" dirty="0" smtClean="0">
                <a:solidFill>
                  <a:schemeClr val="tx1"/>
                </a:solidFill>
                <a:latin typeface="Arial" pitchFamily="34" charset="0"/>
              </a:rPr>
              <a:t>von </a:t>
            </a:r>
            <a:r>
              <a:rPr lang="en-US" sz="2400" b="1" kern="0" dirty="0" smtClean="0">
                <a:solidFill>
                  <a:schemeClr val="tx1"/>
                </a:solidFill>
                <a:latin typeface="Arial" pitchFamily="34" charset="0"/>
              </a:rPr>
              <a:t>MOF</a:t>
            </a:r>
            <a:r>
              <a:rPr lang="en-US" sz="2400" kern="0" dirty="0" smtClean="0">
                <a:solidFill>
                  <a:schemeClr val="tx1"/>
                </a:solidFill>
                <a:latin typeface="Arial" pitchFamily="34" charset="0"/>
              </a:rPr>
              <a:t>:</a:t>
            </a:r>
          </a:p>
          <a:p>
            <a:pPr marL="233363" indent="-233363">
              <a:lnSpc>
                <a:spcPct val="112000"/>
              </a:lnSpc>
              <a:spcBef>
                <a:spcPts val="0"/>
              </a:spcBef>
              <a:spcAft>
                <a:spcPts val="900"/>
              </a:spcAft>
              <a:buFont typeface="Arial" pitchFamily="34" charset="0"/>
              <a:buChar char="•"/>
              <a:defRPr/>
            </a:pPr>
            <a:r>
              <a:rPr lang="en-US" sz="2400" kern="0" dirty="0" err="1" smtClean="0">
                <a:solidFill>
                  <a:schemeClr val="tx1"/>
                </a:solidFill>
                <a:latin typeface="Arial" pitchFamily="34" charset="0"/>
              </a:rPr>
              <a:t>Dieselbe</a:t>
            </a:r>
            <a:r>
              <a:rPr lang="en-US" sz="2400" kern="0" dirty="0" smtClean="0">
                <a:solidFill>
                  <a:schemeClr val="tx1"/>
                </a:solidFill>
                <a:latin typeface="Arial" pitchFamily="34" charset="0"/>
              </a:rPr>
              <a:t> Notation (</a:t>
            </a:r>
            <a:r>
              <a:rPr lang="en-US" sz="2400" kern="0" dirty="0" err="1" smtClean="0">
                <a:solidFill>
                  <a:schemeClr val="tx1"/>
                </a:solidFill>
                <a:latin typeface="Arial" pitchFamily="34" charset="0"/>
              </a:rPr>
              <a:t>Klassendiagramme</a:t>
            </a:r>
            <a:r>
              <a:rPr lang="en-US" sz="2400" kern="0" dirty="0" smtClean="0">
                <a:solidFill>
                  <a:schemeClr val="tx1"/>
                </a:solidFill>
                <a:latin typeface="Arial" pitchFamily="34" charset="0"/>
              </a:rPr>
              <a:t>) auf </a:t>
            </a:r>
            <a:r>
              <a:rPr lang="en-US" sz="2400" kern="0" dirty="0" err="1" smtClean="0">
                <a:solidFill>
                  <a:schemeClr val="tx1"/>
                </a:solidFill>
                <a:latin typeface="Arial" pitchFamily="34" charset="0"/>
              </a:rPr>
              <a:t>verschiedenen</a:t>
            </a:r>
            <a:r>
              <a:rPr lang="en-US" sz="2400" kern="0" dirty="0" smtClean="0">
                <a:solidFill>
                  <a:schemeClr val="tx1"/>
                </a:solidFill>
                <a:latin typeface="Arial" pitchFamily="34" charset="0"/>
              </a:rPr>
              <a:t> </a:t>
            </a:r>
            <a:r>
              <a:rPr lang="en-US" sz="2400" kern="0" dirty="0" err="1" smtClean="0">
                <a:solidFill>
                  <a:schemeClr val="tx1"/>
                </a:solidFill>
                <a:latin typeface="Arial" pitchFamily="34" charset="0"/>
              </a:rPr>
              <a:t>Ebenen</a:t>
            </a:r>
            <a:r>
              <a:rPr lang="en-US" sz="2400" kern="0" dirty="0" smtClean="0">
                <a:solidFill>
                  <a:schemeClr val="tx1"/>
                </a:solidFill>
                <a:latin typeface="Arial" pitchFamily="34" charset="0"/>
              </a:rPr>
              <a:t> (</a:t>
            </a:r>
            <a:r>
              <a:rPr lang="en-US" sz="2400" kern="0" dirty="0" err="1" smtClean="0">
                <a:solidFill>
                  <a:schemeClr val="tx1"/>
                </a:solidFill>
                <a:latin typeface="Arial" pitchFamily="34" charset="0"/>
              </a:rPr>
              <a:t>inkl</a:t>
            </a:r>
            <a:r>
              <a:rPr lang="en-US" sz="2400" kern="0" dirty="0" smtClean="0">
                <a:solidFill>
                  <a:schemeClr val="tx1"/>
                </a:solidFill>
                <a:latin typeface="Arial" pitchFamily="34" charset="0"/>
              </a:rPr>
              <a:t>. M2, M3) </a:t>
            </a:r>
            <a:r>
              <a:rPr lang="en-US" sz="2400" kern="0" dirty="0" err="1" smtClean="0">
                <a:solidFill>
                  <a:schemeClr val="tx1"/>
                </a:solidFill>
                <a:latin typeface="Arial" pitchFamily="34" charset="0"/>
              </a:rPr>
              <a:t>evt</a:t>
            </a:r>
            <a:r>
              <a:rPr lang="en-US" sz="2400" kern="0" dirty="0" smtClean="0">
                <a:solidFill>
                  <a:schemeClr val="tx1"/>
                </a:solidFill>
                <a:latin typeface="Arial" pitchFamily="34" charset="0"/>
              </a:rPr>
              <a:t>. </a:t>
            </a:r>
            <a:r>
              <a:rPr lang="en-US" sz="2400" b="1" kern="0" dirty="0" err="1" smtClean="0">
                <a:solidFill>
                  <a:schemeClr val="tx1"/>
                </a:solidFill>
                <a:latin typeface="Arial" pitchFamily="34" charset="0"/>
              </a:rPr>
              <a:t>verwirrend</a:t>
            </a:r>
            <a:r>
              <a:rPr lang="en-US" sz="2400" kern="0" dirty="0" smtClean="0">
                <a:solidFill>
                  <a:schemeClr val="tx1"/>
                </a:solidFill>
                <a:latin typeface="Arial" pitchFamily="34" charset="0"/>
              </a:rPr>
              <a:t>.</a:t>
            </a:r>
          </a:p>
          <a:p>
            <a:pPr marL="233363" indent="-233363">
              <a:lnSpc>
                <a:spcPct val="112000"/>
              </a:lnSpc>
              <a:spcBef>
                <a:spcPts val="0"/>
              </a:spcBef>
              <a:spcAft>
                <a:spcPts val="900"/>
              </a:spcAft>
              <a:buFont typeface="Arial" pitchFamily="34" charset="0"/>
              <a:buChar char="•"/>
              <a:defRPr/>
            </a:pPr>
            <a:r>
              <a:rPr lang="en-US" sz="2400" b="1" kern="0" dirty="0" err="1" smtClean="0">
                <a:solidFill>
                  <a:schemeClr val="tx1"/>
                </a:solidFill>
                <a:latin typeface="Arial" pitchFamily="34" charset="0"/>
              </a:rPr>
              <a:t>Logisch</a:t>
            </a:r>
            <a:r>
              <a:rPr lang="en-US" sz="2400" b="1" kern="0" dirty="0" smtClean="0">
                <a:solidFill>
                  <a:schemeClr val="tx1"/>
                </a:solidFill>
                <a:latin typeface="Arial" pitchFamily="34" charset="0"/>
              </a:rPr>
              <a:t> </a:t>
            </a:r>
            <a:r>
              <a:rPr lang="en-US" sz="2400" b="1" kern="0" dirty="0" err="1" smtClean="0">
                <a:solidFill>
                  <a:schemeClr val="tx1"/>
                </a:solidFill>
                <a:latin typeface="Arial" pitchFamily="34" charset="0"/>
              </a:rPr>
              <a:t>zirkulär</a:t>
            </a:r>
            <a:r>
              <a:rPr lang="en-US" sz="2400" b="1" kern="0" dirty="0" smtClean="0">
                <a:solidFill>
                  <a:schemeClr val="tx1"/>
                </a:solidFill>
                <a:latin typeface="Arial" pitchFamily="34" charset="0"/>
              </a:rPr>
              <a:t> </a:t>
            </a:r>
            <a:r>
              <a:rPr lang="en-US" sz="2400" kern="0" dirty="0" smtClean="0">
                <a:solidFill>
                  <a:schemeClr val="tx1"/>
                </a:solidFill>
                <a:latin typeface="Arial" pitchFamily="34" charset="0"/>
              </a:rPr>
              <a:t>(</a:t>
            </a:r>
            <a:r>
              <a:rPr lang="en-US" sz="2400" kern="0" dirty="0" err="1" smtClean="0">
                <a:solidFill>
                  <a:schemeClr val="tx1"/>
                </a:solidFill>
                <a:latin typeface="Arial" pitchFamily="34" charset="0"/>
              </a:rPr>
              <a:t>definiere</a:t>
            </a:r>
            <a:r>
              <a:rPr lang="en-US" sz="2400" kern="0" dirty="0" smtClean="0">
                <a:solidFill>
                  <a:schemeClr val="tx1"/>
                </a:solidFill>
                <a:latin typeface="Arial" pitchFamily="34" charset="0"/>
              </a:rPr>
              <a:t> </a:t>
            </a:r>
            <a:r>
              <a:rPr lang="en-US" sz="2400" kern="0" dirty="0" err="1" smtClean="0">
                <a:solidFill>
                  <a:schemeClr val="tx1"/>
                </a:solidFill>
                <a:latin typeface="Arial" pitchFamily="34" charset="0"/>
              </a:rPr>
              <a:t>Klassendiagramme</a:t>
            </a:r>
            <a:r>
              <a:rPr lang="en-US" sz="2400" kern="0" dirty="0" smtClean="0">
                <a:solidFill>
                  <a:schemeClr val="tx1"/>
                </a:solidFill>
                <a:latin typeface="Arial" pitchFamily="34" charset="0"/>
              </a:rPr>
              <a:t> </a:t>
            </a:r>
            <a:r>
              <a:rPr lang="en-US" sz="2400" kern="0" dirty="0" err="1" smtClean="0">
                <a:solidFill>
                  <a:schemeClr val="tx1"/>
                </a:solidFill>
                <a:latin typeface="Arial" pitchFamily="34" charset="0"/>
              </a:rPr>
              <a:t>mit</a:t>
            </a:r>
            <a:r>
              <a:rPr lang="en-US" sz="2400" kern="0" dirty="0" smtClean="0">
                <a:solidFill>
                  <a:schemeClr val="tx1"/>
                </a:solidFill>
                <a:latin typeface="Arial" pitchFamily="34" charset="0"/>
              </a:rPr>
              <a:t> </a:t>
            </a:r>
            <a:r>
              <a:rPr lang="en-US" sz="2400" kern="0" dirty="0" err="1" smtClean="0">
                <a:solidFill>
                  <a:schemeClr val="tx1"/>
                </a:solidFill>
                <a:latin typeface="Arial" pitchFamily="34" charset="0"/>
              </a:rPr>
              <a:t>Klassendiagrammen</a:t>
            </a:r>
            <a:r>
              <a:rPr lang="en-US" sz="2400" kern="0" dirty="0" smtClean="0">
                <a:solidFill>
                  <a:schemeClr val="tx1"/>
                </a:solidFill>
                <a:latin typeface="Arial" pitchFamily="34" charset="0"/>
              </a:rPr>
              <a:t>).</a:t>
            </a:r>
          </a:p>
        </p:txBody>
      </p:sp>
      <p:pic>
        <p:nvPicPr>
          <p:cNvPr id="8" name="Picture 2" descr="E:\thumbs-down-2.jpg"/>
          <p:cNvPicPr>
            <a:picLocks noChangeAspect="1" noChangeArrowheads="1"/>
          </p:cNvPicPr>
          <p:nvPr/>
        </p:nvPicPr>
        <p:blipFill>
          <a:blip r:embed="rId3" cstate="print"/>
          <a:srcRect/>
          <a:stretch>
            <a:fillRect/>
          </a:stretch>
        </p:blipFill>
        <p:spPr bwMode="auto">
          <a:xfrm>
            <a:off x="7236296" y="1291824"/>
            <a:ext cx="1430945" cy="1345088"/>
          </a:xfrm>
          <a:prstGeom prst="rect">
            <a:avLst/>
          </a:prstGeom>
          <a:noFill/>
        </p:spPr>
      </p:pic>
      <p:sp>
        <p:nvSpPr>
          <p:cNvPr id="2" name="Titel 1"/>
          <p:cNvSpPr>
            <a:spLocks noGrp="1"/>
          </p:cNvSpPr>
          <p:nvPr>
            <p:ph type="title" idx="4294967295"/>
          </p:nvPr>
        </p:nvSpPr>
        <p:spPr>
          <a:xfrm>
            <a:off x="0" y="0"/>
            <a:ext cx="5878513" cy="979488"/>
          </a:xfrm>
        </p:spPr>
        <p:txBody>
          <a:bodyPr/>
          <a:lstStyle/>
          <a:p>
            <a:r>
              <a:rPr lang="de-DE" dirty="0" smtClean="0">
                <a:solidFill>
                  <a:srgbClr val="7DA647"/>
                </a:solidFill>
              </a:rPr>
              <a:t>Nachteile von Metamodellierung</a:t>
            </a:r>
            <a:endParaRPr lang="de-DE" dirty="0"/>
          </a:p>
        </p:txBody>
      </p:sp>
      <p:sp>
        <p:nvSpPr>
          <p:cNvPr id="13" name="Fußzeilenplatzhalter 12"/>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4" name="Foliennummernplatzhalter 13"/>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26</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22134225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5000"/>
                                  </p:stCondLst>
                                  <p:childTnLst>
                                    <p:animRot by="120000">
                                      <p:cBhvr>
                                        <p:cTn id="6" dur="200" fill="hold">
                                          <p:stCondLst>
                                            <p:cond delay="0"/>
                                          </p:stCondLst>
                                        </p:cTn>
                                        <p:tgtEl>
                                          <p:spTgt spid="8"/>
                                        </p:tgtEl>
                                        <p:attrNameLst>
                                          <p:attrName>r</p:attrName>
                                        </p:attrNameLst>
                                      </p:cBhvr>
                                    </p:animRot>
                                    <p:animRot by="-240000">
                                      <p:cBhvr>
                                        <p:cTn id="7" dur="400" fill="hold">
                                          <p:stCondLst>
                                            <p:cond delay="400"/>
                                          </p:stCondLst>
                                        </p:cTn>
                                        <p:tgtEl>
                                          <p:spTgt spid="8"/>
                                        </p:tgtEl>
                                        <p:attrNameLst>
                                          <p:attrName>r</p:attrName>
                                        </p:attrNameLst>
                                      </p:cBhvr>
                                    </p:animRot>
                                    <p:animRot by="240000">
                                      <p:cBhvr>
                                        <p:cTn id="8" dur="400" fill="hold">
                                          <p:stCondLst>
                                            <p:cond delay="800"/>
                                          </p:stCondLst>
                                        </p:cTn>
                                        <p:tgtEl>
                                          <p:spTgt spid="8"/>
                                        </p:tgtEl>
                                        <p:attrNameLst>
                                          <p:attrName>r</p:attrName>
                                        </p:attrNameLst>
                                      </p:cBhvr>
                                    </p:animRot>
                                    <p:animRot by="-240000">
                                      <p:cBhvr>
                                        <p:cTn id="9" dur="400" fill="hold">
                                          <p:stCondLst>
                                            <p:cond delay="1200"/>
                                          </p:stCondLst>
                                        </p:cTn>
                                        <p:tgtEl>
                                          <p:spTgt spid="8"/>
                                        </p:tgtEl>
                                        <p:attrNameLst>
                                          <p:attrName>r</p:attrName>
                                        </p:attrNameLst>
                                      </p:cBhvr>
                                    </p:animRot>
                                    <p:animRot by="120000">
                                      <p:cBhvr>
                                        <p:cTn id="10" dur="400" fill="hold">
                                          <p:stCondLst>
                                            <p:cond delay="1600"/>
                                          </p:stCondLst>
                                        </p:cTn>
                                        <p:tgtEl>
                                          <p:spTgt spid="8"/>
                                        </p:tgtEl>
                                        <p:attrNameLst>
                                          <p:attrName>r</p:attrName>
                                        </p:attrNameLst>
                                      </p:cBhvr>
                                    </p:animRot>
                                  </p:childTnLst>
                                </p:cTn>
                              </p:par>
                            </p:childTnLst>
                          </p:cTn>
                        </p:par>
                        <p:par>
                          <p:cTn id="11" fill="hold">
                            <p:stCondLst>
                              <p:cond delay="11000"/>
                            </p:stCondLst>
                            <p:childTnLst>
                              <p:par>
                                <p:cTn id="12" presetID="32" presetClass="emph" presetSubtype="0" repeatCount="3000" fill="hold" nodeType="afterEffect">
                                  <p:stCondLst>
                                    <p:cond delay="5000"/>
                                  </p:stCondLst>
                                  <p:childTnLst>
                                    <p:animClr clrSpc="rgb" dir="cw">
                                      <p:cBhvr override="childStyle">
                                        <p:cTn id="13" dur="200" fill="hold"/>
                                        <p:tgtEl>
                                          <p:spTgt spid="8"/>
                                        </p:tgtEl>
                                        <p:attrNameLst>
                                          <p:attrName>style.color</p:attrName>
                                        </p:attrNameLst>
                                      </p:cBhvr>
                                      <p:to>
                                        <a:schemeClr val="accent2"/>
                                      </p:to>
                                    </p:animClr>
                                    <p:animClr clrSpc="rgb" dir="cw">
                                      <p:cBhvr>
                                        <p:cTn id="14" dur="200" fill="hold"/>
                                        <p:tgtEl>
                                          <p:spTgt spid="8"/>
                                        </p:tgtEl>
                                        <p:attrNameLst>
                                          <p:attrName>fillcolor</p:attrName>
                                        </p:attrNameLst>
                                      </p:cBhvr>
                                      <p:to>
                                        <a:schemeClr val="accent2"/>
                                      </p:to>
                                    </p:animClr>
                                    <p:set>
                                      <p:cBhvr>
                                        <p:cTn id="15" dur="200" fill="hold"/>
                                        <p:tgtEl>
                                          <p:spTgt spid="8"/>
                                        </p:tgtEl>
                                        <p:attrNameLst>
                                          <p:attrName>fill.type</p:attrName>
                                        </p:attrNameLst>
                                      </p:cBhvr>
                                      <p:to>
                                        <p:strVal val="solid"/>
                                      </p:to>
                                    </p:set>
                                    <p:set>
                                      <p:cBhvr>
                                        <p:cTn id="16" dur="200" fill="hold"/>
                                        <p:tgtEl>
                                          <p:spTgt spid="8"/>
                                        </p:tgtEl>
                                        <p:attrNameLst>
                                          <p:attrName>fill.on</p:attrName>
                                        </p:attrNameLst>
                                      </p:cBhvr>
                                      <p:to>
                                        <p:strVal val="true"/>
                                      </p:to>
                                    </p:set>
                                    <p:animRot by="120000">
                                      <p:cBhvr>
                                        <p:cTn id="17" dur="200" fill="hold">
                                          <p:stCondLst>
                                            <p:cond delay="0"/>
                                          </p:stCondLst>
                                        </p:cTn>
                                        <p:tgtEl>
                                          <p:spTgt spid="8"/>
                                        </p:tgtEl>
                                        <p:attrNameLst>
                                          <p:attrName>r</p:attrName>
                                        </p:attrNameLst>
                                      </p:cBhvr>
                                    </p:animRot>
                                    <p:animRot by="-240000">
                                      <p:cBhvr>
                                        <p:cTn id="18" dur="400" fill="hold">
                                          <p:stCondLst>
                                            <p:cond delay="400"/>
                                          </p:stCondLst>
                                        </p:cTn>
                                        <p:tgtEl>
                                          <p:spTgt spid="8"/>
                                        </p:tgtEl>
                                        <p:attrNameLst>
                                          <p:attrName>r</p:attrName>
                                        </p:attrNameLst>
                                      </p:cBhvr>
                                    </p:animRot>
                                    <p:animRot by="240000">
                                      <p:cBhvr>
                                        <p:cTn id="19" dur="400" fill="hold">
                                          <p:stCondLst>
                                            <p:cond delay="800"/>
                                          </p:stCondLst>
                                        </p:cTn>
                                        <p:tgtEl>
                                          <p:spTgt spid="8"/>
                                        </p:tgtEl>
                                        <p:attrNameLst>
                                          <p:attrName>r</p:attrName>
                                        </p:attrNameLst>
                                      </p:cBhvr>
                                    </p:animRot>
                                    <p:animRot by="-240000">
                                      <p:cBhvr>
                                        <p:cTn id="20" dur="400" fill="hold">
                                          <p:stCondLst>
                                            <p:cond delay="1200"/>
                                          </p:stCondLst>
                                        </p:cTn>
                                        <p:tgtEl>
                                          <p:spTgt spid="8"/>
                                        </p:tgtEl>
                                        <p:attrNameLst>
                                          <p:attrName>r</p:attrName>
                                        </p:attrNameLst>
                                      </p:cBhvr>
                                    </p:animRot>
                                    <p:animRot by="120000">
                                      <p:cBhvr>
                                        <p:cTn id="21" dur="400" fill="hold">
                                          <p:stCondLst>
                                            <p:cond delay="1600"/>
                                          </p:stCondLst>
                                        </p:cTn>
                                        <p:tgtEl>
                                          <p:spTgt spid="8"/>
                                        </p:tgtEl>
                                        <p:attrNameLst>
                                          <p:attrName>r</p:attrName>
                                        </p:attrNameLst>
                                      </p:cBhvr>
                                    </p:animRot>
                                  </p:childTnLst>
                                </p:cTn>
                              </p:par>
                            </p:childTnLst>
                          </p:cTn>
                        </p:par>
                        <p:par>
                          <p:cTn id="22" fill="hold">
                            <p:stCondLst>
                              <p:cond delay="22000"/>
                            </p:stCondLst>
                            <p:childTnLst>
                              <p:par>
                                <p:cTn id="23" presetID="32" presetClass="emph" presetSubtype="0" repeatCount="3000" fill="hold" nodeType="afterEffect">
                                  <p:stCondLst>
                                    <p:cond delay="5000"/>
                                  </p:stCondLst>
                                  <p:childTnLst>
                                    <p:animClr clrSpc="rgb" dir="cw">
                                      <p:cBhvr override="childStyle">
                                        <p:cTn id="24" dur="200" fill="hold"/>
                                        <p:tgtEl>
                                          <p:spTgt spid="8"/>
                                        </p:tgtEl>
                                        <p:attrNameLst>
                                          <p:attrName>style.color</p:attrName>
                                        </p:attrNameLst>
                                      </p:cBhvr>
                                      <p:to>
                                        <a:schemeClr val="accent2"/>
                                      </p:to>
                                    </p:animClr>
                                    <p:animClr clrSpc="rgb" dir="cw">
                                      <p:cBhvr>
                                        <p:cTn id="25" dur="200" fill="hold"/>
                                        <p:tgtEl>
                                          <p:spTgt spid="8"/>
                                        </p:tgtEl>
                                        <p:attrNameLst>
                                          <p:attrName>fillcolor</p:attrName>
                                        </p:attrNameLst>
                                      </p:cBhvr>
                                      <p:to>
                                        <a:schemeClr val="accent2"/>
                                      </p:to>
                                    </p:animClr>
                                    <p:set>
                                      <p:cBhvr>
                                        <p:cTn id="26" dur="200" fill="hold"/>
                                        <p:tgtEl>
                                          <p:spTgt spid="8"/>
                                        </p:tgtEl>
                                        <p:attrNameLst>
                                          <p:attrName>fill.type</p:attrName>
                                        </p:attrNameLst>
                                      </p:cBhvr>
                                      <p:to>
                                        <p:strVal val="solid"/>
                                      </p:to>
                                    </p:set>
                                    <p:set>
                                      <p:cBhvr>
                                        <p:cTn id="27" dur="200" fill="hold"/>
                                        <p:tgtEl>
                                          <p:spTgt spid="8"/>
                                        </p:tgtEl>
                                        <p:attrNameLst>
                                          <p:attrName>fill.on</p:attrName>
                                        </p:attrNameLst>
                                      </p:cBhvr>
                                      <p:to>
                                        <p:strVal val="true"/>
                                      </p:to>
                                    </p:set>
                                    <p:animRot by="120000">
                                      <p:cBhvr>
                                        <p:cTn id="28" dur="200" fill="hold">
                                          <p:stCondLst>
                                            <p:cond delay="0"/>
                                          </p:stCondLst>
                                        </p:cTn>
                                        <p:tgtEl>
                                          <p:spTgt spid="8"/>
                                        </p:tgtEl>
                                        <p:attrNameLst>
                                          <p:attrName>r</p:attrName>
                                        </p:attrNameLst>
                                      </p:cBhvr>
                                    </p:animRot>
                                    <p:animRot by="-240000">
                                      <p:cBhvr>
                                        <p:cTn id="29" dur="400" fill="hold">
                                          <p:stCondLst>
                                            <p:cond delay="400"/>
                                          </p:stCondLst>
                                        </p:cTn>
                                        <p:tgtEl>
                                          <p:spTgt spid="8"/>
                                        </p:tgtEl>
                                        <p:attrNameLst>
                                          <p:attrName>r</p:attrName>
                                        </p:attrNameLst>
                                      </p:cBhvr>
                                    </p:animRot>
                                    <p:animRot by="240000">
                                      <p:cBhvr>
                                        <p:cTn id="30" dur="400" fill="hold">
                                          <p:stCondLst>
                                            <p:cond delay="800"/>
                                          </p:stCondLst>
                                        </p:cTn>
                                        <p:tgtEl>
                                          <p:spTgt spid="8"/>
                                        </p:tgtEl>
                                        <p:attrNameLst>
                                          <p:attrName>r</p:attrName>
                                        </p:attrNameLst>
                                      </p:cBhvr>
                                    </p:animRot>
                                    <p:animRot by="-240000">
                                      <p:cBhvr>
                                        <p:cTn id="31" dur="400" fill="hold">
                                          <p:stCondLst>
                                            <p:cond delay="1200"/>
                                          </p:stCondLst>
                                        </p:cTn>
                                        <p:tgtEl>
                                          <p:spTgt spid="8"/>
                                        </p:tgtEl>
                                        <p:attrNameLst>
                                          <p:attrName>r</p:attrName>
                                        </p:attrNameLst>
                                      </p:cBhvr>
                                    </p:animRot>
                                    <p:animRot by="120000">
                                      <p:cBhvr>
                                        <p:cTn id="32" dur="400" fill="hold">
                                          <p:stCondLst>
                                            <p:cond delay="16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thumbs_up_bciy.jpg"/>
          <p:cNvPicPr>
            <a:picLocks noChangeAspect="1" noChangeArrowheads="1"/>
          </p:cNvPicPr>
          <p:nvPr/>
        </p:nvPicPr>
        <p:blipFill>
          <a:blip r:embed="rId3" cstate="print"/>
          <a:srcRect/>
          <a:stretch>
            <a:fillRect/>
          </a:stretch>
        </p:blipFill>
        <p:spPr bwMode="auto">
          <a:xfrm>
            <a:off x="6228184" y="3933056"/>
            <a:ext cx="1584176" cy="1265586"/>
          </a:xfrm>
          <a:prstGeom prst="rect">
            <a:avLst/>
          </a:prstGeom>
          <a:noFill/>
        </p:spPr>
      </p:pic>
      <p:sp>
        <p:nvSpPr>
          <p:cNvPr id="5123" name="Text Box 3"/>
          <p:cNvSpPr txBox="1">
            <a:spLocks noChangeArrowheads="1"/>
          </p:cNvSpPr>
          <p:nvPr/>
        </p:nvSpPr>
        <p:spPr bwMode="auto">
          <a:xfrm>
            <a:off x="387404" y="1168725"/>
            <a:ext cx="8280400" cy="4895850"/>
          </a:xfrm>
          <a:prstGeom prst="rect">
            <a:avLst/>
          </a:prstGeom>
          <a:noFill/>
          <a:ln w="9525">
            <a:noFill/>
            <a:round/>
            <a:headEnd/>
            <a:tailEnd/>
          </a:ln>
        </p:spPr>
        <p:txBody>
          <a:bodyPr lIns="0" tIns="0" rIns="0" bIns="0"/>
          <a:lstStyle/>
          <a:p>
            <a:pPr marL="341313" indent="-341313">
              <a:lnSpc>
                <a:spcPct val="107000"/>
              </a:lnSpc>
              <a:spcAft>
                <a:spcPts val="600"/>
              </a:spcAft>
              <a:buSzPct val="100000"/>
              <a:buFont typeface="Times New Roman" pitchFamily="18"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de-DE" sz="2200" dirty="0" smtClean="0">
              <a:solidFill>
                <a:srgbClr val="000000"/>
              </a:solidFill>
              <a:latin typeface="Arial" pitchFamily="34" charset="0"/>
            </a:endParaRPr>
          </a:p>
        </p:txBody>
      </p:sp>
      <p:sp>
        <p:nvSpPr>
          <p:cNvPr id="5" name="Rectangle 3" descr="Rectangle: Click to edit Master text styles&#10;Second level&#10;Third level&#10;Fourth level&#10;Fifth level"/>
          <p:cNvSpPr txBox="1">
            <a:spLocks noChangeArrowheads="1"/>
          </p:cNvSpPr>
          <p:nvPr/>
        </p:nvSpPr>
        <p:spPr>
          <a:xfrm>
            <a:off x="323528" y="1772816"/>
            <a:ext cx="7065841" cy="3240360"/>
          </a:xfrm>
          <a:prstGeom prst="rect">
            <a:avLst/>
          </a:prstGeom>
        </p:spPr>
        <p:txBody>
          <a:bodyPr/>
          <a:lstStyle>
            <a:lvl1pPr marL="342900" indent="-34290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ea typeface="+mn-ea"/>
                <a:cs typeface="+mn-cs"/>
              </a:defRPr>
            </a:lvl1pPr>
            <a:lvl2pPr marL="742950" indent="-28575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cs typeface="+mn-cs"/>
              </a:defRPr>
            </a:lvl2pPr>
            <a:lvl3pPr marL="1143000" indent="-22860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cs typeface="+mn-cs"/>
              </a:defRPr>
            </a:lvl3pPr>
            <a:lvl4pPr marL="1600200" indent="-22860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spcBef>
                <a:spcPct val="0"/>
              </a:spcBef>
              <a:spcAft>
                <a:spcPts val="90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spcBef>
                <a:spcPct val="0"/>
              </a:spcBef>
              <a:spcAft>
                <a:spcPts val="90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spcBef>
                <a:spcPct val="0"/>
              </a:spcBef>
              <a:spcAft>
                <a:spcPts val="90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spcBef>
                <a:spcPct val="0"/>
              </a:spcBef>
              <a:spcAft>
                <a:spcPts val="900"/>
              </a:spcAft>
              <a:buClr>
                <a:srgbClr val="000000"/>
              </a:buClr>
              <a:buSzPct val="100000"/>
              <a:buFont typeface="Times New Roman" pitchFamily="16" charset="0"/>
              <a:defRPr>
                <a:solidFill>
                  <a:srgbClr val="000000"/>
                </a:solidFill>
                <a:latin typeface="+mn-lt"/>
                <a:cs typeface="+mn-cs"/>
              </a:defRPr>
            </a:lvl9pPr>
          </a:lstStyle>
          <a:p>
            <a:pPr eaLnBrk="1" hangingPunct="1">
              <a:lnSpc>
                <a:spcPct val="110000"/>
              </a:lnSpc>
              <a:spcBef>
                <a:spcPts val="0"/>
              </a:spcBef>
              <a:spcAft>
                <a:spcPts val="600"/>
              </a:spcAft>
              <a:defRPr/>
            </a:pPr>
            <a:r>
              <a:rPr lang="en-US" sz="2400" b="1" kern="0" dirty="0" err="1" smtClean="0">
                <a:latin typeface="Arial" pitchFamily="34" charset="0"/>
              </a:rPr>
              <a:t>Einführung</a:t>
            </a:r>
            <a:r>
              <a:rPr lang="en-US" sz="2400" b="1" kern="0" dirty="0" smtClean="0">
                <a:latin typeface="Arial" pitchFamily="34" charset="0"/>
              </a:rPr>
              <a:t> </a:t>
            </a:r>
            <a:r>
              <a:rPr lang="en-US" sz="2400" b="1" kern="0" dirty="0" err="1" smtClean="0">
                <a:latin typeface="Arial" pitchFamily="34" charset="0"/>
              </a:rPr>
              <a:t>Metamodellierung</a:t>
            </a:r>
            <a:r>
              <a:rPr lang="en-US" sz="2400" kern="0" dirty="0" smtClean="0">
                <a:latin typeface="Arial" pitchFamily="34" charset="0"/>
              </a:rPr>
              <a:t>:</a:t>
            </a:r>
          </a:p>
          <a:p>
            <a:pPr eaLnBrk="1" hangingPunct="1">
              <a:lnSpc>
                <a:spcPct val="110000"/>
              </a:lnSpc>
              <a:spcBef>
                <a:spcPts val="0"/>
              </a:spcBef>
              <a:spcAft>
                <a:spcPts val="600"/>
              </a:spcAft>
              <a:buFont typeface="Arial" panose="020B0604020202020204" pitchFamily="34" charset="0"/>
              <a:buChar char="•"/>
              <a:defRPr/>
            </a:pPr>
            <a:r>
              <a:rPr lang="en-US" sz="2400" b="1" kern="0" dirty="0" err="1" smtClean="0">
                <a:latin typeface="Arial" pitchFamily="34" charset="0"/>
              </a:rPr>
              <a:t>Metamodellierungshierarchie</a:t>
            </a:r>
            <a:endParaRPr lang="en-US" sz="2400" b="1" kern="0" dirty="0" smtClean="0">
              <a:latin typeface="Arial" pitchFamily="34" charset="0"/>
            </a:endParaRPr>
          </a:p>
          <a:p>
            <a:pPr eaLnBrk="1" hangingPunct="1">
              <a:lnSpc>
                <a:spcPct val="110000"/>
              </a:lnSpc>
              <a:spcBef>
                <a:spcPts val="0"/>
              </a:spcBef>
              <a:spcAft>
                <a:spcPts val="600"/>
              </a:spcAft>
              <a:buFont typeface="Arial" panose="020B0604020202020204" pitchFamily="34" charset="0"/>
              <a:buChar char="•"/>
              <a:defRPr/>
            </a:pPr>
            <a:r>
              <a:rPr lang="en-US" sz="2400" kern="0" dirty="0" err="1" smtClean="0">
                <a:latin typeface="Arial" pitchFamily="34" charset="0"/>
              </a:rPr>
              <a:t>Ausschnitt</a:t>
            </a:r>
            <a:r>
              <a:rPr lang="en-US" sz="2400" kern="0" dirty="0" smtClean="0">
                <a:latin typeface="Arial" pitchFamily="34" charset="0"/>
              </a:rPr>
              <a:t>: </a:t>
            </a:r>
            <a:r>
              <a:rPr lang="en-US" sz="2400" kern="0" dirty="0" err="1" smtClean="0">
                <a:latin typeface="Arial" pitchFamily="34" charset="0"/>
              </a:rPr>
              <a:t>Metamodell</a:t>
            </a:r>
            <a:r>
              <a:rPr lang="en-US" sz="2400" kern="0" dirty="0" smtClean="0">
                <a:latin typeface="Arial" pitchFamily="34" charset="0"/>
              </a:rPr>
              <a:t> </a:t>
            </a:r>
            <a:r>
              <a:rPr lang="en-US" sz="2400" kern="0" dirty="0" err="1" smtClean="0">
                <a:latin typeface="Arial" pitchFamily="34" charset="0"/>
              </a:rPr>
              <a:t>für</a:t>
            </a:r>
            <a:r>
              <a:rPr lang="en-US" sz="2400" kern="0" dirty="0" smtClean="0">
                <a:latin typeface="Arial" pitchFamily="34" charset="0"/>
              </a:rPr>
              <a:t> </a:t>
            </a:r>
            <a:r>
              <a:rPr lang="en-US" sz="2400" b="1" kern="0" dirty="0" err="1" smtClean="0">
                <a:latin typeface="Arial" pitchFamily="34" charset="0"/>
              </a:rPr>
              <a:t>Klassendiagramm</a:t>
            </a:r>
            <a:endParaRPr lang="en-US" sz="2400" b="1" kern="0" dirty="0" smtClean="0">
              <a:latin typeface="Arial" pitchFamily="34" charset="0"/>
            </a:endParaRPr>
          </a:p>
          <a:p>
            <a:pPr eaLnBrk="1" hangingPunct="1">
              <a:lnSpc>
                <a:spcPct val="110000"/>
              </a:lnSpc>
              <a:spcBef>
                <a:spcPts val="0"/>
              </a:spcBef>
              <a:spcAft>
                <a:spcPts val="600"/>
              </a:spcAft>
              <a:buFont typeface="Arial" panose="020B0604020202020204" pitchFamily="34" charset="0"/>
              <a:buChar char="•"/>
              <a:defRPr/>
            </a:pPr>
            <a:r>
              <a:rPr lang="en-US" sz="2400" b="1" kern="0" dirty="0" err="1" smtClean="0">
                <a:latin typeface="Arial" pitchFamily="34" charset="0"/>
              </a:rPr>
              <a:t>Werkzeugunterstützung</a:t>
            </a:r>
            <a:r>
              <a:rPr lang="en-US" sz="2400" kern="0" dirty="0" smtClean="0">
                <a:latin typeface="Arial" pitchFamily="34" charset="0"/>
              </a:rPr>
              <a:t> (EMF)</a:t>
            </a:r>
          </a:p>
          <a:p>
            <a:pPr eaLnBrk="1" hangingPunct="1">
              <a:lnSpc>
                <a:spcPct val="110000"/>
              </a:lnSpc>
              <a:spcBef>
                <a:spcPts val="0"/>
              </a:spcBef>
              <a:spcAft>
                <a:spcPts val="600"/>
              </a:spcAft>
              <a:buFont typeface="Arial" panose="020B0604020202020204" pitchFamily="34" charset="0"/>
              <a:buChar char="•"/>
              <a:defRPr/>
            </a:pPr>
            <a:r>
              <a:rPr lang="en-US" sz="2400" b="1" kern="0" dirty="0" err="1" smtClean="0">
                <a:latin typeface="Arial" pitchFamily="34" charset="0"/>
              </a:rPr>
              <a:t>Vorteile</a:t>
            </a:r>
            <a:r>
              <a:rPr lang="en-US" sz="2400" b="1" kern="0" dirty="0" smtClean="0">
                <a:latin typeface="Arial" pitchFamily="34" charset="0"/>
              </a:rPr>
              <a:t> </a:t>
            </a:r>
            <a:r>
              <a:rPr lang="en-US" sz="2400" kern="0" dirty="0" smtClean="0">
                <a:latin typeface="Arial" pitchFamily="34" charset="0"/>
              </a:rPr>
              <a:t>/ </a:t>
            </a:r>
            <a:r>
              <a:rPr lang="en-US" sz="2400" b="1" kern="0" dirty="0" err="1" smtClean="0">
                <a:latin typeface="Arial" pitchFamily="34" charset="0"/>
              </a:rPr>
              <a:t>Nachteile</a:t>
            </a:r>
            <a:endParaRPr lang="en-US" sz="2400" b="1" kern="0" dirty="0" smtClean="0">
              <a:latin typeface="Arial" pitchFamily="34" charset="0"/>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92080" y="55319"/>
            <a:ext cx="3841701" cy="20775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el 1"/>
          <p:cNvSpPr>
            <a:spLocks noGrp="1"/>
          </p:cNvSpPr>
          <p:nvPr>
            <p:ph type="title" idx="4294967295"/>
          </p:nvPr>
        </p:nvSpPr>
        <p:spPr>
          <a:xfrm>
            <a:off x="0" y="0"/>
            <a:ext cx="5878513" cy="979488"/>
          </a:xfrm>
        </p:spPr>
        <p:txBody>
          <a:bodyPr/>
          <a:lstStyle/>
          <a:p>
            <a:r>
              <a:rPr lang="de-DE" dirty="0" smtClean="0">
                <a:solidFill>
                  <a:srgbClr val="7DA647"/>
                </a:solidFill>
              </a:rPr>
              <a:t>Zusammenfassung:</a:t>
            </a:r>
            <a:br>
              <a:rPr lang="de-DE" dirty="0" smtClean="0">
                <a:solidFill>
                  <a:srgbClr val="7DA647"/>
                </a:solidFill>
              </a:rPr>
            </a:br>
            <a:r>
              <a:rPr lang="de-DE" dirty="0" smtClean="0">
                <a:solidFill>
                  <a:srgbClr val="7DA647"/>
                </a:solidFill>
              </a:rPr>
              <a:t>Metamodellierung</a:t>
            </a:r>
            <a:endParaRPr lang="de-DE" dirty="0"/>
          </a:p>
        </p:txBody>
      </p:sp>
      <p:sp>
        <p:nvSpPr>
          <p:cNvPr id="14" name="Fußzeilenplatzhalter 13"/>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5" name="Foliennummernplatzhalter 14"/>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27</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20192218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Shape 1"/>
          <p:cNvSpPr txBox="1"/>
          <p:nvPr/>
        </p:nvSpPr>
        <p:spPr>
          <a:xfrm>
            <a:off x="0" y="0"/>
            <a:ext cx="5877921" cy="979756"/>
          </a:xfrm>
          <a:prstGeom prst="rect">
            <a:avLst/>
          </a:prstGeom>
        </p:spPr>
        <p:txBody>
          <a:bodyPr wrap="none" lIns="0" tIns="0" rIns="0" bIns="0" anchor="ctr"/>
          <a:lstStyle/>
          <a:p>
            <a:pPr algn="ctr" defTabSz="828163" fontAlgn="auto">
              <a:spcBef>
                <a:spcPts val="0"/>
              </a:spcBef>
              <a:spcAft>
                <a:spcPts val="0"/>
              </a:spcAft>
            </a:pPr>
            <a:r>
              <a:rPr lang="en-US" sz="2800" dirty="0">
                <a:solidFill>
                  <a:srgbClr val="7DA647"/>
                </a:solidFill>
                <a:latin typeface="Arial"/>
                <a:ea typeface="SimSun"/>
                <a:cs typeface="DejaVu Sans"/>
              </a:rPr>
              <a:t>1.1 </a:t>
            </a:r>
            <a:r>
              <a:rPr lang="en-US" sz="2800" dirty="0" err="1">
                <a:solidFill>
                  <a:srgbClr val="7DA647"/>
                </a:solidFill>
                <a:latin typeface="Arial"/>
                <a:ea typeface="SimSun"/>
                <a:cs typeface="DejaVu Sans"/>
              </a:rPr>
              <a:t>Modellbasierte</a:t>
            </a:r>
            <a:r>
              <a:rPr lang="en-US" sz="2800" dirty="0">
                <a:solidFill>
                  <a:srgbClr val="7DA647"/>
                </a:solidFill>
                <a:latin typeface="Arial"/>
                <a:ea typeface="SimSun"/>
                <a:cs typeface="DejaVu Sans"/>
              </a:rPr>
              <a:t> </a:t>
            </a:r>
          </a:p>
          <a:p>
            <a:pPr algn="ctr" defTabSz="828163" fontAlgn="auto">
              <a:spcBef>
                <a:spcPts val="0"/>
              </a:spcBef>
              <a:spcAft>
                <a:spcPts val="0"/>
              </a:spcAft>
            </a:pPr>
            <a:r>
              <a:rPr lang="en-US" sz="2800" dirty="0" err="1" smtClean="0">
                <a:solidFill>
                  <a:srgbClr val="7DA647"/>
                </a:solidFill>
                <a:latin typeface="Arial"/>
                <a:ea typeface="SimSun"/>
                <a:cs typeface="DejaVu Sans"/>
              </a:rPr>
              <a:t>Softwareentwicklung</a:t>
            </a:r>
            <a:endParaRPr lang="de-DE" sz="2800" b="1" dirty="0">
              <a:solidFill>
                <a:prstClr val="black"/>
              </a:solidFill>
              <a:latin typeface="Arial"/>
              <a:cs typeface="DejaVu Sans"/>
            </a:endParaRPr>
          </a:p>
        </p:txBody>
      </p:sp>
      <p:sp>
        <p:nvSpPr>
          <p:cNvPr id="94" name="TextShape 2"/>
          <p:cNvSpPr txBox="1"/>
          <p:nvPr/>
        </p:nvSpPr>
        <p:spPr>
          <a:xfrm>
            <a:off x="163276" y="1306343"/>
            <a:ext cx="8873220" cy="4526475"/>
          </a:xfrm>
          <a:prstGeom prst="rect">
            <a:avLst/>
          </a:prstGeom>
        </p:spPr>
        <p:txBody>
          <a:bodyPr wrap="square" lIns="0" tIns="0" rIns="0" bIns="0"/>
          <a:lstStyle/>
          <a:p>
            <a:pPr>
              <a:spcAft>
                <a:spcPts val="300"/>
              </a:spcAft>
            </a:pPr>
            <a:endParaRPr lang="de-DE" sz="2400" dirty="0">
              <a:solidFill>
                <a:schemeClr val="tx1"/>
              </a:solidFill>
              <a:latin typeface="+mn-lt"/>
            </a:endParaRPr>
          </a:p>
        </p:txBody>
      </p:sp>
      <p:sp>
        <p:nvSpPr>
          <p:cNvPr id="6" name="TextShape 2"/>
          <p:cNvSpPr txBox="1"/>
          <p:nvPr/>
        </p:nvSpPr>
        <p:spPr>
          <a:xfrm>
            <a:off x="281816" y="2970743"/>
            <a:ext cx="1829013" cy="1466369"/>
          </a:xfrm>
          <a:prstGeom prst="rect">
            <a:avLst/>
          </a:prstGeom>
        </p:spPr>
        <p:txBody>
          <a:bodyPr lIns="82816" tIns="41407" rIns="82816" bIns="41407"/>
          <a:lstStyle/>
          <a:p>
            <a:pPr algn="ctr" defTabSz="828163" fontAlgn="auto">
              <a:spcBef>
                <a:spcPts val="0"/>
              </a:spcBef>
              <a:spcAft>
                <a:spcPts val="0"/>
              </a:spcAft>
            </a:pPr>
            <a:r>
              <a:rPr lang="de-DE" b="1" dirty="0" smtClean="0">
                <a:solidFill>
                  <a:srgbClr val="C00000"/>
                </a:solidFill>
                <a:latin typeface="Trebuchet MS"/>
                <a:cs typeface="DejaVu Sans"/>
              </a:rPr>
              <a:t>1.1</a:t>
            </a:r>
          </a:p>
          <a:p>
            <a:pPr algn="ctr" defTabSz="828163" fontAlgn="auto">
              <a:spcBef>
                <a:spcPts val="0"/>
              </a:spcBef>
              <a:spcAft>
                <a:spcPts val="0"/>
              </a:spcAft>
            </a:pPr>
            <a:r>
              <a:rPr lang="de-DE" b="1" dirty="0" smtClean="0">
                <a:solidFill>
                  <a:srgbClr val="C00000"/>
                </a:solidFill>
                <a:latin typeface="Trebuchet MS"/>
                <a:cs typeface="DejaVu Sans"/>
              </a:rPr>
              <a:t>Modellbasierte</a:t>
            </a:r>
          </a:p>
          <a:p>
            <a:pPr algn="ctr" defTabSz="828163" fontAlgn="auto">
              <a:spcBef>
                <a:spcPts val="0"/>
              </a:spcBef>
              <a:spcAft>
                <a:spcPts val="0"/>
              </a:spcAft>
            </a:pPr>
            <a:r>
              <a:rPr lang="de-DE" b="1" dirty="0" smtClean="0">
                <a:solidFill>
                  <a:srgbClr val="C00000"/>
                </a:solidFill>
                <a:latin typeface="Trebuchet MS"/>
                <a:cs typeface="DejaVu Sans"/>
              </a:rPr>
              <a:t>Software-entwicklung</a:t>
            </a:r>
            <a:endParaRPr dirty="0">
              <a:solidFill>
                <a:prstClr val="black"/>
              </a:solidFill>
              <a:latin typeface="Arial"/>
              <a:cs typeface="DejaVu Sans"/>
            </a:endParaRPr>
          </a:p>
        </p:txBody>
      </p:sp>
      <p:sp>
        <p:nvSpPr>
          <p:cNvPr id="8" name="CustomShape 3"/>
          <p:cNvSpPr/>
          <p:nvPr/>
        </p:nvSpPr>
        <p:spPr>
          <a:xfrm>
            <a:off x="2808667" y="3261600"/>
            <a:ext cx="4655314" cy="327721"/>
          </a:xfrm>
          <a:prstGeom prst="rect">
            <a:avLst/>
          </a:prstGeom>
          <a:solidFill>
            <a:srgbClr val="94BD5E"/>
          </a:solidFill>
          <a:ln>
            <a:noFill/>
          </a:ln>
        </p:spPr>
      </p:sp>
      <p:sp>
        <p:nvSpPr>
          <p:cNvPr id="9" name="CustomShape 4"/>
          <p:cNvSpPr/>
          <p:nvPr/>
        </p:nvSpPr>
        <p:spPr>
          <a:xfrm>
            <a:off x="2880603" y="2924944"/>
            <a:ext cx="4571717" cy="1366107"/>
          </a:xfrm>
          <a:prstGeom prst="rect">
            <a:avLst/>
          </a:prstGeom>
          <a:noFill/>
          <a:ln>
            <a:noFill/>
          </a:ln>
        </p:spPr>
        <p:txBody>
          <a:bodyPr wrap="none" lIns="81510" tIns="42388" rIns="81510" bIns="42388"/>
          <a:lstStyle/>
          <a:p>
            <a:pPr marL="341610" indent="-341610" defTabSz="828163" fontAlgn="auto">
              <a:lnSpc>
                <a:spcPct val="110000"/>
              </a:lnSpc>
              <a:spcBef>
                <a:spcPts val="0"/>
              </a:spcBef>
              <a:spcAft>
                <a:spcPts val="300"/>
              </a:spcAft>
            </a:pPr>
            <a:r>
              <a:rPr lang="de-DE" dirty="0" smtClean="0">
                <a:solidFill>
                  <a:schemeClr val="tx1"/>
                </a:solidFill>
                <a:latin typeface="Arial"/>
                <a:cs typeface="DejaVu Sans"/>
              </a:rPr>
              <a:t>Metamodellierung</a:t>
            </a:r>
            <a:endParaRPr dirty="0">
              <a:solidFill>
                <a:schemeClr val="tx1"/>
              </a:solidFill>
              <a:latin typeface="Arial"/>
              <a:cs typeface="DejaVu Sans"/>
            </a:endParaRPr>
          </a:p>
          <a:p>
            <a:pPr marL="341610" indent="-341610" defTabSz="828163" fontAlgn="auto">
              <a:lnSpc>
                <a:spcPct val="110000"/>
              </a:lnSpc>
              <a:spcBef>
                <a:spcPts val="0"/>
              </a:spcBef>
              <a:spcAft>
                <a:spcPts val="300"/>
              </a:spcAft>
            </a:pPr>
            <a:r>
              <a:rPr lang="de-DE" dirty="0" smtClean="0">
                <a:latin typeface="Arial"/>
                <a:cs typeface="DejaVu Sans"/>
              </a:rPr>
              <a:t>UML-Erweiterungen</a:t>
            </a:r>
          </a:p>
          <a:p>
            <a:pPr marL="341610" indent="-341610" defTabSz="828163" fontAlgn="auto">
              <a:lnSpc>
                <a:spcPct val="110000"/>
              </a:lnSpc>
              <a:spcBef>
                <a:spcPts val="0"/>
              </a:spcBef>
              <a:spcAft>
                <a:spcPts val="300"/>
              </a:spcAft>
            </a:pPr>
            <a:r>
              <a:rPr lang="de-DE" dirty="0" smtClean="0">
                <a:solidFill>
                  <a:srgbClr val="000000"/>
                </a:solidFill>
                <a:latin typeface="Arial"/>
                <a:cs typeface="DejaVu Sans"/>
              </a:rPr>
              <a:t>Modelltransformation</a:t>
            </a:r>
          </a:p>
          <a:p>
            <a:pPr marL="341610" indent="-341610" defTabSz="828163" fontAlgn="auto">
              <a:lnSpc>
                <a:spcPct val="110000"/>
              </a:lnSpc>
              <a:spcBef>
                <a:spcPts val="0"/>
              </a:spcBef>
              <a:spcAft>
                <a:spcPts val="300"/>
              </a:spcAft>
            </a:pPr>
            <a:r>
              <a:rPr lang="de-DE" dirty="0" smtClean="0">
                <a:solidFill>
                  <a:srgbClr val="000000"/>
                </a:solidFill>
                <a:latin typeface="Arial"/>
                <a:cs typeface="DejaVu Sans"/>
              </a:rPr>
              <a:t>Design Pattern</a:t>
            </a:r>
            <a:endParaRPr dirty="0">
              <a:solidFill>
                <a:prstClr val="black"/>
              </a:solidFill>
              <a:latin typeface="Arial"/>
              <a:cs typeface="DejaVu Sans"/>
            </a:endParaRPr>
          </a:p>
        </p:txBody>
      </p:sp>
      <p:sp>
        <p:nvSpPr>
          <p:cNvPr id="10" name="Line 5"/>
          <p:cNvSpPr/>
          <p:nvPr/>
        </p:nvSpPr>
        <p:spPr>
          <a:xfrm>
            <a:off x="2808667" y="2919690"/>
            <a:ext cx="4653354" cy="0"/>
          </a:xfrm>
          <a:prstGeom prst="line">
            <a:avLst/>
          </a:prstGeom>
          <a:ln w="9360">
            <a:solidFill>
              <a:srgbClr val="000000"/>
            </a:solidFill>
            <a:miter/>
          </a:ln>
        </p:spPr>
      </p:sp>
      <p:sp>
        <p:nvSpPr>
          <p:cNvPr id="11" name="Line 6"/>
          <p:cNvSpPr/>
          <p:nvPr/>
        </p:nvSpPr>
        <p:spPr>
          <a:xfrm>
            <a:off x="2808667" y="3246929"/>
            <a:ext cx="4653354" cy="0"/>
          </a:xfrm>
          <a:prstGeom prst="line">
            <a:avLst/>
          </a:prstGeom>
          <a:ln w="9360">
            <a:solidFill>
              <a:srgbClr val="000000"/>
            </a:solidFill>
            <a:miter/>
          </a:ln>
        </p:spPr>
      </p:sp>
      <p:sp>
        <p:nvSpPr>
          <p:cNvPr id="12" name="Line 7"/>
          <p:cNvSpPr/>
          <p:nvPr/>
        </p:nvSpPr>
        <p:spPr>
          <a:xfrm>
            <a:off x="2808667" y="3598988"/>
            <a:ext cx="4653354" cy="0"/>
          </a:xfrm>
          <a:prstGeom prst="line">
            <a:avLst/>
          </a:prstGeom>
          <a:ln w="9360">
            <a:solidFill>
              <a:srgbClr val="000000"/>
            </a:solidFill>
            <a:miter/>
          </a:ln>
        </p:spPr>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10840" y="2845748"/>
            <a:ext cx="479425" cy="14473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Line 7"/>
          <p:cNvSpPr/>
          <p:nvPr/>
        </p:nvSpPr>
        <p:spPr>
          <a:xfrm>
            <a:off x="2798966" y="3933056"/>
            <a:ext cx="4653354" cy="0"/>
          </a:xfrm>
          <a:prstGeom prst="line">
            <a:avLst/>
          </a:prstGeom>
          <a:ln w="9360">
            <a:solidFill>
              <a:srgbClr val="000000"/>
            </a:solidFill>
            <a:miter/>
          </a:ln>
        </p:spPr>
      </p:sp>
      <p:sp>
        <p:nvSpPr>
          <p:cNvPr id="15" name="Line 7"/>
          <p:cNvSpPr/>
          <p:nvPr/>
        </p:nvSpPr>
        <p:spPr>
          <a:xfrm>
            <a:off x="2798966" y="4293096"/>
            <a:ext cx="4653354" cy="0"/>
          </a:xfrm>
          <a:prstGeom prst="line">
            <a:avLst/>
          </a:prstGeom>
          <a:ln w="9360">
            <a:solidFill>
              <a:srgbClr val="000000"/>
            </a:solidFill>
            <a:miter/>
          </a:ln>
        </p:spPr>
      </p:sp>
      <p:sp>
        <p:nvSpPr>
          <p:cNvPr id="19" name="Fußzeilenplatzhalter 18"/>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20" name="Foliennummernplatzhalter 19"/>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28</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3509096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1"/>
          <p:cNvSpPr txBox="1"/>
          <p:nvPr/>
        </p:nvSpPr>
        <p:spPr>
          <a:xfrm>
            <a:off x="0" y="40823"/>
            <a:ext cx="5877921" cy="898110"/>
          </a:xfrm>
          <a:prstGeom prst="rect">
            <a:avLst/>
          </a:prstGeom>
        </p:spPr>
        <p:txBody>
          <a:bodyPr wrap="none" lIns="0" tIns="0" rIns="0" bIns="0" anchor="ctr"/>
          <a:lstStyle/>
          <a:p>
            <a:pPr algn="ctr" defTabSz="829022" fontAlgn="auto">
              <a:spcBef>
                <a:spcPts val="0"/>
              </a:spcBef>
              <a:spcAft>
                <a:spcPts val="0"/>
              </a:spcAft>
            </a:pPr>
            <a:r>
              <a:rPr lang="de-DE" sz="2800" dirty="0">
                <a:solidFill>
                  <a:srgbClr val="7DA647"/>
                </a:solidFill>
                <a:latin typeface="Arial"/>
                <a:ea typeface="Arial-BoldMT"/>
                <a:cs typeface="DejaVu Sans"/>
              </a:rPr>
              <a:t>Erweiterung der UML</a:t>
            </a:r>
          </a:p>
          <a:p>
            <a:pPr algn="ctr" defTabSz="829022" fontAlgn="auto">
              <a:spcBef>
                <a:spcPts val="0"/>
              </a:spcBef>
              <a:spcAft>
                <a:spcPts val="0"/>
              </a:spcAft>
            </a:pPr>
            <a:r>
              <a:rPr lang="de-DE" sz="2200" dirty="0">
                <a:solidFill>
                  <a:srgbClr val="7DA647"/>
                </a:solidFill>
                <a:latin typeface="Arial"/>
                <a:ea typeface="Arial-BoldMT"/>
                <a:cs typeface="DejaVu Sans"/>
              </a:rPr>
              <a:t>Motivation</a:t>
            </a:r>
            <a:endParaRPr lang="de-DE" sz="2200" dirty="0">
              <a:solidFill>
                <a:prstClr val="black"/>
              </a:solidFill>
              <a:latin typeface="Arial"/>
              <a:cs typeface="DejaVu Sans"/>
            </a:endParaRPr>
          </a:p>
        </p:txBody>
      </p:sp>
      <p:sp>
        <p:nvSpPr>
          <p:cNvPr id="6" name="TextShape 2"/>
          <p:cNvSpPr txBox="1"/>
          <p:nvPr/>
        </p:nvSpPr>
        <p:spPr>
          <a:xfrm>
            <a:off x="97971" y="1556792"/>
            <a:ext cx="8980157" cy="4450421"/>
          </a:xfrm>
          <a:prstGeom prst="rect">
            <a:avLst/>
          </a:prstGeom>
        </p:spPr>
        <p:txBody>
          <a:bodyPr lIns="82902" tIns="41451" rIns="82902" bIns="41451"/>
          <a:lstStyle/>
          <a:p>
            <a:pPr marL="234000" indent="-234000" defTabSz="829022" fontAlgn="auto">
              <a:lnSpc>
                <a:spcPct val="110000"/>
              </a:lnSpc>
              <a:spcBef>
                <a:spcPts val="0"/>
              </a:spcBef>
              <a:spcAft>
                <a:spcPts val="900"/>
              </a:spcAft>
              <a:buFont typeface="Arial" panose="020B0604020202020204" pitchFamily="34" charset="0"/>
              <a:buChar char="•"/>
            </a:pPr>
            <a:r>
              <a:rPr lang="de-DE" sz="2400" b="1" dirty="0" smtClean="0">
                <a:solidFill>
                  <a:srgbClr val="000000"/>
                </a:solidFill>
                <a:latin typeface="Arial"/>
                <a:cs typeface="DejaVu Sans"/>
              </a:rPr>
              <a:t>Fehlendes Fachwissen: </a:t>
            </a:r>
            <a:r>
              <a:rPr lang="de-DE" sz="2400" dirty="0" smtClean="0">
                <a:solidFill>
                  <a:srgbClr val="000000"/>
                </a:solidFill>
                <a:latin typeface="Arial"/>
                <a:cs typeface="DejaVu Sans"/>
              </a:rPr>
              <a:t>Großes und teures Problem bei Entwicklung und Wartung von IT-Systemen.</a:t>
            </a:r>
          </a:p>
          <a:p>
            <a:pPr marL="234000" indent="-234000" defTabSz="829022" fontAlgn="auto">
              <a:lnSpc>
                <a:spcPct val="110000"/>
              </a:lnSpc>
              <a:spcBef>
                <a:spcPts val="0"/>
              </a:spcBef>
              <a:spcAft>
                <a:spcPts val="900"/>
              </a:spcAft>
              <a:buFont typeface="Arial" panose="020B0604020202020204" pitchFamily="34" charset="0"/>
              <a:buChar char="•"/>
            </a:pPr>
            <a:r>
              <a:rPr lang="de-DE" sz="2400" b="1" dirty="0" smtClean="0">
                <a:solidFill>
                  <a:srgbClr val="000000"/>
                </a:solidFill>
                <a:latin typeface="Arial"/>
                <a:cs typeface="DejaVu Sans"/>
              </a:rPr>
              <a:t>Lösungsansatz: </a:t>
            </a:r>
            <a:r>
              <a:rPr lang="de-DE" sz="2400" dirty="0" smtClean="0">
                <a:solidFill>
                  <a:srgbClr val="000000"/>
                </a:solidFill>
                <a:latin typeface="Arial"/>
                <a:cs typeface="DejaVu Sans"/>
              </a:rPr>
              <a:t>Aufnahme von fachlichen Konzepten in</a:t>
            </a:r>
            <a:br>
              <a:rPr lang="de-DE" sz="2400" dirty="0" smtClean="0">
                <a:solidFill>
                  <a:srgbClr val="000000"/>
                </a:solidFill>
                <a:latin typeface="Arial"/>
                <a:cs typeface="DejaVu Sans"/>
              </a:rPr>
            </a:br>
            <a:r>
              <a:rPr lang="de-DE" sz="2400" dirty="0" smtClean="0">
                <a:solidFill>
                  <a:srgbClr val="000000"/>
                </a:solidFill>
                <a:latin typeface="Arial"/>
                <a:cs typeface="DejaVu Sans"/>
              </a:rPr>
              <a:t>SW-Modell.</a:t>
            </a:r>
          </a:p>
          <a:p>
            <a:pPr marL="540000" indent="-342900" defTabSz="829022" fontAlgn="auto">
              <a:lnSpc>
                <a:spcPct val="110000"/>
              </a:lnSpc>
              <a:spcBef>
                <a:spcPts val="0"/>
              </a:spcBef>
              <a:spcAft>
                <a:spcPts val="900"/>
              </a:spcAft>
              <a:buFont typeface="Symbol" panose="05050102010706020507" pitchFamily="18" charset="2"/>
              <a:buChar char="-"/>
            </a:pPr>
            <a:r>
              <a:rPr lang="de-DE" sz="2400" dirty="0" smtClean="0">
                <a:solidFill>
                  <a:srgbClr val="000000"/>
                </a:solidFill>
                <a:latin typeface="Arial"/>
                <a:cs typeface="DejaVu Sans"/>
              </a:rPr>
              <a:t>Dokumentiert </a:t>
            </a:r>
            <a:r>
              <a:rPr lang="de-DE" sz="2400" b="1" dirty="0" smtClean="0">
                <a:solidFill>
                  <a:srgbClr val="000000"/>
                </a:solidFill>
                <a:latin typeface="Arial"/>
                <a:cs typeface="DejaVu Sans"/>
              </a:rPr>
              <a:t>fachliche Zusammenhänge</a:t>
            </a:r>
            <a:r>
              <a:rPr lang="de-DE" sz="2400" dirty="0" smtClean="0">
                <a:solidFill>
                  <a:srgbClr val="000000"/>
                </a:solidFill>
                <a:latin typeface="Arial"/>
                <a:cs typeface="DejaVu Sans"/>
              </a:rPr>
              <a:t>. </a:t>
            </a:r>
          </a:p>
          <a:p>
            <a:pPr marL="197100" defTabSz="829022" fontAlgn="auto">
              <a:lnSpc>
                <a:spcPct val="110000"/>
              </a:lnSpc>
              <a:spcBef>
                <a:spcPts val="0"/>
              </a:spcBef>
              <a:spcAft>
                <a:spcPts val="900"/>
              </a:spcAft>
            </a:pPr>
            <a:r>
              <a:rPr lang="de-DE" sz="2400" dirty="0">
                <a:solidFill>
                  <a:srgbClr val="000000"/>
                </a:solidFill>
                <a:latin typeface="Arial"/>
                <a:cs typeface="DejaVu Sans"/>
                <a:sym typeface="Wingdings" panose="05000000000000000000" pitchFamily="2" charset="2"/>
              </a:rPr>
              <a:t> </a:t>
            </a:r>
            <a:r>
              <a:rPr lang="de-DE" sz="2400" dirty="0" smtClean="0">
                <a:solidFill>
                  <a:srgbClr val="000000"/>
                </a:solidFill>
                <a:latin typeface="Arial"/>
                <a:cs typeface="DejaVu Sans"/>
                <a:sym typeface="Wingdings" panose="05000000000000000000" pitchFamily="2" charset="2"/>
              </a:rPr>
              <a:t>    Ermöglicht </a:t>
            </a:r>
            <a:r>
              <a:rPr lang="de-DE" sz="2400" b="1" dirty="0" smtClean="0">
                <a:solidFill>
                  <a:srgbClr val="000000"/>
                </a:solidFill>
                <a:latin typeface="Arial"/>
                <a:cs typeface="DejaVu Sans"/>
                <a:sym typeface="Wingdings" panose="05000000000000000000" pitchFamily="2" charset="2"/>
              </a:rPr>
              <a:t>Codegenerierung</a:t>
            </a:r>
            <a:r>
              <a:rPr lang="de-DE" sz="2400" dirty="0" smtClean="0">
                <a:solidFill>
                  <a:srgbClr val="000000"/>
                </a:solidFill>
                <a:latin typeface="Arial"/>
                <a:cs typeface="DejaVu Sans"/>
                <a:sym typeface="Wingdings" panose="05000000000000000000" pitchFamily="2" charset="2"/>
              </a:rPr>
              <a:t> bestimmter fachlicher   	 	 Aspekte im Rahmen modellgetriebener SW-Entwicklung.</a:t>
            </a:r>
            <a:endParaRPr sz="2400" dirty="0">
              <a:solidFill>
                <a:prstClr val="black"/>
              </a:solidFill>
              <a:latin typeface="Arial"/>
              <a:cs typeface="DejaVu Sans"/>
            </a:endParaRPr>
          </a:p>
        </p:txBody>
      </p:sp>
      <p:sp>
        <p:nvSpPr>
          <p:cNvPr id="11" name="Fußzeilenplatzhalter 10"/>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2" name="Foliennummernplatzhalter 11"/>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29</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3452373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Shape 1"/>
          <p:cNvSpPr txBox="1"/>
          <p:nvPr/>
        </p:nvSpPr>
        <p:spPr>
          <a:xfrm>
            <a:off x="0" y="0"/>
            <a:ext cx="5877921" cy="979756"/>
          </a:xfrm>
          <a:prstGeom prst="rect">
            <a:avLst/>
          </a:prstGeom>
        </p:spPr>
        <p:txBody>
          <a:bodyPr wrap="none" lIns="0" tIns="0" rIns="0" bIns="0" anchor="ctr"/>
          <a:lstStyle/>
          <a:p>
            <a:pPr algn="ctr" defTabSz="828163" fontAlgn="auto">
              <a:spcBef>
                <a:spcPts val="0"/>
              </a:spcBef>
              <a:spcAft>
                <a:spcPts val="0"/>
              </a:spcAft>
            </a:pPr>
            <a:r>
              <a:rPr lang="en-US" sz="2800" dirty="0" err="1" smtClean="0">
                <a:solidFill>
                  <a:srgbClr val="7DA647"/>
                </a:solidFill>
                <a:latin typeface="Arial"/>
                <a:ea typeface="SimSun"/>
                <a:cs typeface="DejaVu Sans"/>
              </a:rPr>
              <a:t>Einleitung</a:t>
            </a:r>
            <a:r>
              <a:rPr lang="en-US" sz="2800" dirty="0" smtClean="0">
                <a:solidFill>
                  <a:srgbClr val="7DA647"/>
                </a:solidFill>
                <a:latin typeface="Arial"/>
                <a:ea typeface="SimSun"/>
                <a:cs typeface="DejaVu Sans"/>
              </a:rPr>
              <a:t>: </a:t>
            </a:r>
            <a:r>
              <a:rPr lang="en-US" sz="2800" dirty="0" err="1">
                <a:solidFill>
                  <a:srgbClr val="7DA647"/>
                </a:solidFill>
                <a:latin typeface="Arial"/>
                <a:ea typeface="SimSun"/>
                <a:cs typeface="DejaVu Sans"/>
              </a:rPr>
              <a:t>Modellbasierte</a:t>
            </a:r>
            <a:r>
              <a:rPr lang="en-US" sz="2800" dirty="0">
                <a:solidFill>
                  <a:srgbClr val="7DA647"/>
                </a:solidFill>
                <a:latin typeface="Arial"/>
                <a:ea typeface="SimSun"/>
                <a:cs typeface="DejaVu Sans"/>
              </a:rPr>
              <a:t> </a:t>
            </a:r>
          </a:p>
          <a:p>
            <a:pPr algn="ctr" defTabSz="828163" fontAlgn="auto">
              <a:spcBef>
                <a:spcPts val="0"/>
              </a:spcBef>
              <a:spcAft>
                <a:spcPts val="0"/>
              </a:spcAft>
            </a:pPr>
            <a:r>
              <a:rPr lang="en-US" sz="2800" dirty="0" err="1" smtClean="0">
                <a:solidFill>
                  <a:srgbClr val="7DA647"/>
                </a:solidFill>
                <a:latin typeface="Arial"/>
                <a:ea typeface="SimSun"/>
                <a:cs typeface="DejaVu Sans"/>
              </a:rPr>
              <a:t>Softwareentwicklung</a:t>
            </a:r>
            <a:endParaRPr lang="de-DE" sz="2800" b="1" dirty="0">
              <a:solidFill>
                <a:prstClr val="black"/>
              </a:solidFill>
              <a:latin typeface="Arial"/>
              <a:cs typeface="DejaVu Sans"/>
            </a:endParaRPr>
          </a:p>
        </p:txBody>
      </p:sp>
      <p:sp>
        <p:nvSpPr>
          <p:cNvPr id="94" name="TextShape 2"/>
          <p:cNvSpPr txBox="1"/>
          <p:nvPr/>
        </p:nvSpPr>
        <p:spPr>
          <a:xfrm>
            <a:off x="162000" y="1306800"/>
            <a:ext cx="8816882" cy="4526475"/>
          </a:xfrm>
          <a:prstGeom prst="rect">
            <a:avLst/>
          </a:prstGeom>
        </p:spPr>
        <p:txBody>
          <a:bodyPr wrap="none" lIns="0" tIns="0" rIns="0" bIns="0"/>
          <a:lstStyle/>
          <a:p>
            <a:pPr marL="233732" indent="-233732" defTabSz="828163" fontAlgn="auto">
              <a:lnSpc>
                <a:spcPct val="112000"/>
              </a:lnSpc>
              <a:spcBef>
                <a:spcPts val="0"/>
              </a:spcBef>
              <a:spcAft>
                <a:spcPts val="900"/>
              </a:spcAft>
            </a:pPr>
            <a:r>
              <a:rPr lang="de-DE" sz="2200" b="1" dirty="0">
                <a:solidFill>
                  <a:prstClr val="black"/>
                </a:solidFill>
                <a:latin typeface="Arial"/>
                <a:cs typeface="DejaVu Sans"/>
              </a:rPr>
              <a:t>Vorheriger Abschnitt:</a:t>
            </a:r>
            <a:endParaRPr lang="de-DE" dirty="0" smtClean="0">
              <a:solidFill>
                <a:prstClr val="black"/>
              </a:solidFill>
              <a:latin typeface="Arial"/>
              <a:cs typeface="DejaVu Sans"/>
            </a:endParaRPr>
          </a:p>
          <a:p>
            <a:pPr marL="233732" indent="-233732" defTabSz="828163" fontAlgn="auto">
              <a:lnSpc>
                <a:spcPct val="112000"/>
              </a:lnSpc>
              <a:spcBef>
                <a:spcPts val="0"/>
              </a:spcBef>
              <a:spcAft>
                <a:spcPts val="900"/>
              </a:spcAft>
              <a:buFont typeface="Arial" panose="020B0604020202020204" pitchFamily="34" charset="0"/>
              <a:buChar char="•"/>
            </a:pPr>
            <a:r>
              <a:rPr lang="de-DE" sz="2200" dirty="0">
                <a:solidFill>
                  <a:prstClr val="black"/>
                </a:solidFill>
                <a:latin typeface="Arial"/>
                <a:cs typeface="DejaVu Sans"/>
              </a:rPr>
              <a:t>Einführung in die modellbasierte </a:t>
            </a:r>
            <a:r>
              <a:rPr lang="de-DE" sz="2200" dirty="0" smtClean="0">
                <a:solidFill>
                  <a:prstClr val="black"/>
                </a:solidFill>
                <a:latin typeface="Arial"/>
                <a:cs typeface="DejaVu Sans"/>
              </a:rPr>
              <a:t>Softwareentwicklung</a:t>
            </a:r>
            <a:r>
              <a:rPr lang="de-DE" sz="2200" dirty="0">
                <a:solidFill>
                  <a:prstClr val="black"/>
                </a:solidFill>
                <a:latin typeface="Arial"/>
                <a:cs typeface="DejaVu Sans"/>
              </a:rPr>
              <a:t>.</a:t>
            </a:r>
          </a:p>
          <a:p>
            <a:pPr marL="233732" indent="-233732" defTabSz="828163" fontAlgn="auto">
              <a:lnSpc>
                <a:spcPct val="112000"/>
              </a:lnSpc>
              <a:spcBef>
                <a:spcPts val="0"/>
              </a:spcBef>
              <a:spcAft>
                <a:spcPts val="900"/>
              </a:spcAft>
            </a:pPr>
            <a:r>
              <a:rPr lang="de-DE" sz="2200" b="1" dirty="0">
                <a:solidFill>
                  <a:prstClr val="black"/>
                </a:solidFill>
                <a:latin typeface="Arial"/>
                <a:cs typeface="DejaVu Sans"/>
              </a:rPr>
              <a:t>Dieser Abschnitt:</a:t>
            </a:r>
            <a:endParaRPr lang="de-DE" dirty="0" smtClean="0">
              <a:solidFill>
                <a:prstClr val="black"/>
              </a:solidFill>
              <a:latin typeface="Arial"/>
              <a:cs typeface="DejaVu Sans"/>
            </a:endParaRPr>
          </a:p>
          <a:p>
            <a:pPr marL="233732" indent="-233732" defTabSz="828163" fontAlgn="auto">
              <a:lnSpc>
                <a:spcPct val="112000"/>
              </a:lnSpc>
              <a:spcBef>
                <a:spcPts val="0"/>
              </a:spcBef>
              <a:spcAft>
                <a:spcPts val="900"/>
              </a:spcAft>
            </a:pPr>
            <a:r>
              <a:rPr lang="de-DE" sz="2200" dirty="0" smtClean="0">
                <a:solidFill>
                  <a:prstClr val="black"/>
                </a:solidFill>
                <a:latin typeface="Arial"/>
                <a:cs typeface="DejaVu Sans"/>
              </a:rPr>
              <a:t>Fortgeschrittene Techniken </a:t>
            </a:r>
            <a:r>
              <a:rPr lang="de-DE" sz="2200" dirty="0">
                <a:solidFill>
                  <a:prstClr val="black"/>
                </a:solidFill>
                <a:latin typeface="Arial"/>
                <a:cs typeface="DejaVu Sans"/>
              </a:rPr>
              <a:t>der modellbasierten </a:t>
            </a:r>
            <a:r>
              <a:rPr lang="de-DE" sz="2200" dirty="0" smtClean="0">
                <a:solidFill>
                  <a:prstClr val="black"/>
                </a:solidFill>
                <a:latin typeface="Arial"/>
                <a:cs typeface="DejaVu Sans"/>
              </a:rPr>
              <a:t>Softwareentwicklung,</a:t>
            </a:r>
            <a:br>
              <a:rPr lang="de-DE" sz="2200" dirty="0" smtClean="0">
                <a:solidFill>
                  <a:prstClr val="black"/>
                </a:solidFill>
                <a:latin typeface="Arial"/>
                <a:cs typeface="DejaVu Sans"/>
              </a:rPr>
            </a:br>
            <a:r>
              <a:rPr lang="de-DE" sz="2200" dirty="0" smtClean="0">
                <a:solidFill>
                  <a:prstClr val="black"/>
                </a:solidFill>
                <a:latin typeface="Arial"/>
                <a:cs typeface="DejaVu Sans"/>
              </a:rPr>
              <a:t>z.B</a:t>
            </a:r>
            <a:r>
              <a:rPr lang="de-DE" sz="2200" dirty="0">
                <a:solidFill>
                  <a:prstClr val="black"/>
                </a:solidFill>
                <a:latin typeface="Arial"/>
                <a:cs typeface="DejaVu Sans"/>
              </a:rPr>
              <a:t>.:</a:t>
            </a:r>
            <a:endParaRPr lang="de-DE" dirty="0" smtClean="0">
              <a:solidFill>
                <a:prstClr val="black"/>
              </a:solidFill>
              <a:latin typeface="Arial"/>
              <a:cs typeface="DejaVu Sans"/>
            </a:endParaRPr>
          </a:p>
          <a:p>
            <a:pPr marL="233732" lvl="1" indent="-233732" defTabSz="828163" fontAlgn="auto">
              <a:lnSpc>
                <a:spcPct val="112000"/>
              </a:lnSpc>
              <a:spcBef>
                <a:spcPts val="0"/>
              </a:spcBef>
              <a:spcAft>
                <a:spcPts val="900"/>
              </a:spcAft>
              <a:buFont typeface="Arial" panose="020B0604020202020204" pitchFamily="34" charset="0"/>
              <a:buChar char="•"/>
            </a:pPr>
            <a:r>
              <a:rPr lang="de-DE" sz="2200" dirty="0" smtClean="0">
                <a:solidFill>
                  <a:prstClr val="black"/>
                </a:solidFill>
                <a:latin typeface="Arial"/>
                <a:cs typeface="DejaVu Sans"/>
              </a:rPr>
              <a:t>Metamodellierung</a:t>
            </a:r>
            <a:r>
              <a:rPr lang="de-DE" sz="2200" dirty="0">
                <a:solidFill>
                  <a:prstClr val="black"/>
                </a:solidFill>
                <a:latin typeface="Arial"/>
                <a:cs typeface="DejaVu Sans"/>
              </a:rPr>
              <a:t>: Modell und Metamodell der </a:t>
            </a:r>
            <a:r>
              <a:rPr lang="de-DE" sz="2200" dirty="0" smtClean="0">
                <a:solidFill>
                  <a:prstClr val="black"/>
                </a:solidFill>
                <a:latin typeface="Arial"/>
                <a:cs typeface="DejaVu Sans"/>
              </a:rPr>
              <a:t>UML</a:t>
            </a:r>
          </a:p>
          <a:p>
            <a:pPr marL="233732" lvl="1" indent="-233732" defTabSz="828163" fontAlgn="auto">
              <a:lnSpc>
                <a:spcPct val="112000"/>
              </a:lnSpc>
              <a:spcBef>
                <a:spcPts val="0"/>
              </a:spcBef>
              <a:spcAft>
                <a:spcPts val="900"/>
              </a:spcAft>
              <a:buFont typeface="Arial" panose="020B0604020202020204" pitchFamily="34" charset="0"/>
              <a:buChar char="•"/>
            </a:pPr>
            <a:r>
              <a:rPr lang="de-DE" sz="2200" dirty="0" smtClean="0">
                <a:solidFill>
                  <a:prstClr val="black"/>
                </a:solidFill>
                <a:latin typeface="Arial"/>
                <a:cs typeface="DejaVu Sans"/>
              </a:rPr>
              <a:t>UML-Erweiterungen</a:t>
            </a:r>
          </a:p>
          <a:p>
            <a:pPr marL="233732" lvl="1" indent="-233732" defTabSz="828163" fontAlgn="auto">
              <a:lnSpc>
                <a:spcPct val="112000"/>
              </a:lnSpc>
              <a:spcBef>
                <a:spcPts val="0"/>
              </a:spcBef>
              <a:spcAft>
                <a:spcPts val="900"/>
              </a:spcAft>
              <a:buFont typeface="Arial" panose="020B0604020202020204" pitchFamily="34" charset="0"/>
              <a:buChar char="•"/>
            </a:pPr>
            <a:r>
              <a:rPr lang="de-DE" sz="2200" dirty="0" smtClean="0">
                <a:solidFill>
                  <a:prstClr val="black"/>
                </a:solidFill>
                <a:latin typeface="Arial"/>
                <a:cs typeface="DejaVu Sans"/>
              </a:rPr>
              <a:t>Modelltransformation</a:t>
            </a:r>
          </a:p>
          <a:p>
            <a:pPr marL="233732" lvl="1" indent="-233732" defTabSz="828163" fontAlgn="auto">
              <a:lnSpc>
                <a:spcPct val="112000"/>
              </a:lnSpc>
              <a:spcBef>
                <a:spcPts val="0"/>
              </a:spcBef>
              <a:spcAft>
                <a:spcPts val="900"/>
              </a:spcAft>
              <a:buFont typeface="Arial" panose="020B0604020202020204" pitchFamily="34" charset="0"/>
              <a:buChar char="•"/>
            </a:pPr>
            <a:r>
              <a:rPr lang="de-DE" sz="2200" dirty="0" smtClean="0">
                <a:solidFill>
                  <a:prstClr val="black"/>
                </a:solidFill>
                <a:latin typeface="Arial"/>
                <a:cs typeface="DejaVu Sans"/>
              </a:rPr>
              <a:t>Design Patterns</a:t>
            </a:r>
            <a:endParaRPr dirty="0">
              <a:solidFill>
                <a:prstClr val="black"/>
              </a:solidFill>
              <a:latin typeface="Arial"/>
              <a:cs typeface="DejaVu Sans"/>
            </a:endParaRPr>
          </a:p>
        </p:txBody>
      </p:sp>
      <p:sp>
        <p:nvSpPr>
          <p:cNvPr id="10" name="Fußzeilenplatzhalter 9"/>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1" name="Foliennummernplatzhalter 10"/>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3</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31809826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1"/>
          <p:cNvSpPr txBox="1"/>
          <p:nvPr/>
        </p:nvSpPr>
        <p:spPr>
          <a:xfrm>
            <a:off x="0" y="40823"/>
            <a:ext cx="5877921" cy="898110"/>
          </a:xfrm>
          <a:prstGeom prst="rect">
            <a:avLst/>
          </a:prstGeom>
        </p:spPr>
        <p:txBody>
          <a:bodyPr wrap="none" lIns="0" tIns="0" rIns="0" bIns="0" anchor="ctr"/>
          <a:lstStyle/>
          <a:p>
            <a:pPr algn="ctr" defTabSz="829022" fontAlgn="auto">
              <a:spcBef>
                <a:spcPts val="0"/>
              </a:spcBef>
              <a:spcAft>
                <a:spcPts val="0"/>
              </a:spcAft>
            </a:pPr>
            <a:r>
              <a:rPr lang="de-DE" sz="2800" dirty="0">
                <a:solidFill>
                  <a:srgbClr val="7DA647"/>
                </a:solidFill>
                <a:latin typeface="Arial"/>
                <a:ea typeface="Arial-BoldMT"/>
                <a:cs typeface="DejaVu Sans"/>
              </a:rPr>
              <a:t>Erweiterung der UML</a:t>
            </a:r>
          </a:p>
          <a:p>
            <a:pPr algn="ctr" defTabSz="829022" fontAlgn="auto">
              <a:spcBef>
                <a:spcPts val="0"/>
              </a:spcBef>
              <a:spcAft>
                <a:spcPts val="0"/>
              </a:spcAft>
            </a:pPr>
            <a:r>
              <a:rPr lang="de-DE" sz="2200" dirty="0">
                <a:solidFill>
                  <a:srgbClr val="7DA647"/>
                </a:solidFill>
                <a:latin typeface="Arial"/>
                <a:ea typeface="Arial-BoldMT"/>
                <a:cs typeface="DejaVu Sans"/>
              </a:rPr>
              <a:t>Problem</a:t>
            </a:r>
            <a:endParaRPr lang="de-DE" sz="2200" dirty="0">
              <a:solidFill>
                <a:prstClr val="black"/>
              </a:solidFill>
              <a:latin typeface="Arial"/>
              <a:cs typeface="DejaVu Sans"/>
            </a:endParaRPr>
          </a:p>
        </p:txBody>
      </p:sp>
      <p:sp>
        <p:nvSpPr>
          <p:cNvPr id="6" name="TextShape 2"/>
          <p:cNvSpPr txBox="1"/>
          <p:nvPr/>
        </p:nvSpPr>
        <p:spPr>
          <a:xfrm>
            <a:off x="97971" y="1556792"/>
            <a:ext cx="8980157" cy="4450421"/>
          </a:xfrm>
          <a:prstGeom prst="rect">
            <a:avLst/>
          </a:prstGeom>
        </p:spPr>
        <p:txBody>
          <a:bodyPr lIns="82902" tIns="41451" rIns="82902" bIns="41451"/>
          <a:lstStyle/>
          <a:p>
            <a:pPr marL="234000" indent="-234000" defTabSz="829022" fontAlgn="auto">
              <a:lnSpc>
                <a:spcPct val="110000"/>
              </a:lnSpc>
              <a:spcBef>
                <a:spcPts val="0"/>
              </a:spcBef>
              <a:spcAft>
                <a:spcPts val="900"/>
              </a:spcAft>
              <a:buFont typeface="Arial" panose="020B0604020202020204" pitchFamily="34" charset="0"/>
              <a:buChar char="•"/>
            </a:pPr>
            <a:r>
              <a:rPr lang="de-DE" sz="2400" dirty="0" smtClean="0">
                <a:solidFill>
                  <a:srgbClr val="000000"/>
                </a:solidFill>
                <a:latin typeface="Arial"/>
                <a:cs typeface="DejaVu Sans"/>
              </a:rPr>
              <a:t>UML abstrahiert von jeder </a:t>
            </a:r>
            <a:r>
              <a:rPr lang="de-DE" sz="2400" b="1" dirty="0" smtClean="0">
                <a:solidFill>
                  <a:srgbClr val="000000"/>
                </a:solidFill>
                <a:latin typeface="Arial"/>
                <a:cs typeface="DejaVu Sans"/>
              </a:rPr>
              <a:t>fachlichen Domäne.</a:t>
            </a:r>
            <a:endParaRPr lang="de-DE" sz="2400" dirty="0" smtClean="0">
              <a:solidFill>
                <a:srgbClr val="000000"/>
              </a:solidFill>
              <a:latin typeface="Arial"/>
              <a:cs typeface="DejaVu Sans"/>
            </a:endParaRPr>
          </a:p>
          <a:p>
            <a:pPr marL="234000" indent="-234000" defTabSz="829022" fontAlgn="auto">
              <a:lnSpc>
                <a:spcPct val="110000"/>
              </a:lnSpc>
              <a:spcBef>
                <a:spcPts val="0"/>
              </a:spcBef>
              <a:spcAft>
                <a:spcPts val="900"/>
              </a:spcAft>
              <a:buFont typeface="Arial" panose="020B0604020202020204" pitchFamily="34" charset="0"/>
              <a:buChar char="•"/>
            </a:pPr>
            <a:r>
              <a:rPr lang="de-DE" sz="2400" dirty="0" smtClean="0">
                <a:solidFill>
                  <a:srgbClr val="000000"/>
                </a:solidFill>
                <a:latin typeface="Arial"/>
                <a:cs typeface="DejaVu Sans"/>
              </a:rPr>
              <a:t>Fachliche (oder spezielle technische) Konzepte in UML beschreiben. </a:t>
            </a:r>
          </a:p>
          <a:p>
            <a:pPr marL="234000" indent="-234000" defTabSz="829022" fontAlgn="auto">
              <a:lnSpc>
                <a:spcPct val="110000"/>
              </a:lnSpc>
              <a:spcBef>
                <a:spcPts val="0"/>
              </a:spcBef>
              <a:spcAft>
                <a:spcPts val="900"/>
              </a:spcAft>
              <a:buFont typeface="Arial" panose="020B0604020202020204" pitchFamily="34" charset="0"/>
              <a:buChar char="•"/>
            </a:pPr>
            <a:r>
              <a:rPr lang="de-DE" sz="2400" dirty="0" smtClean="0">
                <a:solidFill>
                  <a:srgbClr val="000000"/>
                </a:solidFill>
                <a:latin typeface="Arial"/>
                <a:cs typeface="DejaVu Sans"/>
              </a:rPr>
              <a:t>Definition der (Domänen-) Konzepte benötigt.</a:t>
            </a:r>
          </a:p>
          <a:p>
            <a:pPr marL="540000" indent="-342900" defTabSz="829022" fontAlgn="auto">
              <a:lnSpc>
                <a:spcPct val="110000"/>
              </a:lnSpc>
              <a:spcBef>
                <a:spcPts val="0"/>
              </a:spcBef>
              <a:spcAft>
                <a:spcPts val="900"/>
              </a:spcAft>
              <a:buFont typeface="Symbol" panose="05050102010706020507" pitchFamily="18" charset="2"/>
              <a:buChar char="-"/>
            </a:pPr>
            <a:r>
              <a:rPr lang="de-DE" sz="2400" dirty="0" smtClean="0">
                <a:solidFill>
                  <a:srgbClr val="000000"/>
                </a:solidFill>
                <a:latin typeface="Arial"/>
                <a:cs typeface="DejaVu Sans"/>
              </a:rPr>
              <a:t>Erklärender Text zu einem Diagramm. </a:t>
            </a:r>
            <a:r>
              <a:rPr lang="de-DE" sz="2400" dirty="0" smtClean="0">
                <a:solidFill>
                  <a:srgbClr val="000000"/>
                </a:solidFill>
                <a:latin typeface="Arial"/>
                <a:cs typeface="DejaVu Sans"/>
                <a:sym typeface="Wingdings" panose="05000000000000000000" pitchFamily="2" charset="2"/>
              </a:rPr>
              <a:t> Ungeeignet.</a:t>
            </a:r>
          </a:p>
          <a:p>
            <a:pPr marL="540000" indent="-342900" defTabSz="829022" fontAlgn="auto">
              <a:lnSpc>
                <a:spcPct val="110000"/>
              </a:lnSpc>
              <a:spcBef>
                <a:spcPts val="0"/>
              </a:spcBef>
              <a:spcAft>
                <a:spcPts val="900"/>
              </a:spcAft>
              <a:buFont typeface="Symbol" panose="05050102010706020507" pitchFamily="18" charset="2"/>
              <a:buChar char="-"/>
            </a:pPr>
            <a:r>
              <a:rPr lang="de-DE" sz="2400" dirty="0" smtClean="0">
                <a:solidFill>
                  <a:srgbClr val="000000"/>
                </a:solidFill>
                <a:latin typeface="Arial"/>
                <a:cs typeface="DejaVu Sans"/>
                <a:sym typeface="Wingdings" panose="05000000000000000000" pitchFamily="2" charset="2"/>
              </a:rPr>
              <a:t>Erweiterungen der UML-Notationselemente um fachliche Konzepte.</a:t>
            </a:r>
          </a:p>
          <a:p>
            <a:pPr defTabSz="829022" fontAlgn="auto">
              <a:lnSpc>
                <a:spcPct val="110000"/>
              </a:lnSpc>
              <a:spcBef>
                <a:spcPts val="0"/>
              </a:spcBef>
              <a:spcAft>
                <a:spcPts val="900"/>
              </a:spcAft>
            </a:pPr>
            <a:r>
              <a:rPr lang="de-DE" sz="2400" dirty="0" smtClean="0">
                <a:solidFill>
                  <a:srgbClr val="000000"/>
                </a:solidFill>
                <a:latin typeface="Arial"/>
                <a:cs typeface="DejaVu Sans"/>
                <a:sym typeface="Wingdings" panose="05000000000000000000" pitchFamily="2" charset="2"/>
              </a:rPr>
              <a:t> UML-Erweiterung !</a:t>
            </a:r>
          </a:p>
        </p:txBody>
      </p:sp>
      <p:sp>
        <p:nvSpPr>
          <p:cNvPr id="11" name="Fußzeilenplatzhalter 10"/>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2" name="Foliennummernplatzhalter 11"/>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30</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39875974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1"/>
          <p:cNvSpPr txBox="1"/>
          <p:nvPr/>
        </p:nvSpPr>
        <p:spPr>
          <a:xfrm>
            <a:off x="0" y="40823"/>
            <a:ext cx="5877921" cy="898110"/>
          </a:xfrm>
          <a:prstGeom prst="rect">
            <a:avLst/>
          </a:prstGeom>
        </p:spPr>
        <p:txBody>
          <a:bodyPr wrap="none" lIns="0" tIns="0" rIns="0" bIns="0" anchor="ctr"/>
          <a:lstStyle/>
          <a:p>
            <a:pPr algn="ctr" defTabSz="829022" fontAlgn="auto">
              <a:spcBef>
                <a:spcPts val="0"/>
              </a:spcBef>
              <a:spcAft>
                <a:spcPts val="0"/>
              </a:spcAft>
            </a:pPr>
            <a:r>
              <a:rPr lang="de-DE" sz="2800" dirty="0" smtClean="0">
                <a:solidFill>
                  <a:srgbClr val="7DA647"/>
                </a:solidFill>
                <a:latin typeface="Arial"/>
                <a:ea typeface="Arial-BoldMT"/>
                <a:cs typeface="DejaVu Sans"/>
              </a:rPr>
              <a:t>Erweiterung der UML</a:t>
            </a:r>
          </a:p>
          <a:p>
            <a:pPr algn="ctr" defTabSz="829022" fontAlgn="auto">
              <a:spcBef>
                <a:spcPts val="0"/>
              </a:spcBef>
              <a:spcAft>
                <a:spcPts val="0"/>
              </a:spcAft>
            </a:pPr>
            <a:r>
              <a:rPr lang="de-DE" sz="2200" dirty="0" smtClean="0">
                <a:solidFill>
                  <a:srgbClr val="7DA647"/>
                </a:solidFill>
                <a:latin typeface="Arial"/>
                <a:ea typeface="Arial-BoldMT"/>
                <a:cs typeface="DejaVu Sans"/>
              </a:rPr>
              <a:t>Lösungsmöglichkeiten</a:t>
            </a:r>
            <a:endParaRPr lang="de-DE" sz="2200" dirty="0">
              <a:solidFill>
                <a:prstClr val="black"/>
              </a:solidFill>
              <a:latin typeface="Arial"/>
              <a:cs typeface="DejaVu Sans"/>
            </a:endParaRPr>
          </a:p>
        </p:txBody>
      </p:sp>
      <p:sp>
        <p:nvSpPr>
          <p:cNvPr id="5" name="TextShape 2"/>
          <p:cNvSpPr txBox="1"/>
          <p:nvPr/>
        </p:nvSpPr>
        <p:spPr>
          <a:xfrm>
            <a:off x="163276" y="1306342"/>
            <a:ext cx="8816882" cy="4577422"/>
          </a:xfrm>
          <a:prstGeom prst="rect">
            <a:avLst/>
          </a:prstGeom>
        </p:spPr>
        <p:txBody>
          <a:bodyPr wrap="none" lIns="0" tIns="0" rIns="0" bIns="0"/>
          <a:lstStyle/>
          <a:p>
            <a:pPr marL="234000" indent="-234000" defTabSz="829022" fontAlgn="auto">
              <a:lnSpc>
                <a:spcPct val="110000"/>
              </a:lnSpc>
              <a:spcBef>
                <a:spcPts val="0"/>
              </a:spcBef>
              <a:spcAft>
                <a:spcPts val="600"/>
              </a:spcAft>
            </a:pPr>
            <a:r>
              <a:rPr lang="de-DE" sz="2200" dirty="0" smtClean="0">
                <a:solidFill>
                  <a:prstClr val="black"/>
                </a:solidFill>
                <a:latin typeface="Arial"/>
                <a:cs typeface="DejaVu Sans"/>
              </a:rPr>
              <a:t>Möglichkeiten der Erweiterung / Neudefinition einer</a:t>
            </a:r>
            <a:br>
              <a:rPr lang="de-DE" sz="2200" dirty="0" smtClean="0">
                <a:solidFill>
                  <a:prstClr val="black"/>
                </a:solidFill>
                <a:latin typeface="Arial"/>
                <a:cs typeface="DejaVu Sans"/>
              </a:rPr>
            </a:br>
            <a:r>
              <a:rPr lang="de-DE" sz="2200" dirty="0" smtClean="0">
                <a:solidFill>
                  <a:prstClr val="black"/>
                </a:solidFill>
                <a:latin typeface="Arial"/>
                <a:cs typeface="DejaVu Sans"/>
              </a:rPr>
              <a:t>Modellierungsnotation mittels Metamodellen:</a:t>
            </a:r>
            <a:endParaRPr lang="de-DE" dirty="0" smtClean="0">
              <a:solidFill>
                <a:prstClr val="black"/>
              </a:solidFill>
              <a:latin typeface="Arial"/>
              <a:cs typeface="DejaVu Sans"/>
            </a:endParaRPr>
          </a:p>
          <a:p>
            <a:pPr marL="306000" indent="-234000" defTabSz="829022" fontAlgn="auto">
              <a:lnSpc>
                <a:spcPct val="110000"/>
              </a:lnSpc>
              <a:spcBef>
                <a:spcPts val="0"/>
              </a:spcBef>
              <a:spcAft>
                <a:spcPts val="600"/>
              </a:spcAft>
            </a:pPr>
            <a:r>
              <a:rPr lang="de-DE" sz="2200" b="1" dirty="0" smtClean="0">
                <a:solidFill>
                  <a:prstClr val="black"/>
                </a:solidFill>
                <a:latin typeface="Arial"/>
                <a:cs typeface="DejaVu Sans"/>
              </a:rPr>
              <a:t>A) Eigenes </a:t>
            </a:r>
            <a:r>
              <a:rPr lang="de-DE" sz="2200" b="1" dirty="0">
                <a:solidFill>
                  <a:prstClr val="black"/>
                </a:solidFill>
                <a:latin typeface="Arial"/>
                <a:cs typeface="DejaVu Sans"/>
              </a:rPr>
              <a:t>Metamodell </a:t>
            </a:r>
            <a:r>
              <a:rPr lang="de-DE" sz="2200" dirty="0">
                <a:solidFill>
                  <a:prstClr val="black"/>
                </a:solidFill>
                <a:latin typeface="Arial"/>
                <a:cs typeface="DejaVu Sans"/>
              </a:rPr>
              <a:t>„</a:t>
            </a:r>
            <a:r>
              <a:rPr lang="de-DE" sz="2200" dirty="0" err="1">
                <a:solidFill>
                  <a:prstClr val="black"/>
                </a:solidFill>
                <a:latin typeface="Arial"/>
                <a:cs typeface="DejaVu Sans"/>
              </a:rPr>
              <a:t>from</a:t>
            </a:r>
            <a:r>
              <a:rPr lang="de-DE" sz="2200" dirty="0">
                <a:solidFill>
                  <a:prstClr val="black"/>
                </a:solidFill>
                <a:latin typeface="Arial"/>
                <a:cs typeface="DejaVu Sans"/>
              </a:rPr>
              <a:t> </a:t>
            </a:r>
            <a:r>
              <a:rPr lang="de-DE" sz="2200" dirty="0" err="1">
                <a:solidFill>
                  <a:prstClr val="black"/>
                </a:solidFill>
                <a:latin typeface="Arial"/>
                <a:cs typeface="DejaVu Sans"/>
              </a:rPr>
              <a:t>scratch</a:t>
            </a:r>
            <a:r>
              <a:rPr lang="de-DE" sz="2200" dirty="0" smtClean="0">
                <a:solidFill>
                  <a:prstClr val="black"/>
                </a:solidFill>
                <a:latin typeface="Arial"/>
                <a:cs typeface="DejaVu Sans"/>
              </a:rPr>
              <a:t>“:</a:t>
            </a:r>
            <a:endParaRPr lang="de-DE" dirty="0" smtClean="0">
              <a:solidFill>
                <a:prstClr val="black"/>
              </a:solidFill>
              <a:latin typeface="Arial"/>
              <a:cs typeface="DejaVu Sans"/>
            </a:endParaRPr>
          </a:p>
          <a:p>
            <a:pPr marL="633390" lvl="2" indent="-234000" defTabSz="829022" fontAlgn="auto">
              <a:lnSpc>
                <a:spcPct val="110000"/>
              </a:lnSpc>
              <a:spcBef>
                <a:spcPts val="0"/>
              </a:spcBef>
              <a:spcAft>
                <a:spcPts val="600"/>
              </a:spcAft>
              <a:buFont typeface="Arial" panose="020B0604020202020204" pitchFamily="34" charset="0"/>
              <a:buChar char="•"/>
            </a:pPr>
            <a:r>
              <a:rPr lang="de-DE" sz="2200" dirty="0" smtClean="0">
                <a:solidFill>
                  <a:prstClr val="black"/>
                </a:solidFill>
                <a:latin typeface="Arial"/>
                <a:cs typeface="DejaVu Sans"/>
              </a:rPr>
              <a:t>Aufwändig.</a:t>
            </a:r>
            <a:endParaRPr lang="de-DE" dirty="0" smtClean="0">
              <a:solidFill>
                <a:prstClr val="black"/>
              </a:solidFill>
              <a:latin typeface="Arial"/>
              <a:cs typeface="DejaVu Sans"/>
            </a:endParaRPr>
          </a:p>
          <a:p>
            <a:pPr marL="306000" indent="-234000" defTabSz="829022" fontAlgn="auto">
              <a:lnSpc>
                <a:spcPct val="110000"/>
              </a:lnSpc>
              <a:spcBef>
                <a:spcPts val="0"/>
              </a:spcBef>
              <a:spcAft>
                <a:spcPts val="600"/>
              </a:spcAft>
            </a:pPr>
            <a:r>
              <a:rPr lang="de-DE" sz="2200" b="1" dirty="0" smtClean="0">
                <a:solidFill>
                  <a:prstClr val="black"/>
                </a:solidFill>
                <a:latin typeface="Arial"/>
                <a:cs typeface="DejaVu Sans"/>
              </a:rPr>
              <a:t>B)</a:t>
            </a:r>
            <a:r>
              <a:rPr lang="de-DE" sz="2200" dirty="0" smtClean="0">
                <a:solidFill>
                  <a:prstClr val="black"/>
                </a:solidFill>
                <a:latin typeface="Arial"/>
                <a:cs typeface="DejaVu Sans"/>
              </a:rPr>
              <a:t> Direkte</a:t>
            </a:r>
            <a:r>
              <a:rPr lang="de-DE" sz="2200" dirty="0">
                <a:solidFill>
                  <a:prstClr val="black"/>
                </a:solidFill>
                <a:latin typeface="Arial"/>
                <a:cs typeface="DejaVu Sans"/>
              </a:rPr>
              <a:t>, beliebige </a:t>
            </a:r>
            <a:r>
              <a:rPr lang="de-DE" sz="2200" b="1" dirty="0">
                <a:solidFill>
                  <a:prstClr val="black"/>
                </a:solidFill>
                <a:latin typeface="Arial"/>
                <a:cs typeface="DejaVu Sans"/>
              </a:rPr>
              <a:t>Erweiterung eines </a:t>
            </a:r>
            <a:r>
              <a:rPr lang="de-DE" sz="2200" b="1" dirty="0" smtClean="0">
                <a:solidFill>
                  <a:prstClr val="black"/>
                </a:solidFill>
                <a:latin typeface="Arial"/>
                <a:cs typeface="DejaVu Sans"/>
              </a:rPr>
              <a:t>Metamodells:</a:t>
            </a:r>
            <a:endParaRPr lang="de-DE" dirty="0" smtClean="0">
              <a:solidFill>
                <a:prstClr val="black"/>
              </a:solidFill>
              <a:latin typeface="Arial"/>
              <a:cs typeface="DejaVu Sans"/>
            </a:endParaRPr>
          </a:p>
          <a:p>
            <a:pPr marL="633390" lvl="2" indent="-234000" defTabSz="829022" fontAlgn="auto">
              <a:lnSpc>
                <a:spcPct val="110000"/>
              </a:lnSpc>
              <a:spcBef>
                <a:spcPts val="0"/>
              </a:spcBef>
              <a:spcAft>
                <a:spcPts val="600"/>
              </a:spcAft>
              <a:buFont typeface="Arial" panose="020B0604020202020204" pitchFamily="34" charset="0"/>
              <a:buChar char="•"/>
            </a:pPr>
            <a:r>
              <a:rPr lang="de-DE" sz="2200" dirty="0" smtClean="0">
                <a:solidFill>
                  <a:prstClr val="black"/>
                </a:solidFill>
                <a:latin typeface="Arial"/>
                <a:cs typeface="DejaVu Sans"/>
              </a:rPr>
              <a:t>Voraussetzung</a:t>
            </a:r>
            <a:r>
              <a:rPr lang="de-DE" sz="2200" dirty="0">
                <a:solidFill>
                  <a:prstClr val="black"/>
                </a:solidFill>
                <a:latin typeface="Arial"/>
                <a:cs typeface="DejaVu Sans"/>
              </a:rPr>
              <a:t>: Uneingeschränkter Zugriff auf </a:t>
            </a:r>
            <a:r>
              <a:rPr lang="de-DE" sz="2200" dirty="0" smtClean="0">
                <a:solidFill>
                  <a:prstClr val="black"/>
                </a:solidFill>
                <a:latin typeface="Arial"/>
                <a:cs typeface="DejaVu Sans"/>
              </a:rPr>
              <a:t>Metamodell.</a:t>
            </a:r>
            <a:endParaRPr lang="de-DE" dirty="0" smtClean="0">
              <a:solidFill>
                <a:prstClr val="black"/>
              </a:solidFill>
              <a:latin typeface="Arial"/>
              <a:cs typeface="DejaVu Sans"/>
            </a:endParaRPr>
          </a:p>
          <a:p>
            <a:pPr marL="633390" lvl="2" indent="-234000" defTabSz="829022" fontAlgn="auto">
              <a:lnSpc>
                <a:spcPct val="110000"/>
              </a:lnSpc>
              <a:spcBef>
                <a:spcPts val="0"/>
              </a:spcBef>
              <a:spcAft>
                <a:spcPts val="600"/>
              </a:spcAft>
              <a:buFont typeface="Arial" panose="020B0604020202020204" pitchFamily="34" charset="0"/>
              <a:buChar char="•"/>
            </a:pPr>
            <a:r>
              <a:rPr lang="de-DE" sz="2200" dirty="0" smtClean="0">
                <a:solidFill>
                  <a:prstClr val="black"/>
                </a:solidFill>
                <a:latin typeface="Arial"/>
                <a:cs typeface="DejaVu Sans"/>
              </a:rPr>
              <a:t>Verletzt </a:t>
            </a:r>
            <a:r>
              <a:rPr lang="de-DE" sz="2200" dirty="0" err="1" smtClean="0">
                <a:solidFill>
                  <a:prstClr val="black"/>
                </a:solidFill>
                <a:latin typeface="Arial"/>
                <a:cs typeface="DejaVu Sans"/>
              </a:rPr>
              <a:t>evt</a:t>
            </a:r>
            <a:r>
              <a:rPr lang="de-DE" sz="2200" dirty="0" smtClean="0">
                <a:solidFill>
                  <a:prstClr val="black"/>
                </a:solidFill>
                <a:latin typeface="Arial"/>
                <a:cs typeface="DejaVu Sans"/>
              </a:rPr>
              <a:t>. existierende Semantik.</a:t>
            </a:r>
            <a:endParaRPr lang="de-DE" dirty="0" smtClean="0">
              <a:solidFill>
                <a:prstClr val="black"/>
              </a:solidFill>
              <a:latin typeface="Arial"/>
              <a:cs typeface="DejaVu Sans"/>
            </a:endParaRPr>
          </a:p>
          <a:p>
            <a:pPr marL="306000" indent="-234000" defTabSz="829022" fontAlgn="auto">
              <a:lnSpc>
                <a:spcPct val="110000"/>
              </a:lnSpc>
              <a:spcBef>
                <a:spcPts val="0"/>
              </a:spcBef>
              <a:spcAft>
                <a:spcPts val="600"/>
              </a:spcAft>
            </a:pPr>
            <a:r>
              <a:rPr lang="de-DE" sz="2200" b="1" dirty="0" smtClean="0">
                <a:solidFill>
                  <a:prstClr val="black"/>
                </a:solidFill>
                <a:latin typeface="Arial"/>
                <a:cs typeface="DejaVu Sans"/>
              </a:rPr>
              <a:t>C) Erweiterung </a:t>
            </a:r>
            <a:r>
              <a:rPr lang="de-DE" sz="2200" b="1" dirty="0">
                <a:solidFill>
                  <a:prstClr val="black"/>
                </a:solidFill>
                <a:latin typeface="Arial"/>
                <a:cs typeface="DejaVu Sans"/>
              </a:rPr>
              <a:t>des UML-Metamodells</a:t>
            </a:r>
            <a:r>
              <a:rPr lang="de-DE" sz="2200" dirty="0">
                <a:solidFill>
                  <a:prstClr val="black"/>
                </a:solidFill>
                <a:latin typeface="Arial"/>
                <a:cs typeface="DejaVu Sans"/>
              </a:rPr>
              <a:t> </a:t>
            </a:r>
            <a:r>
              <a:rPr lang="de-DE" sz="2200" dirty="0" smtClean="0">
                <a:solidFill>
                  <a:prstClr val="black"/>
                </a:solidFill>
                <a:latin typeface="Arial"/>
                <a:cs typeface="DejaVu Sans"/>
              </a:rPr>
              <a:t>durch </a:t>
            </a:r>
            <a:r>
              <a:rPr lang="de-DE" sz="2200" b="1" dirty="0" smtClean="0">
                <a:solidFill>
                  <a:prstClr val="black"/>
                </a:solidFill>
                <a:latin typeface="Arial"/>
                <a:cs typeface="DejaVu Sans"/>
              </a:rPr>
              <a:t>UML Profile</a:t>
            </a:r>
            <a:r>
              <a:rPr lang="de-DE" sz="2200" dirty="0" smtClean="0">
                <a:solidFill>
                  <a:prstClr val="black"/>
                </a:solidFill>
                <a:latin typeface="Arial"/>
                <a:cs typeface="DejaVu Sans"/>
              </a:rPr>
              <a:t>:</a:t>
            </a:r>
            <a:endParaRPr lang="de-DE" dirty="0" smtClean="0">
              <a:solidFill>
                <a:prstClr val="black"/>
              </a:solidFill>
              <a:latin typeface="Arial"/>
              <a:cs typeface="DejaVu Sans"/>
            </a:endParaRPr>
          </a:p>
          <a:p>
            <a:pPr marL="633390" lvl="2" indent="-234000" defTabSz="829022" fontAlgn="auto">
              <a:lnSpc>
                <a:spcPct val="110000"/>
              </a:lnSpc>
              <a:spcBef>
                <a:spcPts val="0"/>
              </a:spcBef>
              <a:spcAft>
                <a:spcPts val="600"/>
              </a:spcAft>
              <a:buFont typeface="Arial" panose="020B0604020202020204" pitchFamily="34" charset="0"/>
              <a:buChar char="•"/>
            </a:pPr>
            <a:r>
              <a:rPr lang="de-DE" sz="2200" dirty="0" smtClean="0">
                <a:solidFill>
                  <a:prstClr val="black"/>
                </a:solidFill>
                <a:latin typeface="Arial"/>
                <a:cs typeface="DejaVu Sans"/>
              </a:rPr>
              <a:t>Vorgesehene </a:t>
            </a:r>
            <a:r>
              <a:rPr lang="de-DE" sz="2200" dirty="0">
                <a:solidFill>
                  <a:prstClr val="black"/>
                </a:solidFill>
                <a:latin typeface="Arial"/>
                <a:cs typeface="DejaVu Sans"/>
              </a:rPr>
              <a:t>Schnittstelle zum </a:t>
            </a:r>
            <a:r>
              <a:rPr lang="de-DE" sz="2200" dirty="0" smtClean="0">
                <a:solidFill>
                  <a:prstClr val="black"/>
                </a:solidFill>
                <a:latin typeface="Arial"/>
                <a:cs typeface="DejaVu Sans"/>
              </a:rPr>
              <a:t>UML-Metamodell.</a:t>
            </a:r>
            <a:endParaRPr lang="de-DE" dirty="0" smtClean="0">
              <a:solidFill>
                <a:prstClr val="black"/>
              </a:solidFill>
              <a:latin typeface="Arial"/>
              <a:cs typeface="DejaVu Sans"/>
            </a:endParaRPr>
          </a:p>
          <a:p>
            <a:pPr marL="633390" lvl="2" indent="-234000" defTabSz="829022" fontAlgn="auto">
              <a:lnSpc>
                <a:spcPct val="110000"/>
              </a:lnSpc>
              <a:spcBef>
                <a:spcPts val="0"/>
              </a:spcBef>
              <a:spcAft>
                <a:spcPts val="600"/>
              </a:spcAft>
              <a:buFont typeface="Arial" panose="020B0604020202020204" pitchFamily="34" charset="0"/>
              <a:buChar char="•"/>
            </a:pPr>
            <a:r>
              <a:rPr lang="de-DE" sz="2200" dirty="0" smtClean="0">
                <a:solidFill>
                  <a:prstClr val="black"/>
                </a:solidFill>
                <a:latin typeface="Arial"/>
                <a:cs typeface="DejaVu Sans"/>
              </a:rPr>
              <a:t>Lediglich Verfeinerung des UML-Metamodells.</a:t>
            </a:r>
            <a:endParaRPr lang="de-DE" dirty="0">
              <a:solidFill>
                <a:prstClr val="black"/>
              </a:solidFill>
              <a:latin typeface="Arial"/>
              <a:cs typeface="DejaVu Sans"/>
            </a:endParaRPr>
          </a:p>
          <a:p>
            <a:pPr marL="633390" lvl="2" indent="-234000" defTabSz="829022" fontAlgn="auto">
              <a:lnSpc>
                <a:spcPct val="110000"/>
              </a:lnSpc>
              <a:spcBef>
                <a:spcPts val="0"/>
              </a:spcBef>
              <a:spcAft>
                <a:spcPts val="600"/>
              </a:spcAft>
            </a:pPr>
            <a:r>
              <a:rPr lang="de-DE" sz="2200" dirty="0" smtClean="0">
                <a:solidFill>
                  <a:prstClr val="black"/>
                </a:solidFill>
                <a:latin typeface="Arial"/>
                <a:cs typeface="DejaVu Sans"/>
                <a:sym typeface="Wingdings" pitchFamily="2" charset="2"/>
              </a:rPr>
              <a:t> C) einfachste und daher meist beste Lösung; vgl. im Folgenden.</a:t>
            </a:r>
            <a:endParaRPr lang="de-DE" sz="2200" dirty="0" smtClean="0">
              <a:solidFill>
                <a:prstClr val="black"/>
              </a:solidFill>
              <a:latin typeface="Arial"/>
              <a:cs typeface="DejaVu Sans"/>
            </a:endParaRPr>
          </a:p>
        </p:txBody>
      </p:sp>
      <p:sp>
        <p:nvSpPr>
          <p:cNvPr id="11" name="Fußzeilenplatzhalter 10"/>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2" name="Foliennummernplatzhalter 11"/>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31</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17711813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1"/>
          <p:cNvSpPr txBox="1"/>
          <p:nvPr/>
        </p:nvSpPr>
        <p:spPr>
          <a:xfrm>
            <a:off x="0" y="40823"/>
            <a:ext cx="5877921" cy="898110"/>
          </a:xfrm>
          <a:prstGeom prst="rect">
            <a:avLst/>
          </a:prstGeom>
        </p:spPr>
        <p:txBody>
          <a:bodyPr wrap="none" lIns="0" tIns="0" rIns="0" bIns="0" anchor="ctr"/>
          <a:lstStyle/>
          <a:p>
            <a:pPr algn="ctr" defTabSz="829022" fontAlgn="auto">
              <a:spcBef>
                <a:spcPts val="0"/>
              </a:spcBef>
              <a:spcAft>
                <a:spcPts val="0"/>
              </a:spcAft>
            </a:pPr>
            <a:r>
              <a:rPr lang="de-DE" sz="2800" dirty="0">
                <a:solidFill>
                  <a:srgbClr val="7DA647"/>
                </a:solidFill>
                <a:latin typeface="Arial"/>
                <a:ea typeface="Arial-BoldMT"/>
                <a:cs typeface="DejaVu Sans"/>
              </a:rPr>
              <a:t>UML Profile </a:t>
            </a:r>
          </a:p>
          <a:p>
            <a:pPr algn="ctr" defTabSz="829022" fontAlgn="auto">
              <a:spcBef>
                <a:spcPts val="0"/>
              </a:spcBef>
              <a:spcAft>
                <a:spcPts val="0"/>
              </a:spcAft>
            </a:pPr>
            <a:r>
              <a:rPr lang="de-DE" sz="2200" dirty="0">
                <a:solidFill>
                  <a:srgbClr val="7DA647"/>
                </a:solidFill>
                <a:latin typeface="Arial"/>
                <a:ea typeface="Arial-BoldMT"/>
                <a:cs typeface="DejaVu Sans"/>
              </a:rPr>
              <a:t>Definition</a:t>
            </a:r>
            <a:endParaRPr lang="de-DE" sz="2200" dirty="0">
              <a:solidFill>
                <a:prstClr val="black"/>
              </a:solidFill>
              <a:latin typeface="Arial"/>
              <a:cs typeface="DejaVu Sans"/>
            </a:endParaRPr>
          </a:p>
        </p:txBody>
      </p:sp>
      <p:sp>
        <p:nvSpPr>
          <p:cNvPr id="6" name="TextShape 2"/>
          <p:cNvSpPr txBox="1"/>
          <p:nvPr/>
        </p:nvSpPr>
        <p:spPr>
          <a:xfrm>
            <a:off x="163276" y="1241025"/>
            <a:ext cx="8816882" cy="4526475"/>
          </a:xfrm>
          <a:prstGeom prst="rect">
            <a:avLst/>
          </a:prstGeom>
        </p:spPr>
        <p:txBody>
          <a:bodyPr wrap="square" lIns="0" tIns="0" rIns="0" bIns="0"/>
          <a:lstStyle/>
          <a:p>
            <a:pPr marL="234000" indent="-234000" defTabSz="829022" fontAlgn="auto">
              <a:lnSpc>
                <a:spcPct val="110000"/>
              </a:lnSpc>
              <a:spcBef>
                <a:spcPts val="0"/>
              </a:spcBef>
              <a:spcAft>
                <a:spcPts val="900"/>
              </a:spcAft>
            </a:pPr>
            <a:r>
              <a:rPr lang="de-DE" sz="2200" b="1" dirty="0" smtClean="0">
                <a:solidFill>
                  <a:prstClr val="black"/>
                </a:solidFill>
                <a:latin typeface="Arial"/>
                <a:cs typeface="DejaVu Sans"/>
              </a:rPr>
              <a:t>UML-Profil:</a:t>
            </a:r>
            <a:endParaRPr lang="de-DE" dirty="0" smtClean="0">
              <a:solidFill>
                <a:prstClr val="black"/>
              </a:solidFill>
              <a:latin typeface="Arial"/>
              <a:cs typeface="DejaVu Sans"/>
            </a:endParaRPr>
          </a:p>
          <a:p>
            <a:pPr marL="342000" indent="-234000" defTabSz="829022" fontAlgn="auto">
              <a:lnSpc>
                <a:spcPct val="110000"/>
              </a:lnSpc>
              <a:spcBef>
                <a:spcPts val="0"/>
              </a:spcBef>
              <a:spcAft>
                <a:spcPts val="900"/>
              </a:spcAft>
              <a:buFont typeface="Arial" panose="020B0604020202020204" pitchFamily="34" charset="0"/>
              <a:buChar char="•"/>
            </a:pPr>
            <a:r>
              <a:rPr lang="de-DE" sz="2200" dirty="0" smtClean="0">
                <a:solidFill>
                  <a:prstClr val="black"/>
                </a:solidFill>
                <a:latin typeface="Arial"/>
                <a:cs typeface="DejaVu Sans"/>
              </a:rPr>
              <a:t>Spezialisierung </a:t>
            </a:r>
            <a:r>
              <a:rPr lang="de-DE" sz="2200" dirty="0">
                <a:solidFill>
                  <a:prstClr val="black"/>
                </a:solidFill>
                <a:latin typeface="Arial"/>
                <a:cs typeface="DejaVu Sans"/>
              </a:rPr>
              <a:t>von Standard UML-Elementen zu konkreten </a:t>
            </a:r>
            <a:r>
              <a:rPr lang="de-DE" sz="2200" dirty="0" smtClean="0">
                <a:solidFill>
                  <a:prstClr val="black"/>
                </a:solidFill>
                <a:latin typeface="Arial"/>
                <a:cs typeface="DejaVu Sans"/>
              </a:rPr>
              <a:t>Metatypen.</a:t>
            </a:r>
            <a:endParaRPr lang="de-DE" dirty="0" smtClean="0">
              <a:solidFill>
                <a:prstClr val="black"/>
              </a:solidFill>
              <a:latin typeface="Arial"/>
              <a:cs typeface="DejaVu Sans"/>
            </a:endParaRPr>
          </a:p>
          <a:p>
            <a:pPr marL="342000" indent="-234000" defTabSz="829022" fontAlgn="auto">
              <a:lnSpc>
                <a:spcPct val="110000"/>
              </a:lnSpc>
              <a:spcBef>
                <a:spcPts val="0"/>
              </a:spcBef>
              <a:spcAft>
                <a:spcPts val="900"/>
              </a:spcAft>
              <a:buFont typeface="Arial" panose="020B0604020202020204" pitchFamily="34" charset="0"/>
              <a:buChar char="•"/>
            </a:pPr>
            <a:r>
              <a:rPr lang="de-DE" sz="2200" dirty="0" smtClean="0">
                <a:solidFill>
                  <a:prstClr val="black"/>
                </a:solidFill>
                <a:latin typeface="Arial"/>
                <a:cs typeface="DejaVu Sans"/>
              </a:rPr>
              <a:t>Profil </a:t>
            </a:r>
            <a:r>
              <a:rPr lang="de-DE" sz="2200" dirty="0">
                <a:solidFill>
                  <a:prstClr val="black"/>
                </a:solidFill>
                <a:latin typeface="Arial"/>
                <a:cs typeface="DejaVu Sans"/>
              </a:rPr>
              <a:t>zu Modell hinzufügbar und im gesamten Modell </a:t>
            </a:r>
            <a:r>
              <a:rPr lang="de-DE" sz="2200" dirty="0" smtClean="0">
                <a:solidFill>
                  <a:prstClr val="black"/>
                </a:solidFill>
                <a:latin typeface="Arial"/>
                <a:cs typeface="DejaVu Sans"/>
              </a:rPr>
              <a:t>verfügbar.</a:t>
            </a:r>
            <a:endParaRPr lang="de-DE" dirty="0" smtClean="0">
              <a:solidFill>
                <a:prstClr val="black"/>
              </a:solidFill>
              <a:latin typeface="Arial"/>
              <a:cs typeface="DejaVu Sans"/>
            </a:endParaRPr>
          </a:p>
          <a:p>
            <a:pPr marL="342000" indent="-234000" defTabSz="829022" fontAlgn="auto">
              <a:lnSpc>
                <a:spcPct val="110000"/>
              </a:lnSpc>
              <a:spcBef>
                <a:spcPts val="0"/>
              </a:spcBef>
              <a:spcAft>
                <a:spcPts val="900"/>
              </a:spcAft>
              <a:buFont typeface="Arial" panose="020B0604020202020204" pitchFamily="34" charset="0"/>
              <a:buChar char="•"/>
            </a:pPr>
            <a:r>
              <a:rPr lang="de-DE" sz="2200" dirty="0" smtClean="0">
                <a:solidFill>
                  <a:prstClr val="black"/>
                </a:solidFill>
                <a:latin typeface="Arial"/>
                <a:cs typeface="DejaVu Sans"/>
              </a:rPr>
              <a:t>Verschiedene </a:t>
            </a:r>
            <a:r>
              <a:rPr lang="de-DE" sz="2200" dirty="0">
                <a:solidFill>
                  <a:prstClr val="black"/>
                </a:solidFill>
                <a:latin typeface="Arial"/>
                <a:cs typeface="DejaVu Sans"/>
              </a:rPr>
              <a:t>Profile für verschiedene </a:t>
            </a:r>
            <a:r>
              <a:rPr lang="de-DE" sz="2200" dirty="0" smtClean="0">
                <a:solidFill>
                  <a:prstClr val="black"/>
                </a:solidFill>
                <a:latin typeface="Arial"/>
                <a:cs typeface="DejaVu Sans"/>
              </a:rPr>
              <a:t>Anwendungsdomänen.</a:t>
            </a:r>
            <a:endParaRPr lang="de-DE" dirty="0" smtClean="0">
              <a:solidFill>
                <a:prstClr val="black"/>
              </a:solidFill>
              <a:latin typeface="Arial"/>
              <a:cs typeface="DejaVu Sans"/>
            </a:endParaRPr>
          </a:p>
          <a:p>
            <a:pPr marL="342000" indent="-234000" defTabSz="829022" fontAlgn="auto">
              <a:lnSpc>
                <a:spcPct val="110000"/>
              </a:lnSpc>
              <a:spcBef>
                <a:spcPts val="0"/>
              </a:spcBef>
              <a:spcAft>
                <a:spcPts val="900"/>
              </a:spcAft>
              <a:buFont typeface="Arial" panose="020B0604020202020204" pitchFamily="34" charset="0"/>
              <a:buChar char="•"/>
            </a:pPr>
            <a:r>
              <a:rPr lang="de-DE" sz="2200" dirty="0" smtClean="0">
                <a:solidFill>
                  <a:prstClr val="black"/>
                </a:solidFill>
                <a:latin typeface="Arial"/>
                <a:cs typeface="DejaVu Sans"/>
              </a:rPr>
              <a:t>Einige </a:t>
            </a:r>
            <a:r>
              <a:rPr lang="de-DE" sz="2200" dirty="0">
                <a:solidFill>
                  <a:prstClr val="black"/>
                </a:solidFill>
                <a:latin typeface="Arial"/>
                <a:cs typeface="DejaVu Sans"/>
              </a:rPr>
              <a:t>Profile vordefiniert und bei OMG verfügbar. </a:t>
            </a:r>
            <a:endParaRPr dirty="0">
              <a:solidFill>
                <a:prstClr val="black"/>
              </a:solidFill>
              <a:latin typeface="Arial"/>
              <a:cs typeface="DejaVu Sans"/>
            </a:endParaRPr>
          </a:p>
          <a:p>
            <a:pPr marL="234000" indent="-234000" defTabSz="829022" fontAlgn="auto">
              <a:lnSpc>
                <a:spcPct val="110000"/>
              </a:lnSpc>
              <a:spcBef>
                <a:spcPts val="0"/>
              </a:spcBef>
              <a:spcAft>
                <a:spcPts val="900"/>
              </a:spcAft>
            </a:pPr>
            <a:r>
              <a:rPr lang="de-DE" sz="2200" b="1" dirty="0">
                <a:solidFill>
                  <a:prstClr val="black"/>
                </a:solidFill>
                <a:latin typeface="Arial"/>
                <a:cs typeface="DejaVu Sans"/>
              </a:rPr>
              <a:t>Definition eines </a:t>
            </a:r>
            <a:r>
              <a:rPr lang="de-DE" sz="2200" b="1" dirty="0" smtClean="0">
                <a:solidFill>
                  <a:prstClr val="black"/>
                </a:solidFill>
                <a:latin typeface="Arial"/>
                <a:cs typeface="DejaVu Sans"/>
              </a:rPr>
              <a:t>Profils:</a:t>
            </a:r>
            <a:endParaRPr lang="de-DE" dirty="0" smtClean="0">
              <a:solidFill>
                <a:prstClr val="black"/>
              </a:solidFill>
              <a:latin typeface="Arial"/>
              <a:cs typeface="DejaVu Sans"/>
            </a:endParaRPr>
          </a:p>
          <a:p>
            <a:pPr marL="342000" indent="-234000" defTabSz="829022" fontAlgn="auto">
              <a:lnSpc>
                <a:spcPct val="110000"/>
              </a:lnSpc>
              <a:spcBef>
                <a:spcPts val="0"/>
              </a:spcBef>
              <a:spcAft>
                <a:spcPts val="900"/>
              </a:spcAft>
              <a:buFont typeface="Arial" panose="020B0604020202020204" pitchFamily="34" charset="0"/>
              <a:buChar char="•"/>
            </a:pPr>
            <a:r>
              <a:rPr lang="de-DE" sz="2200" dirty="0" smtClean="0">
                <a:solidFill>
                  <a:prstClr val="black"/>
                </a:solidFill>
                <a:latin typeface="Arial"/>
                <a:cs typeface="DejaVu Sans"/>
              </a:rPr>
              <a:t>Paket </a:t>
            </a:r>
            <a:r>
              <a:rPr lang="de-DE" sz="2200" dirty="0">
                <a:solidFill>
                  <a:prstClr val="black"/>
                </a:solidFill>
                <a:latin typeface="Arial"/>
                <a:cs typeface="DejaVu Sans"/>
              </a:rPr>
              <a:t>von Stereotypen und </a:t>
            </a:r>
            <a:r>
              <a:rPr lang="de-DE" sz="2200" dirty="0" err="1">
                <a:solidFill>
                  <a:prstClr val="black"/>
                </a:solidFill>
                <a:latin typeface="Arial"/>
                <a:cs typeface="DejaVu Sans"/>
              </a:rPr>
              <a:t>Tagged</a:t>
            </a:r>
            <a:r>
              <a:rPr lang="de-DE" sz="2200" dirty="0">
                <a:solidFill>
                  <a:prstClr val="black"/>
                </a:solidFill>
                <a:latin typeface="Arial"/>
                <a:cs typeface="DejaVu Sans"/>
              </a:rPr>
              <a:t> </a:t>
            </a:r>
            <a:r>
              <a:rPr lang="de-DE" sz="2200" dirty="0" smtClean="0">
                <a:solidFill>
                  <a:prstClr val="black"/>
                </a:solidFill>
                <a:latin typeface="Arial"/>
                <a:cs typeface="DejaVu Sans"/>
              </a:rPr>
              <a:t>Values.</a:t>
            </a:r>
            <a:endParaRPr lang="de-DE" dirty="0" smtClean="0">
              <a:solidFill>
                <a:prstClr val="black"/>
              </a:solidFill>
              <a:latin typeface="Arial"/>
              <a:cs typeface="DejaVu Sans"/>
            </a:endParaRPr>
          </a:p>
          <a:p>
            <a:pPr marL="342000" indent="-234000" defTabSz="829022" fontAlgn="auto">
              <a:lnSpc>
                <a:spcPct val="110000"/>
              </a:lnSpc>
              <a:spcBef>
                <a:spcPts val="0"/>
              </a:spcBef>
              <a:spcAft>
                <a:spcPts val="900"/>
              </a:spcAft>
              <a:buFont typeface="Arial" panose="020B0604020202020204" pitchFamily="34" charset="0"/>
              <a:buChar char="•"/>
            </a:pPr>
            <a:r>
              <a:rPr lang="de-DE" sz="2200" dirty="0" smtClean="0">
                <a:solidFill>
                  <a:prstClr val="black"/>
                </a:solidFill>
                <a:latin typeface="Arial"/>
                <a:cs typeface="DejaVu Sans"/>
              </a:rPr>
              <a:t>Klassendiagramm </a:t>
            </a:r>
            <a:r>
              <a:rPr lang="de-DE" sz="2200" dirty="0">
                <a:solidFill>
                  <a:prstClr val="black"/>
                </a:solidFill>
                <a:latin typeface="Arial"/>
                <a:cs typeface="DejaVu Sans"/>
              </a:rPr>
              <a:t>definiert Beziehungen zwischen neuem </a:t>
            </a:r>
            <a:r>
              <a:rPr lang="de-DE" sz="2200" dirty="0" smtClean="0">
                <a:solidFill>
                  <a:prstClr val="black"/>
                </a:solidFill>
                <a:latin typeface="Arial"/>
                <a:cs typeface="DejaVu Sans"/>
              </a:rPr>
              <a:t>Stereotyp</a:t>
            </a:r>
            <a:r>
              <a:rPr lang="de-DE" dirty="0" smtClean="0">
                <a:solidFill>
                  <a:prstClr val="black"/>
                </a:solidFill>
                <a:latin typeface="Arial"/>
                <a:cs typeface="DejaVu Sans"/>
              </a:rPr>
              <a:t> </a:t>
            </a:r>
            <a:r>
              <a:rPr lang="de-DE" sz="2200" dirty="0" smtClean="0">
                <a:solidFill>
                  <a:prstClr val="black"/>
                </a:solidFill>
                <a:latin typeface="Arial"/>
                <a:cs typeface="DejaVu Sans"/>
              </a:rPr>
              <a:t>und </a:t>
            </a:r>
            <a:r>
              <a:rPr lang="de-DE" sz="2200" dirty="0">
                <a:solidFill>
                  <a:prstClr val="black"/>
                </a:solidFill>
                <a:latin typeface="Arial"/>
                <a:cs typeface="DejaVu Sans"/>
              </a:rPr>
              <a:t>dem zu beschreibenden Element.</a:t>
            </a:r>
            <a:endParaRPr dirty="0">
              <a:solidFill>
                <a:prstClr val="black"/>
              </a:solidFill>
              <a:latin typeface="Arial"/>
              <a:cs typeface="DejaVu Sans"/>
            </a:endParaRPr>
          </a:p>
        </p:txBody>
      </p:sp>
      <p:sp>
        <p:nvSpPr>
          <p:cNvPr id="11" name="Fußzeilenplatzhalter 10"/>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2" name="Foliennummernplatzhalter 11"/>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32</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39749675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1"/>
          <p:cNvSpPr txBox="1"/>
          <p:nvPr/>
        </p:nvSpPr>
        <p:spPr>
          <a:xfrm>
            <a:off x="0" y="40823"/>
            <a:ext cx="5877921" cy="898110"/>
          </a:xfrm>
          <a:prstGeom prst="rect">
            <a:avLst/>
          </a:prstGeom>
        </p:spPr>
        <p:txBody>
          <a:bodyPr wrap="none" lIns="0" tIns="0" rIns="0" bIns="0" anchor="ctr"/>
          <a:lstStyle/>
          <a:p>
            <a:pPr algn="ctr" defTabSz="829022" fontAlgn="auto">
              <a:spcBef>
                <a:spcPts val="0"/>
              </a:spcBef>
              <a:spcAft>
                <a:spcPts val="0"/>
              </a:spcAft>
            </a:pPr>
            <a:r>
              <a:rPr lang="de-DE" sz="3200" dirty="0">
                <a:solidFill>
                  <a:srgbClr val="7DA647"/>
                </a:solidFill>
                <a:latin typeface="Arial"/>
                <a:ea typeface="Arial-BoldMT"/>
                <a:cs typeface="DejaVu Sans"/>
              </a:rPr>
              <a:t>UML Profile </a:t>
            </a:r>
          </a:p>
          <a:p>
            <a:pPr algn="ctr" defTabSz="829022" fontAlgn="auto">
              <a:spcBef>
                <a:spcPts val="0"/>
              </a:spcBef>
              <a:spcAft>
                <a:spcPts val="0"/>
              </a:spcAft>
            </a:pPr>
            <a:r>
              <a:rPr lang="de-DE" sz="2600" dirty="0">
                <a:solidFill>
                  <a:srgbClr val="7DA647"/>
                </a:solidFill>
                <a:latin typeface="Arial"/>
                <a:cs typeface="DejaVu Sans"/>
              </a:rPr>
              <a:t>Erweiterungsmöglichkeiten</a:t>
            </a:r>
            <a:endParaRPr lang="de-DE" sz="2600" dirty="0">
              <a:solidFill>
                <a:prstClr val="black"/>
              </a:solidFill>
              <a:latin typeface="Arial"/>
              <a:cs typeface="DejaVu Sans"/>
            </a:endParaRPr>
          </a:p>
        </p:txBody>
      </p:sp>
      <p:sp>
        <p:nvSpPr>
          <p:cNvPr id="6" name="TextShape 2"/>
          <p:cNvSpPr txBox="1"/>
          <p:nvPr/>
        </p:nvSpPr>
        <p:spPr>
          <a:xfrm>
            <a:off x="179512" y="1268760"/>
            <a:ext cx="8816882" cy="4526475"/>
          </a:xfrm>
          <a:prstGeom prst="rect">
            <a:avLst/>
          </a:prstGeom>
        </p:spPr>
        <p:txBody>
          <a:bodyPr wrap="square" lIns="0" tIns="0" rIns="0" bIns="0"/>
          <a:lstStyle/>
          <a:p>
            <a:pPr marL="234000" indent="-234000" defTabSz="829022" fontAlgn="auto">
              <a:lnSpc>
                <a:spcPct val="110000"/>
              </a:lnSpc>
              <a:spcBef>
                <a:spcPts val="0"/>
              </a:spcBef>
              <a:spcAft>
                <a:spcPts val="600"/>
              </a:spcAft>
            </a:pPr>
            <a:r>
              <a:rPr lang="de-DE" sz="2300" dirty="0" smtClean="0">
                <a:solidFill>
                  <a:prstClr val="black"/>
                </a:solidFill>
                <a:latin typeface="Arial"/>
                <a:cs typeface="DejaVu Sans"/>
              </a:rPr>
              <a:t>Stereotyp:</a:t>
            </a:r>
          </a:p>
          <a:p>
            <a:pPr marL="234000" indent="-234000" defTabSz="829022" fontAlgn="auto">
              <a:lnSpc>
                <a:spcPct val="110000"/>
              </a:lnSpc>
              <a:spcBef>
                <a:spcPts val="0"/>
              </a:spcBef>
              <a:spcAft>
                <a:spcPts val="600"/>
              </a:spcAft>
              <a:buFont typeface="Arial" panose="020B0604020202020204" pitchFamily="34" charset="0"/>
              <a:buChar char="•"/>
            </a:pPr>
            <a:r>
              <a:rPr lang="de-DE" sz="2300" b="1" dirty="0" smtClean="0">
                <a:solidFill>
                  <a:prstClr val="black"/>
                </a:solidFill>
                <a:latin typeface="Arial"/>
                <a:cs typeface="DejaVu Sans"/>
              </a:rPr>
              <a:t>spezialisiert</a:t>
            </a:r>
            <a:r>
              <a:rPr lang="de-DE" sz="2300" dirty="0" smtClean="0">
                <a:solidFill>
                  <a:prstClr val="black"/>
                </a:solidFill>
                <a:latin typeface="Arial"/>
                <a:cs typeface="DejaVu Sans"/>
              </a:rPr>
              <a:t> Benutzung von Modellelementen &lt;&lt;</a:t>
            </a:r>
            <a:r>
              <a:rPr lang="de-DE" sz="2300" i="1" dirty="0" err="1" smtClean="0">
                <a:solidFill>
                  <a:prstClr val="black"/>
                </a:solidFill>
                <a:latin typeface="Arial"/>
                <a:cs typeface="DejaVu Sans"/>
              </a:rPr>
              <a:t>label</a:t>
            </a:r>
            <a:r>
              <a:rPr lang="de-DE" sz="2300" dirty="0" smtClean="0">
                <a:solidFill>
                  <a:prstClr val="black"/>
                </a:solidFill>
                <a:latin typeface="Arial"/>
                <a:cs typeface="DejaVu Sans"/>
              </a:rPr>
              <a:t>&gt;&gt;.         (kann auch durch Symbol visualisiert werden, z.B. für &lt;&lt;</a:t>
            </a:r>
            <a:r>
              <a:rPr lang="de-DE" sz="2300" dirty="0" err="1" smtClean="0">
                <a:solidFill>
                  <a:prstClr val="black"/>
                </a:solidFill>
                <a:latin typeface="Arial"/>
                <a:cs typeface="DejaVu Sans"/>
              </a:rPr>
              <a:t>subsystem</a:t>
            </a:r>
            <a:r>
              <a:rPr lang="de-DE" sz="2300" dirty="0" smtClean="0">
                <a:solidFill>
                  <a:prstClr val="black"/>
                </a:solidFill>
                <a:latin typeface="Arial"/>
                <a:cs typeface="DejaVu Sans"/>
              </a:rPr>
              <a:t>&gt;&gt;).</a:t>
            </a:r>
          </a:p>
          <a:p>
            <a:pPr marL="234000" indent="-234000" defTabSz="829022" fontAlgn="auto">
              <a:lnSpc>
                <a:spcPct val="110000"/>
              </a:lnSpc>
              <a:spcBef>
                <a:spcPts val="0"/>
              </a:spcBef>
              <a:spcAft>
                <a:spcPts val="600"/>
              </a:spcAft>
            </a:pPr>
            <a:r>
              <a:rPr lang="de-DE" sz="2300" dirty="0" err="1" smtClean="0">
                <a:solidFill>
                  <a:prstClr val="black"/>
                </a:solidFill>
                <a:latin typeface="Arial"/>
                <a:cs typeface="DejaVu Sans"/>
              </a:rPr>
              <a:t>Tagged</a:t>
            </a:r>
            <a:r>
              <a:rPr lang="de-DE" sz="2300" dirty="0" smtClean="0">
                <a:solidFill>
                  <a:prstClr val="black"/>
                </a:solidFill>
                <a:latin typeface="Arial"/>
                <a:cs typeface="DejaVu Sans"/>
              </a:rPr>
              <a:t> </a:t>
            </a:r>
            <a:r>
              <a:rPr lang="de-DE" sz="2300" dirty="0" err="1" smtClean="0">
                <a:solidFill>
                  <a:prstClr val="black"/>
                </a:solidFill>
                <a:latin typeface="Arial"/>
                <a:cs typeface="DejaVu Sans"/>
              </a:rPr>
              <a:t>value</a:t>
            </a:r>
            <a:r>
              <a:rPr lang="de-DE" sz="2300" dirty="0" smtClean="0">
                <a:solidFill>
                  <a:prstClr val="black"/>
                </a:solidFill>
                <a:latin typeface="Arial"/>
                <a:cs typeface="DejaVu Sans"/>
              </a:rPr>
              <a:t>:</a:t>
            </a:r>
          </a:p>
          <a:p>
            <a:pPr marL="234000" indent="-234000" defTabSz="829022" fontAlgn="auto">
              <a:lnSpc>
                <a:spcPct val="110000"/>
              </a:lnSpc>
              <a:spcBef>
                <a:spcPts val="0"/>
              </a:spcBef>
              <a:spcAft>
                <a:spcPts val="600"/>
              </a:spcAft>
              <a:buFont typeface="Arial" panose="020B0604020202020204" pitchFamily="34" charset="0"/>
              <a:buChar char="•"/>
            </a:pPr>
            <a:r>
              <a:rPr lang="de-DE" sz="2300" b="1" dirty="0" smtClean="0">
                <a:solidFill>
                  <a:prstClr val="black"/>
                </a:solidFill>
                <a:latin typeface="Arial"/>
                <a:cs typeface="DejaVu Sans"/>
              </a:rPr>
              <a:t>fügt</a:t>
            </a:r>
            <a:r>
              <a:rPr lang="de-DE" sz="2300" dirty="0" smtClean="0">
                <a:solidFill>
                  <a:prstClr val="black"/>
                </a:solidFill>
                <a:latin typeface="Arial"/>
                <a:cs typeface="DejaVu Sans"/>
              </a:rPr>
              <a:t> </a:t>
            </a:r>
            <a:r>
              <a:rPr lang="de-DE" sz="2300" i="1" dirty="0" smtClean="0">
                <a:solidFill>
                  <a:prstClr val="black"/>
                </a:solidFill>
                <a:latin typeface="Arial"/>
                <a:cs typeface="DejaVu Sans"/>
              </a:rPr>
              <a:t>{tag=</a:t>
            </a:r>
            <a:r>
              <a:rPr lang="de-DE" sz="2300" i="1" dirty="0" err="1" smtClean="0">
                <a:solidFill>
                  <a:prstClr val="black"/>
                </a:solidFill>
                <a:latin typeface="Arial"/>
                <a:cs typeface="DejaVu Sans"/>
              </a:rPr>
              <a:t>value</a:t>
            </a:r>
            <a:r>
              <a:rPr lang="de-DE" sz="2300" i="1" dirty="0" smtClean="0">
                <a:solidFill>
                  <a:prstClr val="black"/>
                </a:solidFill>
                <a:latin typeface="Arial"/>
                <a:cs typeface="DejaVu Sans"/>
              </a:rPr>
              <a:t>}</a:t>
            </a:r>
            <a:r>
              <a:rPr lang="de-DE" sz="2300" dirty="0" smtClean="0">
                <a:solidFill>
                  <a:prstClr val="black"/>
                </a:solidFill>
                <a:latin typeface="Arial"/>
                <a:cs typeface="DejaVu Sans"/>
              </a:rPr>
              <a:t> Paare zu stereotypisierten Elementen hinzu.</a:t>
            </a:r>
          </a:p>
          <a:p>
            <a:pPr marL="234000" indent="-234000" defTabSz="829022" fontAlgn="auto">
              <a:lnSpc>
                <a:spcPct val="110000"/>
              </a:lnSpc>
              <a:spcBef>
                <a:spcPts val="0"/>
              </a:spcBef>
              <a:spcAft>
                <a:spcPts val="600"/>
              </a:spcAft>
            </a:pPr>
            <a:r>
              <a:rPr lang="de-DE" sz="2300" dirty="0" err="1" smtClean="0">
                <a:solidFill>
                  <a:prstClr val="black"/>
                </a:solidFill>
                <a:latin typeface="Arial"/>
                <a:cs typeface="DejaVu Sans"/>
              </a:rPr>
              <a:t>Constraint</a:t>
            </a:r>
            <a:r>
              <a:rPr lang="de-DE" sz="2300" dirty="0" smtClean="0">
                <a:solidFill>
                  <a:prstClr val="black"/>
                </a:solidFill>
                <a:latin typeface="Arial"/>
                <a:cs typeface="DejaVu Sans"/>
              </a:rPr>
              <a:t>:</a:t>
            </a:r>
          </a:p>
          <a:p>
            <a:pPr marL="234000" indent="-234000" defTabSz="829022" fontAlgn="auto">
              <a:lnSpc>
                <a:spcPct val="110000"/>
              </a:lnSpc>
              <a:spcBef>
                <a:spcPts val="0"/>
              </a:spcBef>
              <a:spcAft>
                <a:spcPts val="600"/>
              </a:spcAft>
              <a:buFont typeface="Arial" panose="020B0604020202020204" pitchFamily="34" charset="0"/>
              <a:buChar char="•"/>
            </a:pPr>
            <a:r>
              <a:rPr lang="de-DE" sz="2300" b="1" dirty="0" smtClean="0">
                <a:solidFill>
                  <a:prstClr val="black"/>
                </a:solidFill>
                <a:latin typeface="Arial"/>
                <a:cs typeface="DejaVu Sans"/>
              </a:rPr>
              <a:t>verfeinert</a:t>
            </a:r>
            <a:r>
              <a:rPr lang="de-DE" sz="2300" dirty="0" smtClean="0">
                <a:solidFill>
                  <a:prstClr val="black"/>
                </a:solidFill>
                <a:latin typeface="Arial"/>
                <a:cs typeface="DejaVu Sans"/>
              </a:rPr>
              <a:t> Semantik eines stereotypisierten Elements.</a:t>
            </a:r>
          </a:p>
          <a:p>
            <a:pPr marL="234000" indent="-234000" defTabSz="829022" fontAlgn="auto">
              <a:lnSpc>
                <a:spcPct val="110000"/>
              </a:lnSpc>
              <a:spcBef>
                <a:spcPts val="0"/>
              </a:spcBef>
              <a:spcAft>
                <a:spcPts val="600"/>
              </a:spcAft>
              <a:buFont typeface="Arial" panose="020B0604020202020204" pitchFamily="34" charset="0"/>
              <a:buChar char="•"/>
            </a:pPr>
            <a:r>
              <a:rPr lang="de-DE" sz="2300" dirty="0" smtClean="0">
                <a:solidFill>
                  <a:prstClr val="black"/>
                </a:solidFill>
                <a:latin typeface="Arial"/>
                <a:cs typeface="DejaVu Sans"/>
              </a:rPr>
              <a:t>z.B. mittels </a:t>
            </a:r>
            <a:r>
              <a:rPr lang="de-DE" sz="2300" dirty="0" err="1" smtClean="0">
                <a:solidFill>
                  <a:prstClr val="black"/>
                </a:solidFill>
                <a:latin typeface="Arial"/>
                <a:cs typeface="DejaVu Sans"/>
              </a:rPr>
              <a:t>Object</a:t>
            </a:r>
            <a:r>
              <a:rPr lang="de-DE" sz="2300" dirty="0" smtClean="0">
                <a:solidFill>
                  <a:prstClr val="black"/>
                </a:solidFill>
                <a:latin typeface="Arial"/>
                <a:cs typeface="DejaVu Sans"/>
              </a:rPr>
              <a:t> </a:t>
            </a:r>
            <a:r>
              <a:rPr lang="de-DE" sz="2300" dirty="0" err="1" smtClean="0">
                <a:solidFill>
                  <a:prstClr val="black"/>
                </a:solidFill>
                <a:latin typeface="Arial"/>
                <a:cs typeface="DejaVu Sans"/>
              </a:rPr>
              <a:t>Constraint</a:t>
            </a:r>
            <a:r>
              <a:rPr lang="de-DE" sz="2300" dirty="0" smtClean="0">
                <a:solidFill>
                  <a:prstClr val="black"/>
                </a:solidFill>
                <a:latin typeface="Arial"/>
                <a:cs typeface="DejaVu Sans"/>
              </a:rPr>
              <a:t> Language (OCL), s. Abschn. 1.2</a:t>
            </a:r>
          </a:p>
          <a:p>
            <a:pPr marL="234000" indent="-234000" defTabSz="829022" fontAlgn="auto">
              <a:lnSpc>
                <a:spcPct val="110000"/>
              </a:lnSpc>
              <a:spcBef>
                <a:spcPts val="0"/>
              </a:spcBef>
              <a:spcAft>
                <a:spcPts val="600"/>
              </a:spcAft>
            </a:pPr>
            <a:r>
              <a:rPr lang="de-DE" sz="2300" dirty="0" smtClean="0">
                <a:solidFill>
                  <a:prstClr val="black"/>
                </a:solidFill>
                <a:latin typeface="Arial"/>
                <a:cs typeface="DejaVu Sans"/>
              </a:rPr>
              <a:t>Profil:</a:t>
            </a:r>
          </a:p>
          <a:p>
            <a:pPr marL="234000" indent="-234000" defTabSz="829022" fontAlgn="auto">
              <a:lnSpc>
                <a:spcPct val="110000"/>
              </a:lnSpc>
              <a:spcBef>
                <a:spcPts val="0"/>
              </a:spcBef>
              <a:spcAft>
                <a:spcPts val="600"/>
              </a:spcAft>
              <a:buFont typeface="Arial" panose="020B0604020202020204" pitchFamily="34" charset="0"/>
              <a:buChar char="•"/>
            </a:pPr>
            <a:r>
              <a:rPr lang="de-DE" sz="2300" b="1" dirty="0" smtClean="0">
                <a:solidFill>
                  <a:prstClr val="black"/>
                </a:solidFill>
                <a:latin typeface="Arial"/>
                <a:cs typeface="DejaVu Sans"/>
              </a:rPr>
              <a:t>sammelt</a:t>
            </a:r>
            <a:r>
              <a:rPr lang="de-DE" sz="2300" dirty="0" smtClean="0">
                <a:solidFill>
                  <a:prstClr val="black"/>
                </a:solidFill>
                <a:latin typeface="Arial"/>
                <a:cs typeface="DejaVu Sans"/>
              </a:rPr>
              <a:t> obige Informationen.</a:t>
            </a:r>
            <a:endParaRPr sz="2300" dirty="0">
              <a:solidFill>
                <a:prstClr val="black"/>
              </a:solidFill>
              <a:latin typeface="Arial"/>
              <a:cs typeface="DejaVu Sans"/>
            </a:endParaRPr>
          </a:p>
        </p:txBody>
      </p:sp>
      <p:sp>
        <p:nvSpPr>
          <p:cNvPr id="11" name="Fußzeilenplatzhalter 10"/>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2" name="Foliennummernplatzhalter 11"/>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33</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34117607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91880" y="2708920"/>
            <a:ext cx="5652120" cy="34694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09" name="TextShape 1"/>
          <p:cNvSpPr txBox="1"/>
          <p:nvPr/>
        </p:nvSpPr>
        <p:spPr>
          <a:xfrm>
            <a:off x="0" y="40823"/>
            <a:ext cx="5877921" cy="898110"/>
          </a:xfrm>
          <a:prstGeom prst="rect">
            <a:avLst/>
          </a:prstGeom>
        </p:spPr>
        <p:txBody>
          <a:bodyPr wrap="none" lIns="0" tIns="0" rIns="0" bIns="0" anchor="ctr"/>
          <a:lstStyle/>
          <a:p>
            <a:pPr algn="ctr" defTabSz="829022" fontAlgn="auto">
              <a:spcBef>
                <a:spcPts val="0"/>
              </a:spcBef>
              <a:spcAft>
                <a:spcPts val="0"/>
              </a:spcAft>
            </a:pPr>
            <a:r>
              <a:rPr lang="de-DE" sz="2800" dirty="0">
                <a:solidFill>
                  <a:srgbClr val="7DA647"/>
                </a:solidFill>
                <a:latin typeface="Arial"/>
                <a:ea typeface="Arial-BoldMT"/>
                <a:cs typeface="DejaVu Sans"/>
              </a:rPr>
              <a:t>UML Profile </a:t>
            </a:r>
          </a:p>
          <a:p>
            <a:pPr algn="ctr" defTabSz="829022" fontAlgn="auto">
              <a:spcBef>
                <a:spcPts val="0"/>
              </a:spcBef>
              <a:spcAft>
                <a:spcPts val="0"/>
              </a:spcAft>
            </a:pPr>
            <a:r>
              <a:rPr lang="de-DE" sz="2200" dirty="0">
                <a:solidFill>
                  <a:srgbClr val="7DA647"/>
                </a:solidFill>
                <a:latin typeface="Arial"/>
                <a:cs typeface="DejaVu Sans"/>
              </a:rPr>
              <a:t>Stereotypen</a:t>
            </a:r>
            <a:endParaRPr lang="de-DE" sz="2200" dirty="0">
              <a:solidFill>
                <a:prstClr val="black"/>
              </a:solidFill>
              <a:latin typeface="Arial"/>
              <a:cs typeface="DejaVu Sans"/>
            </a:endParaRPr>
          </a:p>
        </p:txBody>
      </p:sp>
      <p:sp>
        <p:nvSpPr>
          <p:cNvPr id="6" name="TextShape 2"/>
          <p:cNvSpPr txBox="1"/>
          <p:nvPr/>
        </p:nvSpPr>
        <p:spPr>
          <a:xfrm>
            <a:off x="163276" y="980728"/>
            <a:ext cx="8816882" cy="4579708"/>
          </a:xfrm>
          <a:prstGeom prst="rect">
            <a:avLst/>
          </a:prstGeom>
        </p:spPr>
        <p:txBody>
          <a:bodyPr wrap="none" lIns="0" tIns="0" rIns="0" bIns="0"/>
          <a:lstStyle/>
          <a:p>
            <a:pPr defTabSz="829022" fontAlgn="auto">
              <a:spcBef>
                <a:spcPts val="0"/>
              </a:spcBef>
              <a:spcAft>
                <a:spcPts val="0"/>
              </a:spcAft>
            </a:pPr>
            <a:endParaRPr lang="de-DE" sz="2200" b="1" dirty="0" smtClean="0">
              <a:solidFill>
                <a:prstClr val="black"/>
              </a:solidFill>
              <a:latin typeface="Arial"/>
              <a:cs typeface="DejaVu Sans"/>
            </a:endParaRPr>
          </a:p>
          <a:p>
            <a:pPr defTabSz="829022" fontAlgn="auto">
              <a:spcBef>
                <a:spcPts val="0"/>
              </a:spcBef>
              <a:spcAft>
                <a:spcPts val="0"/>
              </a:spcAft>
            </a:pPr>
            <a:r>
              <a:rPr lang="de-DE" sz="2200" b="1" dirty="0" smtClean="0">
                <a:solidFill>
                  <a:prstClr val="black"/>
                </a:solidFill>
                <a:latin typeface="Arial"/>
                <a:cs typeface="DejaVu Sans"/>
              </a:rPr>
              <a:t>Definition </a:t>
            </a:r>
            <a:r>
              <a:rPr lang="de-DE" sz="2200" b="1" dirty="0">
                <a:solidFill>
                  <a:prstClr val="black"/>
                </a:solidFill>
                <a:latin typeface="Arial"/>
                <a:cs typeface="DejaVu Sans"/>
              </a:rPr>
              <a:t>von Stereotypen:</a:t>
            </a:r>
            <a:endParaRPr dirty="0">
              <a:solidFill>
                <a:prstClr val="black"/>
              </a:solidFill>
              <a:latin typeface="Arial"/>
              <a:cs typeface="DejaVu Sans"/>
            </a:endParaRPr>
          </a:p>
          <a:p>
            <a:pPr defTabSz="829022" fontAlgn="auto">
              <a:spcBef>
                <a:spcPts val="0"/>
              </a:spcBef>
              <a:spcAft>
                <a:spcPts val="0"/>
              </a:spcAft>
            </a:pPr>
            <a:r>
              <a:rPr lang="de-DE" sz="2200" dirty="0">
                <a:solidFill>
                  <a:prstClr val="black"/>
                </a:solidFill>
                <a:latin typeface="Arial"/>
                <a:cs typeface="DejaVu Sans"/>
              </a:rPr>
              <a:t>Definition neuer Stereotypen gemäß</a:t>
            </a:r>
            <a:r>
              <a:rPr lang="de-DE" sz="2200" b="1" dirty="0">
                <a:solidFill>
                  <a:prstClr val="black"/>
                </a:solidFill>
                <a:latin typeface="Arial"/>
                <a:cs typeface="DejaVu Sans"/>
              </a:rPr>
              <a:t> Metamodell</a:t>
            </a:r>
            <a:r>
              <a:rPr lang="de-DE" sz="2200" dirty="0">
                <a:solidFill>
                  <a:prstClr val="black"/>
                </a:solidFill>
                <a:latin typeface="Arial"/>
                <a:cs typeface="DejaVu Sans"/>
              </a:rPr>
              <a:t>:
(NB: Der Pfeil ist eine Spezialisierung.)</a:t>
            </a:r>
            <a:endParaRPr dirty="0">
              <a:solidFill>
                <a:prstClr val="black"/>
              </a:solidFill>
              <a:latin typeface="Arial"/>
              <a:cs typeface="DejaVu Sans"/>
            </a:endParaRPr>
          </a:p>
          <a:p>
            <a:pPr defTabSz="829022" fontAlgn="auto">
              <a:spcBef>
                <a:spcPts val="0"/>
              </a:spcBef>
              <a:spcAft>
                <a:spcPts val="0"/>
              </a:spcAft>
              <a:buSzPct val="25000"/>
            </a:pPr>
            <a:endParaRPr dirty="0">
              <a:solidFill>
                <a:prstClr val="black"/>
              </a:solidFill>
              <a:latin typeface="Arial"/>
              <a:cs typeface="DejaVu Sans"/>
            </a:endParaRPr>
          </a:p>
          <a:p>
            <a:pPr defTabSz="829022" fontAlgn="auto">
              <a:spcBef>
                <a:spcPts val="0"/>
              </a:spcBef>
              <a:spcAft>
                <a:spcPts val="0"/>
              </a:spcAft>
            </a:pPr>
            <a:endParaRPr dirty="0">
              <a:solidFill>
                <a:prstClr val="black"/>
              </a:solidFill>
              <a:latin typeface="Arial"/>
              <a:cs typeface="DejaVu Sans"/>
            </a:endParaRPr>
          </a:p>
          <a:p>
            <a:pPr defTabSz="829022" fontAlgn="auto">
              <a:spcBef>
                <a:spcPts val="0"/>
              </a:spcBef>
              <a:spcAft>
                <a:spcPts val="0"/>
              </a:spcAft>
            </a:pPr>
            <a:r>
              <a:rPr lang="de-DE" sz="2200" dirty="0" smtClean="0">
                <a:solidFill>
                  <a:prstClr val="black"/>
                </a:solidFill>
                <a:latin typeface="Arial"/>
                <a:cs typeface="DejaVu Sans"/>
              </a:rPr>
              <a:t>Definition des Stereotyp-</a:t>
            </a:r>
            <a:br>
              <a:rPr lang="de-DE" sz="2200" dirty="0" smtClean="0">
                <a:solidFill>
                  <a:prstClr val="black"/>
                </a:solidFill>
                <a:latin typeface="Arial"/>
                <a:cs typeface="DejaVu Sans"/>
              </a:rPr>
            </a:br>
            <a:r>
              <a:rPr lang="de-DE" sz="2200" dirty="0" smtClean="0">
                <a:solidFill>
                  <a:prstClr val="black"/>
                </a:solidFill>
                <a:latin typeface="Arial"/>
                <a:cs typeface="DejaVu Sans"/>
              </a:rPr>
              <a:t>Begriffs (</a:t>
            </a:r>
            <a:r>
              <a:rPr lang="de-DE" sz="2200" b="1" dirty="0" smtClean="0">
                <a:solidFill>
                  <a:prstClr val="black"/>
                </a:solidFill>
                <a:latin typeface="Arial"/>
                <a:cs typeface="DejaVu Sans"/>
              </a:rPr>
              <a:t>M3-Ebene</a:t>
            </a:r>
            <a:r>
              <a:rPr lang="de-DE" sz="2200" dirty="0" smtClean="0">
                <a:solidFill>
                  <a:prstClr val="black"/>
                </a:solidFill>
                <a:latin typeface="Arial"/>
                <a:cs typeface="DejaVu Sans"/>
              </a:rPr>
              <a:t>)</a:t>
            </a:r>
            <a:endParaRPr lang="de-DE" sz="2200" dirty="0">
              <a:solidFill>
                <a:prstClr val="black"/>
              </a:solidFill>
              <a:latin typeface="Arial"/>
              <a:cs typeface="DejaVu Sans"/>
            </a:endParaRPr>
          </a:p>
          <a:p>
            <a:pPr defTabSz="829022" fontAlgn="auto">
              <a:spcBef>
                <a:spcPts val="0"/>
              </a:spcBef>
              <a:spcAft>
                <a:spcPts val="0"/>
              </a:spcAft>
            </a:pPr>
            <a:endParaRPr lang="de-DE" sz="2200" b="1" dirty="0" smtClean="0">
              <a:solidFill>
                <a:prstClr val="black"/>
              </a:solidFill>
              <a:latin typeface="Arial"/>
              <a:cs typeface="DejaVu Sans"/>
            </a:endParaRPr>
          </a:p>
          <a:p>
            <a:pPr defTabSz="829022" fontAlgn="auto">
              <a:spcBef>
                <a:spcPts val="0"/>
              </a:spcBef>
              <a:spcAft>
                <a:spcPts val="0"/>
              </a:spcAft>
            </a:pPr>
            <a:r>
              <a:rPr lang="de-DE" sz="2200" dirty="0" smtClean="0">
                <a:solidFill>
                  <a:prstClr val="black"/>
                </a:solidFill>
                <a:latin typeface="Arial"/>
                <a:cs typeface="DejaVu Sans"/>
              </a:rPr>
              <a:t>Definition eines konkreten</a:t>
            </a:r>
            <a:br>
              <a:rPr lang="de-DE" sz="2200" dirty="0" smtClean="0">
                <a:solidFill>
                  <a:prstClr val="black"/>
                </a:solidFill>
                <a:latin typeface="Arial"/>
                <a:cs typeface="DejaVu Sans"/>
              </a:rPr>
            </a:br>
            <a:r>
              <a:rPr lang="de-DE" sz="2200" dirty="0" smtClean="0">
                <a:solidFill>
                  <a:prstClr val="black"/>
                </a:solidFill>
                <a:latin typeface="Arial"/>
                <a:cs typeface="DejaVu Sans"/>
              </a:rPr>
              <a:t>    Stereotypen</a:t>
            </a:r>
            <a:br>
              <a:rPr lang="de-DE" sz="2200" dirty="0" smtClean="0">
                <a:solidFill>
                  <a:prstClr val="black"/>
                </a:solidFill>
                <a:latin typeface="Arial"/>
                <a:cs typeface="DejaVu Sans"/>
              </a:rPr>
            </a:br>
            <a:r>
              <a:rPr lang="de-DE" sz="2200" dirty="0" smtClean="0">
                <a:solidFill>
                  <a:prstClr val="black"/>
                </a:solidFill>
                <a:latin typeface="Arial"/>
                <a:cs typeface="DejaVu Sans"/>
              </a:rPr>
              <a:t>    (</a:t>
            </a:r>
            <a:r>
              <a:rPr lang="de-DE" sz="2200" b="1" dirty="0" smtClean="0">
                <a:solidFill>
                  <a:prstClr val="black"/>
                </a:solidFill>
                <a:latin typeface="Arial"/>
                <a:cs typeface="DejaVu Sans"/>
              </a:rPr>
              <a:t>M2-Ebene</a:t>
            </a:r>
            <a:r>
              <a:rPr lang="de-DE" sz="2200" dirty="0" smtClean="0">
                <a:solidFill>
                  <a:prstClr val="black"/>
                </a:solidFill>
                <a:latin typeface="Arial"/>
                <a:cs typeface="DejaVu Sans"/>
              </a:rPr>
              <a:t>):</a:t>
            </a:r>
            <a:endParaRPr lang="de-DE" sz="2200" b="1" dirty="0" smtClean="0">
              <a:solidFill>
                <a:prstClr val="black"/>
              </a:solidFill>
              <a:latin typeface="Arial"/>
              <a:cs typeface="DejaVu Sans"/>
            </a:endParaRPr>
          </a:p>
          <a:p>
            <a:pPr defTabSz="829022" fontAlgn="auto">
              <a:spcBef>
                <a:spcPts val="0"/>
              </a:spcBef>
              <a:spcAft>
                <a:spcPts val="0"/>
              </a:spcAft>
            </a:pPr>
            <a:endParaRPr lang="de-DE" sz="2200" b="1" dirty="0" smtClean="0">
              <a:solidFill>
                <a:prstClr val="black"/>
              </a:solidFill>
              <a:latin typeface="Arial"/>
              <a:cs typeface="DejaVu Sans"/>
            </a:endParaRPr>
          </a:p>
          <a:p>
            <a:pPr defTabSz="829022" fontAlgn="auto">
              <a:spcBef>
                <a:spcPts val="0"/>
              </a:spcBef>
              <a:spcAft>
                <a:spcPts val="0"/>
              </a:spcAft>
            </a:pPr>
            <a:r>
              <a:rPr lang="de-DE" sz="2200" b="1" dirty="0" smtClean="0">
                <a:solidFill>
                  <a:prstClr val="black"/>
                </a:solidFill>
                <a:latin typeface="Arial"/>
                <a:cs typeface="DejaVu Sans"/>
              </a:rPr>
              <a:t>Spätere </a:t>
            </a:r>
            <a:r>
              <a:rPr lang="de-DE" sz="2200" b="1" dirty="0">
                <a:solidFill>
                  <a:prstClr val="black"/>
                </a:solidFill>
                <a:latin typeface="Arial"/>
                <a:cs typeface="DejaVu Sans"/>
              </a:rPr>
              <a:t>Verwendung </a:t>
            </a:r>
            <a:r>
              <a:rPr lang="de-DE" sz="2200" dirty="0">
                <a:solidFill>
                  <a:prstClr val="black"/>
                </a:solidFill>
                <a:latin typeface="Arial"/>
                <a:cs typeface="DejaVu Sans"/>
              </a:rPr>
              <a:t>im
    </a:t>
            </a:r>
            <a:r>
              <a:rPr lang="de-DE" sz="2200" dirty="0" smtClean="0">
                <a:solidFill>
                  <a:prstClr val="black"/>
                </a:solidFill>
                <a:latin typeface="Arial"/>
                <a:cs typeface="DejaVu Sans"/>
              </a:rPr>
              <a:t>Komponentendiagramm (</a:t>
            </a:r>
            <a:r>
              <a:rPr lang="de-DE" sz="2200" b="1" dirty="0" smtClean="0">
                <a:solidFill>
                  <a:prstClr val="black"/>
                </a:solidFill>
                <a:latin typeface="Arial"/>
                <a:cs typeface="DejaVu Sans"/>
              </a:rPr>
              <a:t>M1-Ebene</a:t>
            </a:r>
            <a:r>
              <a:rPr lang="de-DE" sz="2200" dirty="0" smtClean="0">
                <a:solidFill>
                  <a:prstClr val="black"/>
                </a:solidFill>
                <a:latin typeface="Arial"/>
                <a:cs typeface="DejaVu Sans"/>
              </a:rPr>
              <a:t>):</a:t>
            </a:r>
            <a:endParaRPr dirty="0">
              <a:solidFill>
                <a:prstClr val="black"/>
              </a:solidFill>
              <a:latin typeface="Arial"/>
              <a:cs typeface="DejaVu Sans"/>
            </a:endParaRPr>
          </a:p>
        </p:txBody>
      </p:sp>
      <p:sp>
        <p:nvSpPr>
          <p:cNvPr id="12" name="Fußzeilenplatzhalter 11"/>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3" name="Foliennummernplatzhalter 12"/>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34</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40245722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1"/>
          <p:cNvSpPr txBox="1"/>
          <p:nvPr/>
        </p:nvSpPr>
        <p:spPr>
          <a:xfrm>
            <a:off x="0" y="40823"/>
            <a:ext cx="5877921" cy="898110"/>
          </a:xfrm>
          <a:prstGeom prst="rect">
            <a:avLst/>
          </a:prstGeom>
        </p:spPr>
        <p:txBody>
          <a:bodyPr wrap="none" lIns="0" tIns="0" rIns="0" bIns="0" anchor="ctr"/>
          <a:lstStyle/>
          <a:p>
            <a:pPr algn="ctr" defTabSz="829022" fontAlgn="auto">
              <a:spcBef>
                <a:spcPts val="0"/>
              </a:spcBef>
              <a:spcAft>
                <a:spcPts val="0"/>
              </a:spcAft>
            </a:pPr>
            <a:r>
              <a:rPr lang="de-DE" sz="3200" dirty="0">
                <a:solidFill>
                  <a:srgbClr val="7DA647"/>
                </a:solidFill>
                <a:latin typeface="Arial"/>
                <a:ea typeface="Arial-BoldMT"/>
                <a:cs typeface="DejaVu Sans"/>
              </a:rPr>
              <a:t>UML Profile </a:t>
            </a:r>
          </a:p>
          <a:p>
            <a:pPr algn="ctr" defTabSz="829022" fontAlgn="auto">
              <a:spcBef>
                <a:spcPts val="0"/>
              </a:spcBef>
              <a:spcAft>
                <a:spcPts val="0"/>
              </a:spcAft>
            </a:pPr>
            <a:r>
              <a:rPr lang="de-DE" sz="2800" dirty="0" err="1">
                <a:solidFill>
                  <a:srgbClr val="7DA647"/>
                </a:solidFill>
                <a:latin typeface="Arial"/>
                <a:cs typeface="DejaVu Sans"/>
              </a:rPr>
              <a:t>Tagged</a:t>
            </a:r>
            <a:r>
              <a:rPr lang="de-DE" sz="2800" dirty="0">
                <a:solidFill>
                  <a:srgbClr val="7DA647"/>
                </a:solidFill>
                <a:latin typeface="Arial"/>
                <a:cs typeface="DejaVu Sans"/>
              </a:rPr>
              <a:t> Values</a:t>
            </a:r>
            <a:endParaRPr lang="de-DE" sz="2800" dirty="0">
              <a:solidFill>
                <a:prstClr val="black"/>
              </a:solidFill>
              <a:latin typeface="Arial"/>
              <a:cs typeface="DejaVu Sans"/>
            </a:endParaRPr>
          </a:p>
        </p:txBody>
      </p:sp>
      <p:sp>
        <p:nvSpPr>
          <p:cNvPr id="6" name="TextShape 2"/>
          <p:cNvSpPr txBox="1"/>
          <p:nvPr/>
        </p:nvSpPr>
        <p:spPr>
          <a:xfrm>
            <a:off x="97965" y="1412776"/>
            <a:ext cx="9143433" cy="4757732"/>
          </a:xfrm>
          <a:prstGeom prst="rect">
            <a:avLst/>
          </a:prstGeom>
        </p:spPr>
        <p:txBody>
          <a:bodyPr lIns="82902" tIns="41451" rIns="82902" bIns="41451"/>
          <a:lstStyle/>
          <a:p>
            <a:pPr marL="234000" indent="-234000" defTabSz="829022" fontAlgn="auto">
              <a:lnSpc>
                <a:spcPct val="110000"/>
              </a:lnSpc>
              <a:spcBef>
                <a:spcPts val="0"/>
              </a:spcBef>
              <a:spcAft>
                <a:spcPts val="900"/>
              </a:spcAft>
            </a:pPr>
            <a:r>
              <a:rPr lang="de-DE" sz="2400" b="1" dirty="0" err="1">
                <a:solidFill>
                  <a:srgbClr val="000000"/>
                </a:solidFill>
                <a:latin typeface="Arial"/>
                <a:cs typeface="DejaVu Sans"/>
              </a:rPr>
              <a:t>Tagged</a:t>
            </a:r>
            <a:r>
              <a:rPr lang="de-DE" sz="2400" b="1" dirty="0">
                <a:solidFill>
                  <a:srgbClr val="000000"/>
                </a:solidFill>
                <a:latin typeface="Arial"/>
                <a:cs typeface="DejaVu Sans"/>
              </a:rPr>
              <a:t> </a:t>
            </a:r>
            <a:r>
              <a:rPr lang="de-DE" sz="2400" b="1" dirty="0" smtClean="0">
                <a:solidFill>
                  <a:srgbClr val="000000"/>
                </a:solidFill>
                <a:latin typeface="Arial"/>
                <a:cs typeface="DejaVu Sans"/>
              </a:rPr>
              <a:t>Values:</a:t>
            </a:r>
            <a:endParaRPr lang="de-DE" sz="2400" dirty="0" smtClean="0">
              <a:solidFill>
                <a:prstClr val="black"/>
              </a:solidFill>
              <a:latin typeface="Arial"/>
              <a:cs typeface="DejaVu Sans"/>
            </a:endParaRPr>
          </a:p>
          <a:p>
            <a:pPr marL="342000" indent="-234000" defTabSz="829022" fontAlgn="auto">
              <a:lnSpc>
                <a:spcPct val="110000"/>
              </a:lnSpc>
              <a:spcBef>
                <a:spcPts val="0"/>
              </a:spcBef>
              <a:spcAft>
                <a:spcPts val="900"/>
              </a:spcAft>
              <a:buFont typeface="Arial" panose="020B0604020202020204" pitchFamily="34" charset="0"/>
              <a:buChar char="•"/>
            </a:pPr>
            <a:r>
              <a:rPr lang="de-DE" sz="2400" dirty="0" smtClean="0">
                <a:solidFill>
                  <a:srgbClr val="000000"/>
                </a:solidFill>
                <a:latin typeface="Arial"/>
                <a:cs typeface="DejaVu Sans"/>
              </a:rPr>
              <a:t>Werte </a:t>
            </a:r>
            <a:r>
              <a:rPr lang="de-DE" sz="2400" dirty="0">
                <a:solidFill>
                  <a:srgbClr val="000000"/>
                </a:solidFill>
                <a:latin typeface="Arial"/>
                <a:cs typeface="DejaVu Sans"/>
              </a:rPr>
              <a:t>beschreiben </a:t>
            </a:r>
            <a:r>
              <a:rPr lang="de-DE" sz="2400" b="1" dirty="0">
                <a:solidFill>
                  <a:srgbClr val="000000"/>
                </a:solidFill>
                <a:latin typeface="Arial"/>
                <a:cs typeface="DejaVu Sans"/>
              </a:rPr>
              <a:t>Eigenschaften eines Stereotypen</a:t>
            </a:r>
            <a:r>
              <a:rPr lang="de-DE" sz="2400" dirty="0">
                <a:solidFill>
                  <a:srgbClr val="000000"/>
                </a:solidFill>
                <a:latin typeface="Arial"/>
                <a:cs typeface="DejaVu Sans"/>
              </a:rPr>
              <a:t> (fachliches Konzept</a:t>
            </a:r>
            <a:r>
              <a:rPr lang="de-DE" sz="2400" dirty="0" smtClean="0">
                <a:solidFill>
                  <a:srgbClr val="000000"/>
                </a:solidFill>
                <a:latin typeface="Arial"/>
                <a:cs typeface="DejaVu Sans"/>
              </a:rPr>
              <a:t>).</a:t>
            </a:r>
            <a:endParaRPr lang="de-DE" sz="2400" dirty="0" smtClean="0">
              <a:solidFill>
                <a:prstClr val="black"/>
              </a:solidFill>
              <a:latin typeface="Arial"/>
              <a:cs typeface="DejaVu Sans"/>
            </a:endParaRPr>
          </a:p>
          <a:p>
            <a:pPr marL="342000" indent="-234000" defTabSz="829022" fontAlgn="auto">
              <a:lnSpc>
                <a:spcPct val="110000"/>
              </a:lnSpc>
              <a:spcBef>
                <a:spcPts val="0"/>
              </a:spcBef>
              <a:spcAft>
                <a:spcPts val="900"/>
              </a:spcAft>
              <a:buFont typeface="Arial" panose="020B0604020202020204" pitchFamily="34" charset="0"/>
              <a:buChar char="•"/>
            </a:pPr>
            <a:r>
              <a:rPr lang="de-DE" sz="2400" dirty="0" err="1" smtClean="0">
                <a:solidFill>
                  <a:srgbClr val="000000"/>
                </a:solidFill>
                <a:latin typeface="Arial"/>
                <a:cs typeface="DejaVu Sans"/>
              </a:rPr>
              <a:t>Tagged</a:t>
            </a:r>
            <a:r>
              <a:rPr lang="de-DE" sz="2400" dirty="0" smtClean="0">
                <a:solidFill>
                  <a:srgbClr val="000000"/>
                </a:solidFill>
                <a:latin typeface="Arial"/>
                <a:cs typeface="DejaVu Sans"/>
              </a:rPr>
              <a:t> </a:t>
            </a:r>
            <a:r>
              <a:rPr lang="de-DE" sz="2400" dirty="0">
                <a:solidFill>
                  <a:srgbClr val="000000"/>
                </a:solidFill>
                <a:latin typeface="Arial"/>
                <a:cs typeface="DejaVu Sans"/>
              </a:rPr>
              <a:t>Values: </a:t>
            </a:r>
            <a:r>
              <a:rPr lang="de-DE" sz="2400" b="1" dirty="0">
                <a:solidFill>
                  <a:srgbClr val="000000"/>
                </a:solidFill>
                <a:latin typeface="Arial"/>
                <a:cs typeface="DejaVu Sans"/>
              </a:rPr>
              <a:t>Name-Wert </a:t>
            </a:r>
            <a:r>
              <a:rPr lang="de-DE" sz="2400" b="1" dirty="0" smtClean="0">
                <a:solidFill>
                  <a:srgbClr val="000000"/>
                </a:solidFill>
                <a:latin typeface="Arial"/>
                <a:cs typeface="DejaVu Sans"/>
              </a:rPr>
              <a:t>Paare.</a:t>
            </a:r>
            <a:endParaRPr lang="de-DE" sz="2400" dirty="0" smtClean="0">
              <a:solidFill>
                <a:prstClr val="black"/>
              </a:solidFill>
              <a:latin typeface="Arial"/>
              <a:cs typeface="DejaVu Sans"/>
            </a:endParaRPr>
          </a:p>
          <a:p>
            <a:pPr marL="342000" indent="-234000" defTabSz="829022" fontAlgn="auto">
              <a:lnSpc>
                <a:spcPct val="110000"/>
              </a:lnSpc>
              <a:spcBef>
                <a:spcPts val="0"/>
              </a:spcBef>
              <a:spcAft>
                <a:spcPts val="900"/>
              </a:spcAft>
              <a:buFont typeface="Arial" panose="020B0604020202020204" pitchFamily="34" charset="0"/>
              <a:buChar char="•"/>
            </a:pPr>
            <a:r>
              <a:rPr lang="de-DE" sz="2400" b="1" dirty="0" smtClean="0">
                <a:solidFill>
                  <a:srgbClr val="000000"/>
                </a:solidFill>
                <a:latin typeface="Arial"/>
                <a:cs typeface="DejaVu Sans"/>
              </a:rPr>
              <a:t>Einsatz</a:t>
            </a:r>
            <a:r>
              <a:rPr lang="de-DE" sz="2400" dirty="0" smtClean="0">
                <a:solidFill>
                  <a:srgbClr val="000000"/>
                </a:solidFill>
                <a:latin typeface="Arial"/>
                <a:cs typeface="DejaVu Sans"/>
              </a:rPr>
              <a:t> </a:t>
            </a:r>
            <a:r>
              <a:rPr lang="de-DE" sz="2400" dirty="0">
                <a:solidFill>
                  <a:srgbClr val="000000"/>
                </a:solidFill>
                <a:latin typeface="Arial"/>
                <a:cs typeface="DejaVu Sans"/>
              </a:rPr>
              <a:t>von </a:t>
            </a:r>
            <a:r>
              <a:rPr lang="de-DE" sz="2400" dirty="0" err="1">
                <a:solidFill>
                  <a:srgbClr val="000000"/>
                </a:solidFill>
                <a:latin typeface="Arial"/>
                <a:cs typeface="DejaVu Sans"/>
              </a:rPr>
              <a:t>Tagged</a:t>
            </a:r>
            <a:r>
              <a:rPr lang="de-DE" sz="2400" dirty="0">
                <a:solidFill>
                  <a:srgbClr val="000000"/>
                </a:solidFill>
                <a:latin typeface="Arial"/>
                <a:cs typeface="DejaVu Sans"/>
              </a:rPr>
              <a:t> Values im </a:t>
            </a:r>
            <a:r>
              <a:rPr lang="de-DE" sz="2400" dirty="0" smtClean="0">
                <a:solidFill>
                  <a:srgbClr val="000000"/>
                </a:solidFill>
                <a:latin typeface="Arial"/>
                <a:cs typeface="DejaVu Sans"/>
              </a:rPr>
              <a:t>Modell:</a:t>
            </a:r>
            <a:endParaRPr lang="de-DE" sz="2400" dirty="0" smtClean="0">
              <a:solidFill>
                <a:prstClr val="black"/>
              </a:solidFill>
              <a:latin typeface="Arial"/>
              <a:cs typeface="DejaVu Sans"/>
            </a:endParaRPr>
          </a:p>
          <a:p>
            <a:pPr marL="648000" indent="-234000" defTabSz="829022" fontAlgn="auto">
              <a:lnSpc>
                <a:spcPct val="110000"/>
              </a:lnSpc>
              <a:spcBef>
                <a:spcPts val="0"/>
              </a:spcBef>
              <a:spcAft>
                <a:spcPts val="900"/>
              </a:spcAft>
              <a:buFont typeface="Symbol" panose="05050102010706020507" pitchFamily="18" charset="2"/>
              <a:buChar char="-"/>
            </a:pPr>
            <a:r>
              <a:rPr lang="de-DE" sz="2400" b="1" dirty="0" smtClean="0">
                <a:solidFill>
                  <a:srgbClr val="000000"/>
                </a:solidFill>
                <a:latin typeface="Arial"/>
                <a:cs typeface="DejaVu Sans"/>
              </a:rPr>
              <a:t>Kommentarfeld</a:t>
            </a:r>
            <a:r>
              <a:rPr lang="de-DE" sz="2400" dirty="0">
                <a:solidFill>
                  <a:srgbClr val="000000"/>
                </a:solidFill>
                <a:latin typeface="Arial"/>
                <a:cs typeface="DejaVu Sans"/>
              </a:rPr>
              <a:t>, das mit Element verbunden ist oder </a:t>
            </a:r>
            <a:endParaRPr lang="de-DE" sz="2400" dirty="0" smtClean="0">
              <a:solidFill>
                <a:prstClr val="black"/>
              </a:solidFill>
              <a:latin typeface="Arial"/>
              <a:cs typeface="DejaVu Sans"/>
            </a:endParaRPr>
          </a:p>
          <a:p>
            <a:pPr marL="648000" indent="-234000" defTabSz="829022" fontAlgn="auto">
              <a:lnSpc>
                <a:spcPct val="110000"/>
              </a:lnSpc>
              <a:spcBef>
                <a:spcPts val="0"/>
              </a:spcBef>
              <a:spcAft>
                <a:spcPts val="900"/>
              </a:spcAft>
              <a:buFont typeface="Symbol" panose="05050102010706020507" pitchFamily="18" charset="2"/>
              <a:buChar char="-"/>
            </a:pPr>
            <a:r>
              <a:rPr lang="de-DE" sz="2400" b="1" dirty="0" smtClean="0">
                <a:solidFill>
                  <a:srgbClr val="000000"/>
                </a:solidFill>
                <a:latin typeface="Arial"/>
                <a:cs typeface="DejaVu Sans"/>
              </a:rPr>
              <a:t>Geschweifte </a:t>
            </a:r>
            <a:r>
              <a:rPr lang="de-DE" sz="2400" b="1" dirty="0">
                <a:solidFill>
                  <a:srgbClr val="000000"/>
                </a:solidFill>
                <a:latin typeface="Arial"/>
                <a:cs typeface="DejaVu Sans"/>
              </a:rPr>
              <a:t>Klammern</a:t>
            </a:r>
            <a:r>
              <a:rPr lang="de-DE" sz="2400" dirty="0">
                <a:solidFill>
                  <a:srgbClr val="000000"/>
                </a:solidFill>
                <a:latin typeface="Arial"/>
                <a:cs typeface="DejaVu Sans"/>
              </a:rPr>
              <a:t> {Name = Wert} direkt in Element geschrieben.</a:t>
            </a:r>
            <a:endParaRPr sz="2400" dirty="0">
              <a:solidFill>
                <a:prstClr val="black"/>
              </a:solidFill>
              <a:latin typeface="Arial"/>
              <a:cs typeface="DejaVu Sans"/>
            </a:endParaRPr>
          </a:p>
        </p:txBody>
      </p:sp>
      <p:sp>
        <p:nvSpPr>
          <p:cNvPr id="11" name="Fußzeilenplatzhalter 10"/>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2" name="Foliennummernplatzhalter 11"/>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35</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38712012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extShape 2"/>
          <p:cNvSpPr txBox="1"/>
          <p:nvPr/>
        </p:nvSpPr>
        <p:spPr>
          <a:xfrm>
            <a:off x="65310" y="1193019"/>
            <a:ext cx="9143433" cy="4977489"/>
          </a:xfrm>
          <a:prstGeom prst="rect">
            <a:avLst/>
          </a:prstGeom>
        </p:spPr>
        <p:txBody>
          <a:bodyPr lIns="82902" tIns="41451" rIns="82902" bIns="41451"/>
          <a:lstStyle/>
          <a:p>
            <a:pPr defTabSz="829022" fontAlgn="auto">
              <a:spcBef>
                <a:spcPts val="0"/>
              </a:spcBef>
              <a:spcAft>
                <a:spcPts val="0"/>
              </a:spcAft>
            </a:pPr>
            <a:r>
              <a:rPr lang="de-DE" sz="2200" dirty="0">
                <a:solidFill>
                  <a:srgbClr val="000000"/>
                </a:solidFill>
                <a:latin typeface="Arial"/>
                <a:cs typeface="DejaVu Sans"/>
              </a:rPr>
              <a:t>Vordefinierte Stereotypen im UML-Standard (Auszug):</a:t>
            </a:r>
            <a:endParaRPr dirty="0">
              <a:solidFill>
                <a:prstClr val="black"/>
              </a:solidFill>
              <a:latin typeface="Arial"/>
              <a:cs typeface="DejaVu Sans"/>
            </a:endParaRPr>
          </a:p>
        </p:txBody>
      </p:sp>
      <p:graphicFrame>
        <p:nvGraphicFramePr>
          <p:cNvPr id="317" name="Table 3"/>
          <p:cNvGraphicFramePr/>
          <p:nvPr>
            <p:extLst>
              <p:ext uri="{D42A27DB-BD31-4B8C-83A1-F6EECF244321}">
                <p14:modId xmlns:p14="http://schemas.microsoft.com/office/powerpoint/2010/main" xmlns="" val="2601071669"/>
              </p:ext>
            </p:extLst>
          </p:nvPr>
        </p:nvGraphicFramePr>
        <p:xfrm>
          <a:off x="652127" y="1628800"/>
          <a:ext cx="6402362" cy="4497152"/>
        </p:xfrm>
        <a:graphic>
          <a:graphicData uri="http://schemas.openxmlformats.org/drawingml/2006/table">
            <a:tbl>
              <a:tblPr/>
              <a:tblGrid>
                <a:gridCol w="2062171"/>
                <a:gridCol w="3065662"/>
                <a:gridCol w="1274529"/>
              </a:tblGrid>
              <a:tr h="281072">
                <a:tc>
                  <a:txBody>
                    <a:bodyPr/>
                    <a:lstStyle/>
                    <a:p>
                      <a:pPr>
                        <a:buFont typeface="StarSymbol"/>
                        <a:buNone/>
                      </a:pPr>
                      <a:r>
                        <a:rPr lang="de-DE" sz="1300" b="1" dirty="0" smtClean="0">
                          <a:solidFill>
                            <a:srgbClr val="000000"/>
                          </a:solidFill>
                          <a:ea typeface="Times New Roman"/>
                        </a:rPr>
                        <a:t>Name</a:t>
                      </a:r>
                      <a:endParaRPr sz="1600" dirty="0"/>
                    </a:p>
                  </a:txBody>
                  <a:tcPr marL="82944" marR="82944" marT="41476" marB="41476"/>
                </a:tc>
                <a:tc>
                  <a:txBody>
                    <a:bodyPr/>
                    <a:lstStyle/>
                    <a:p>
                      <a:pPr>
                        <a:buFont typeface="StarSymbol"/>
                        <a:buNone/>
                      </a:pPr>
                      <a:r>
                        <a:rPr lang="de-DE" sz="1300" b="1" dirty="0">
                          <a:solidFill>
                            <a:srgbClr val="000000"/>
                          </a:solidFill>
                          <a:ea typeface="Times New Roman"/>
                        </a:rPr>
                        <a:t>Language Unit </a:t>
                      </a:r>
                      <a:endParaRPr sz="1600" dirty="0"/>
                    </a:p>
                  </a:txBody>
                  <a:tcPr marL="82944" marR="82944" marT="41476" marB="41476"/>
                </a:tc>
                <a:tc>
                  <a:txBody>
                    <a:bodyPr/>
                    <a:lstStyle/>
                    <a:p>
                      <a:pPr>
                        <a:buFont typeface="StarSymbol"/>
                        <a:buNone/>
                      </a:pPr>
                      <a:r>
                        <a:rPr lang="de-DE" sz="1300" b="1" dirty="0" err="1">
                          <a:solidFill>
                            <a:srgbClr val="000000"/>
                          </a:solidFill>
                          <a:ea typeface="Times New Roman"/>
                        </a:rPr>
                        <a:t>Applies</a:t>
                      </a:r>
                      <a:r>
                        <a:rPr lang="de-DE" sz="1300" b="1" dirty="0">
                          <a:solidFill>
                            <a:srgbClr val="000000"/>
                          </a:solidFill>
                          <a:ea typeface="Times New Roman"/>
                        </a:rPr>
                        <a:t> </a:t>
                      </a:r>
                      <a:r>
                        <a:rPr lang="de-DE" sz="1300" b="1" dirty="0" err="1">
                          <a:solidFill>
                            <a:srgbClr val="000000"/>
                          </a:solidFill>
                          <a:ea typeface="Times New Roman"/>
                        </a:rPr>
                        <a:t>to</a:t>
                      </a:r>
                      <a:r>
                        <a:rPr lang="de-DE" sz="1300" b="1" dirty="0">
                          <a:solidFill>
                            <a:srgbClr val="000000"/>
                          </a:solidFill>
                          <a:ea typeface="Times New Roman"/>
                        </a:rPr>
                        <a:t> </a:t>
                      </a:r>
                      <a:endParaRPr sz="1600" dirty="0"/>
                    </a:p>
                  </a:txBody>
                  <a:tcPr marL="82944" marR="82944" marT="41476" marB="41476"/>
                </a:tc>
              </a:tr>
              <a:tr h="281072">
                <a:tc>
                  <a:txBody>
                    <a:bodyPr/>
                    <a:lstStyle/>
                    <a:p>
                      <a:pPr>
                        <a:buFont typeface="StarSymbol"/>
                        <a:buNone/>
                      </a:pPr>
                      <a:r>
                        <a:rPr lang="de-DE" sz="1300" dirty="0">
                          <a:solidFill>
                            <a:srgbClr val="000000"/>
                          </a:solidFill>
                          <a:ea typeface="Times New Roman"/>
                        </a:rPr>
                        <a:t>«</a:t>
                      </a:r>
                      <a:r>
                        <a:rPr lang="de-DE" sz="1300" dirty="0" err="1">
                          <a:solidFill>
                            <a:srgbClr val="000000"/>
                          </a:solidFill>
                          <a:ea typeface="Times New Roman"/>
                        </a:rPr>
                        <a:t>document</a:t>
                      </a:r>
                      <a:r>
                        <a:rPr lang="de-DE" sz="1300" dirty="0">
                          <a:solidFill>
                            <a:srgbClr val="000000"/>
                          </a:solidFill>
                          <a:ea typeface="Times New Roman"/>
                        </a:rPr>
                        <a:t>» </a:t>
                      </a:r>
                      <a:endParaRPr sz="1600" dirty="0"/>
                    </a:p>
                  </a:txBody>
                  <a:tcPr marL="82944" marR="82944" marT="41476" marB="41476"/>
                </a:tc>
                <a:tc>
                  <a:txBody>
                    <a:bodyPr/>
                    <a:lstStyle/>
                    <a:p>
                      <a:pPr>
                        <a:buFont typeface="StarSymbol"/>
                        <a:buNone/>
                      </a:pPr>
                      <a:r>
                        <a:rPr lang="de-DE" sz="1300" dirty="0" err="1">
                          <a:solidFill>
                            <a:srgbClr val="000000"/>
                          </a:solidFill>
                          <a:ea typeface="Times New Roman"/>
                        </a:rPr>
                        <a:t>Deployments</a:t>
                      </a:r>
                      <a:r>
                        <a:rPr lang="de-DE" sz="1300" dirty="0">
                          <a:solidFill>
                            <a:srgbClr val="000000"/>
                          </a:solidFill>
                          <a:ea typeface="Times New Roman"/>
                        </a:rPr>
                        <a:t>:: </a:t>
                      </a:r>
                      <a:r>
                        <a:rPr lang="de-DE" sz="1300" dirty="0" err="1" smtClean="0">
                          <a:solidFill>
                            <a:srgbClr val="000000"/>
                          </a:solidFill>
                          <a:ea typeface="Times New Roman"/>
                        </a:rPr>
                        <a:t>Artifacts</a:t>
                      </a:r>
                      <a:r>
                        <a:rPr lang="de-DE" sz="1300" dirty="0" smtClean="0">
                          <a:solidFill>
                            <a:srgbClr val="000000"/>
                          </a:solidFill>
                          <a:ea typeface="Times New Roman"/>
                        </a:rPr>
                        <a:t> </a:t>
                      </a:r>
                      <a:endParaRPr sz="1600" dirty="0"/>
                    </a:p>
                  </a:txBody>
                  <a:tcPr marL="82944" marR="82944" marT="41476" marB="41476"/>
                </a:tc>
                <a:tc>
                  <a:txBody>
                    <a:bodyPr/>
                    <a:lstStyle/>
                    <a:p>
                      <a:pPr>
                        <a:buFont typeface="StarSymbol"/>
                        <a:buNone/>
                      </a:pPr>
                      <a:r>
                        <a:rPr lang="de-DE" sz="1300" dirty="0" err="1">
                          <a:solidFill>
                            <a:srgbClr val="000000"/>
                          </a:solidFill>
                          <a:ea typeface="Times New Roman"/>
                        </a:rPr>
                        <a:t>Artifact</a:t>
                      </a:r>
                      <a:r>
                        <a:rPr lang="de-DE" sz="1300" dirty="0">
                          <a:solidFill>
                            <a:srgbClr val="000000"/>
                          </a:solidFill>
                          <a:ea typeface="Times New Roman"/>
                        </a:rPr>
                        <a:t> </a:t>
                      </a:r>
                      <a:endParaRPr sz="1600" dirty="0"/>
                    </a:p>
                  </a:txBody>
                  <a:tcPr marL="82944" marR="82944" marT="41476" marB="41476"/>
                </a:tc>
              </a:tr>
              <a:tr h="281072">
                <a:tc>
                  <a:txBody>
                    <a:bodyPr/>
                    <a:lstStyle/>
                    <a:p>
                      <a:pPr>
                        <a:buFont typeface="StarSymbol"/>
                        <a:buNone/>
                      </a:pPr>
                      <a:r>
                        <a:rPr lang="de-DE" sz="1300" dirty="0">
                          <a:solidFill>
                            <a:srgbClr val="000000"/>
                          </a:solidFill>
                          <a:ea typeface="Times New Roman"/>
                        </a:rPr>
                        <a:t>«</a:t>
                      </a:r>
                      <a:r>
                        <a:rPr lang="de-DE" sz="1300" dirty="0" err="1">
                          <a:solidFill>
                            <a:srgbClr val="000000"/>
                          </a:solidFill>
                          <a:ea typeface="Times New Roman"/>
                        </a:rPr>
                        <a:t>entity</a:t>
                      </a:r>
                      <a:r>
                        <a:rPr lang="de-DE" sz="1300" dirty="0">
                          <a:solidFill>
                            <a:srgbClr val="000000"/>
                          </a:solidFill>
                          <a:ea typeface="Times New Roman"/>
                        </a:rPr>
                        <a:t>» </a:t>
                      </a:r>
                      <a:endParaRPr sz="1600" dirty="0"/>
                    </a:p>
                  </a:txBody>
                  <a:tcPr marL="82944" marR="82944" marT="41476" marB="41476"/>
                </a:tc>
                <a:tc>
                  <a:txBody>
                    <a:bodyPr/>
                    <a:lstStyle/>
                    <a:p>
                      <a:pPr>
                        <a:buFont typeface="StarSymbol"/>
                        <a:buNone/>
                      </a:pPr>
                      <a:r>
                        <a:rPr lang="de-DE" sz="1300" dirty="0">
                          <a:solidFill>
                            <a:srgbClr val="000000"/>
                          </a:solidFill>
                          <a:ea typeface="Times New Roman"/>
                        </a:rPr>
                        <a:t>Components:: </a:t>
                      </a:r>
                      <a:r>
                        <a:rPr lang="de-DE" sz="1300" dirty="0" err="1">
                          <a:solidFill>
                            <a:srgbClr val="000000"/>
                          </a:solidFill>
                          <a:ea typeface="Times New Roman"/>
                        </a:rPr>
                        <a:t>BasicComponents</a:t>
                      </a:r>
                      <a:r>
                        <a:rPr lang="de-DE" sz="1300" dirty="0">
                          <a:solidFill>
                            <a:srgbClr val="000000"/>
                          </a:solidFill>
                          <a:ea typeface="Times New Roman"/>
                        </a:rPr>
                        <a:t> </a:t>
                      </a:r>
                      <a:endParaRPr sz="1600" dirty="0"/>
                    </a:p>
                  </a:txBody>
                  <a:tcPr marL="82944" marR="82944" marT="41476" marB="41476"/>
                </a:tc>
                <a:tc>
                  <a:txBody>
                    <a:bodyPr/>
                    <a:lstStyle/>
                    <a:p>
                      <a:pPr>
                        <a:buFont typeface="StarSymbol"/>
                        <a:buNone/>
                      </a:pPr>
                      <a:r>
                        <a:rPr lang="de-DE" sz="1300" dirty="0" err="1">
                          <a:solidFill>
                            <a:srgbClr val="000000"/>
                          </a:solidFill>
                          <a:ea typeface="Times New Roman"/>
                        </a:rPr>
                        <a:t>Component</a:t>
                      </a:r>
                      <a:r>
                        <a:rPr lang="de-DE" sz="1300" dirty="0">
                          <a:solidFill>
                            <a:srgbClr val="000000"/>
                          </a:solidFill>
                          <a:ea typeface="Times New Roman"/>
                        </a:rPr>
                        <a:t> </a:t>
                      </a:r>
                      <a:endParaRPr sz="1600" dirty="0"/>
                    </a:p>
                  </a:txBody>
                  <a:tcPr marL="82944" marR="82944" marT="41476" marB="41476"/>
                </a:tc>
              </a:tr>
              <a:tr h="281072">
                <a:tc>
                  <a:txBody>
                    <a:bodyPr/>
                    <a:lstStyle/>
                    <a:p>
                      <a:pPr>
                        <a:buFont typeface="StarSymbol"/>
                        <a:buNone/>
                      </a:pPr>
                      <a:r>
                        <a:rPr lang="de-DE" sz="1300" dirty="0">
                          <a:solidFill>
                            <a:srgbClr val="000000"/>
                          </a:solidFill>
                          <a:ea typeface="Times New Roman"/>
                        </a:rPr>
                        <a:t>«</a:t>
                      </a:r>
                      <a:r>
                        <a:rPr lang="de-DE" sz="1300" dirty="0" err="1">
                          <a:solidFill>
                            <a:srgbClr val="000000"/>
                          </a:solidFill>
                          <a:ea typeface="Times New Roman"/>
                        </a:rPr>
                        <a:t>executable</a:t>
                      </a:r>
                      <a:r>
                        <a:rPr lang="de-DE" sz="1300" dirty="0">
                          <a:solidFill>
                            <a:srgbClr val="000000"/>
                          </a:solidFill>
                          <a:ea typeface="Times New Roman"/>
                        </a:rPr>
                        <a:t>» </a:t>
                      </a:r>
                      <a:endParaRPr sz="1600" dirty="0"/>
                    </a:p>
                  </a:txBody>
                  <a:tcPr marL="82944" marR="82944" marT="41476" marB="41476"/>
                </a:tc>
                <a:tc>
                  <a:txBody>
                    <a:bodyPr/>
                    <a:lstStyle/>
                    <a:p>
                      <a:pPr>
                        <a:buFont typeface="StarSymbol"/>
                        <a:buNone/>
                      </a:pPr>
                      <a:r>
                        <a:rPr lang="de-DE" sz="1300" dirty="0" err="1">
                          <a:solidFill>
                            <a:srgbClr val="000000"/>
                          </a:solidFill>
                          <a:ea typeface="Times New Roman"/>
                        </a:rPr>
                        <a:t>Deployments</a:t>
                      </a:r>
                      <a:r>
                        <a:rPr lang="de-DE" sz="1300" dirty="0">
                          <a:solidFill>
                            <a:srgbClr val="000000"/>
                          </a:solidFill>
                          <a:ea typeface="Times New Roman"/>
                        </a:rPr>
                        <a:t>:: </a:t>
                      </a:r>
                      <a:r>
                        <a:rPr lang="de-DE" sz="1300" dirty="0" err="1">
                          <a:solidFill>
                            <a:srgbClr val="000000"/>
                          </a:solidFill>
                          <a:ea typeface="Times New Roman"/>
                        </a:rPr>
                        <a:t>Artifacts</a:t>
                      </a:r>
                      <a:r>
                        <a:rPr lang="de-DE" sz="1300" dirty="0">
                          <a:solidFill>
                            <a:srgbClr val="000000"/>
                          </a:solidFill>
                          <a:ea typeface="Times New Roman"/>
                        </a:rPr>
                        <a:t> </a:t>
                      </a:r>
                      <a:endParaRPr sz="1600" dirty="0"/>
                    </a:p>
                  </a:txBody>
                  <a:tcPr marL="82944" marR="82944" marT="41476" marB="41476"/>
                </a:tc>
                <a:tc>
                  <a:txBody>
                    <a:bodyPr/>
                    <a:lstStyle/>
                    <a:p>
                      <a:pPr>
                        <a:buFont typeface="StarSymbol"/>
                        <a:buNone/>
                      </a:pPr>
                      <a:r>
                        <a:rPr lang="de-DE" sz="1300" dirty="0" err="1">
                          <a:solidFill>
                            <a:srgbClr val="000000"/>
                          </a:solidFill>
                          <a:ea typeface="Times New Roman"/>
                        </a:rPr>
                        <a:t>Artifact</a:t>
                      </a:r>
                      <a:r>
                        <a:rPr lang="de-DE" sz="1300" dirty="0">
                          <a:solidFill>
                            <a:srgbClr val="000000"/>
                          </a:solidFill>
                          <a:ea typeface="Times New Roman"/>
                        </a:rPr>
                        <a:t> </a:t>
                      </a:r>
                      <a:endParaRPr sz="1600" dirty="0"/>
                    </a:p>
                  </a:txBody>
                  <a:tcPr marL="82944" marR="82944" marT="41476" marB="41476"/>
                </a:tc>
              </a:tr>
              <a:tr h="281072">
                <a:tc>
                  <a:txBody>
                    <a:bodyPr/>
                    <a:lstStyle/>
                    <a:p>
                      <a:pPr>
                        <a:buFont typeface="StarSymbol"/>
                        <a:buNone/>
                      </a:pPr>
                      <a:r>
                        <a:rPr lang="de-DE" sz="1300" dirty="0">
                          <a:solidFill>
                            <a:srgbClr val="000000"/>
                          </a:solidFill>
                          <a:ea typeface="Times New Roman"/>
                        </a:rPr>
                        <a:t>«</a:t>
                      </a:r>
                      <a:r>
                        <a:rPr lang="de-DE" sz="1300" dirty="0" err="1">
                          <a:solidFill>
                            <a:srgbClr val="000000"/>
                          </a:solidFill>
                          <a:ea typeface="Times New Roman"/>
                        </a:rPr>
                        <a:t>file</a:t>
                      </a:r>
                      <a:r>
                        <a:rPr lang="de-DE" sz="1300" dirty="0">
                          <a:solidFill>
                            <a:srgbClr val="000000"/>
                          </a:solidFill>
                          <a:ea typeface="Times New Roman"/>
                        </a:rPr>
                        <a:t>» </a:t>
                      </a:r>
                      <a:endParaRPr sz="1600" dirty="0"/>
                    </a:p>
                  </a:txBody>
                  <a:tcPr marL="82944" marR="82944" marT="41476" marB="41476"/>
                </a:tc>
                <a:tc>
                  <a:txBody>
                    <a:bodyPr/>
                    <a:lstStyle/>
                    <a:p>
                      <a:pPr>
                        <a:buFont typeface="StarSymbol"/>
                        <a:buNone/>
                      </a:pPr>
                      <a:r>
                        <a:rPr lang="de-DE" sz="1300" dirty="0" err="1">
                          <a:solidFill>
                            <a:srgbClr val="000000"/>
                          </a:solidFill>
                          <a:ea typeface="Times New Roman"/>
                        </a:rPr>
                        <a:t>Deployments</a:t>
                      </a:r>
                      <a:r>
                        <a:rPr lang="de-DE" sz="1300" dirty="0">
                          <a:solidFill>
                            <a:srgbClr val="000000"/>
                          </a:solidFill>
                          <a:ea typeface="Times New Roman"/>
                        </a:rPr>
                        <a:t>:: </a:t>
                      </a:r>
                      <a:r>
                        <a:rPr lang="de-DE" sz="1300" dirty="0" err="1">
                          <a:solidFill>
                            <a:srgbClr val="000000"/>
                          </a:solidFill>
                          <a:ea typeface="Times New Roman"/>
                        </a:rPr>
                        <a:t>Artifacts</a:t>
                      </a:r>
                      <a:r>
                        <a:rPr lang="de-DE" sz="1300" dirty="0">
                          <a:solidFill>
                            <a:srgbClr val="000000"/>
                          </a:solidFill>
                          <a:ea typeface="Times New Roman"/>
                        </a:rPr>
                        <a:t> </a:t>
                      </a:r>
                      <a:endParaRPr sz="1600" dirty="0"/>
                    </a:p>
                  </a:txBody>
                  <a:tcPr marL="82944" marR="82944" marT="41476" marB="41476"/>
                </a:tc>
                <a:tc>
                  <a:txBody>
                    <a:bodyPr/>
                    <a:lstStyle/>
                    <a:p>
                      <a:pPr>
                        <a:buFont typeface="StarSymbol"/>
                        <a:buNone/>
                      </a:pPr>
                      <a:r>
                        <a:rPr lang="de-DE" sz="1300" dirty="0" err="1">
                          <a:solidFill>
                            <a:srgbClr val="000000"/>
                          </a:solidFill>
                          <a:ea typeface="Times New Roman"/>
                        </a:rPr>
                        <a:t>Artifact</a:t>
                      </a:r>
                      <a:r>
                        <a:rPr lang="de-DE" sz="1300" dirty="0">
                          <a:solidFill>
                            <a:srgbClr val="000000"/>
                          </a:solidFill>
                          <a:ea typeface="Times New Roman"/>
                        </a:rPr>
                        <a:t> </a:t>
                      </a:r>
                      <a:endParaRPr sz="1600" dirty="0"/>
                    </a:p>
                  </a:txBody>
                  <a:tcPr marL="82944" marR="82944" marT="41476" marB="41476"/>
                </a:tc>
              </a:tr>
              <a:tr h="281072">
                <a:tc>
                  <a:txBody>
                    <a:bodyPr/>
                    <a:lstStyle/>
                    <a:p>
                      <a:pPr>
                        <a:buFont typeface="StarSymbol"/>
                        <a:buNone/>
                      </a:pPr>
                      <a:r>
                        <a:rPr lang="de-DE" sz="1300" dirty="0">
                          <a:solidFill>
                            <a:srgbClr val="000000"/>
                          </a:solidFill>
                          <a:ea typeface="Times New Roman"/>
                        </a:rPr>
                        <a:t>«</a:t>
                      </a:r>
                      <a:r>
                        <a:rPr lang="de-DE" sz="1300" dirty="0" err="1">
                          <a:solidFill>
                            <a:srgbClr val="000000"/>
                          </a:solidFill>
                          <a:ea typeface="Times New Roman"/>
                        </a:rPr>
                        <a:t>implement</a:t>
                      </a:r>
                      <a:r>
                        <a:rPr lang="de-DE" sz="1300" dirty="0">
                          <a:solidFill>
                            <a:srgbClr val="000000"/>
                          </a:solidFill>
                          <a:ea typeface="Times New Roman"/>
                        </a:rPr>
                        <a:t>» </a:t>
                      </a:r>
                      <a:endParaRPr sz="1600" dirty="0"/>
                    </a:p>
                  </a:txBody>
                  <a:tcPr marL="82944" marR="82944" marT="41476" marB="41476"/>
                </a:tc>
                <a:tc>
                  <a:txBody>
                    <a:bodyPr/>
                    <a:lstStyle/>
                    <a:p>
                      <a:pPr>
                        <a:buFont typeface="StarSymbol"/>
                        <a:buNone/>
                      </a:pPr>
                      <a:r>
                        <a:rPr lang="de-DE" sz="1300" dirty="0">
                          <a:solidFill>
                            <a:srgbClr val="000000"/>
                          </a:solidFill>
                          <a:ea typeface="Times New Roman"/>
                        </a:rPr>
                        <a:t>Components:: </a:t>
                      </a:r>
                      <a:r>
                        <a:rPr lang="de-DE" sz="1300" dirty="0" err="1">
                          <a:solidFill>
                            <a:srgbClr val="000000"/>
                          </a:solidFill>
                          <a:ea typeface="Times New Roman"/>
                        </a:rPr>
                        <a:t>BasicComponents</a:t>
                      </a:r>
                      <a:r>
                        <a:rPr lang="de-DE" sz="1300" dirty="0">
                          <a:solidFill>
                            <a:srgbClr val="000000"/>
                          </a:solidFill>
                          <a:ea typeface="Times New Roman"/>
                        </a:rPr>
                        <a:t> </a:t>
                      </a:r>
                      <a:endParaRPr sz="1600" dirty="0"/>
                    </a:p>
                  </a:txBody>
                  <a:tcPr marL="82944" marR="82944" marT="41476" marB="41476"/>
                </a:tc>
                <a:tc>
                  <a:txBody>
                    <a:bodyPr/>
                    <a:lstStyle/>
                    <a:p>
                      <a:pPr>
                        <a:buFont typeface="StarSymbol"/>
                        <a:buNone/>
                      </a:pPr>
                      <a:r>
                        <a:rPr lang="de-DE" sz="1300" dirty="0" err="1">
                          <a:solidFill>
                            <a:srgbClr val="000000"/>
                          </a:solidFill>
                          <a:ea typeface="Times New Roman"/>
                        </a:rPr>
                        <a:t>Component</a:t>
                      </a:r>
                      <a:r>
                        <a:rPr lang="de-DE" sz="1300" dirty="0">
                          <a:solidFill>
                            <a:srgbClr val="000000"/>
                          </a:solidFill>
                          <a:ea typeface="Times New Roman"/>
                        </a:rPr>
                        <a:t> </a:t>
                      </a:r>
                      <a:endParaRPr sz="1600" dirty="0"/>
                    </a:p>
                  </a:txBody>
                  <a:tcPr marL="82944" marR="82944" marT="41476" marB="41476"/>
                </a:tc>
              </a:tr>
              <a:tr h="281072">
                <a:tc>
                  <a:txBody>
                    <a:bodyPr/>
                    <a:lstStyle/>
                    <a:p>
                      <a:pPr>
                        <a:buFont typeface="StarSymbol"/>
                        <a:buNone/>
                      </a:pPr>
                      <a:r>
                        <a:rPr lang="de-DE" sz="1300" dirty="0">
                          <a:solidFill>
                            <a:srgbClr val="000000"/>
                          </a:solidFill>
                          <a:ea typeface="Times New Roman"/>
                        </a:rPr>
                        <a:t>«</a:t>
                      </a:r>
                      <a:r>
                        <a:rPr lang="de-DE" sz="1300" dirty="0" err="1">
                          <a:solidFill>
                            <a:srgbClr val="000000"/>
                          </a:solidFill>
                          <a:ea typeface="Times New Roman"/>
                        </a:rPr>
                        <a:t>library</a:t>
                      </a:r>
                      <a:r>
                        <a:rPr lang="de-DE" sz="1300" dirty="0">
                          <a:solidFill>
                            <a:srgbClr val="000000"/>
                          </a:solidFill>
                          <a:ea typeface="Times New Roman"/>
                        </a:rPr>
                        <a:t>» </a:t>
                      </a:r>
                      <a:endParaRPr sz="1600" dirty="0"/>
                    </a:p>
                  </a:txBody>
                  <a:tcPr marL="82944" marR="82944" marT="41476" marB="41476"/>
                </a:tc>
                <a:tc>
                  <a:txBody>
                    <a:bodyPr/>
                    <a:lstStyle/>
                    <a:p>
                      <a:pPr>
                        <a:buFont typeface="StarSymbol"/>
                        <a:buNone/>
                      </a:pPr>
                      <a:r>
                        <a:rPr lang="de-DE" sz="1300" dirty="0" err="1">
                          <a:solidFill>
                            <a:srgbClr val="000000"/>
                          </a:solidFill>
                          <a:ea typeface="Times New Roman"/>
                        </a:rPr>
                        <a:t>Deployments</a:t>
                      </a:r>
                      <a:r>
                        <a:rPr lang="de-DE" sz="1300" dirty="0">
                          <a:solidFill>
                            <a:srgbClr val="000000"/>
                          </a:solidFill>
                          <a:ea typeface="Times New Roman"/>
                        </a:rPr>
                        <a:t>:: </a:t>
                      </a:r>
                      <a:r>
                        <a:rPr lang="de-DE" sz="1300" dirty="0" err="1">
                          <a:solidFill>
                            <a:srgbClr val="000000"/>
                          </a:solidFill>
                          <a:ea typeface="Times New Roman"/>
                        </a:rPr>
                        <a:t>Artifacts</a:t>
                      </a:r>
                      <a:r>
                        <a:rPr lang="de-DE" sz="1300" dirty="0">
                          <a:solidFill>
                            <a:srgbClr val="000000"/>
                          </a:solidFill>
                          <a:ea typeface="Times New Roman"/>
                        </a:rPr>
                        <a:t> </a:t>
                      </a:r>
                      <a:endParaRPr sz="1600" dirty="0"/>
                    </a:p>
                  </a:txBody>
                  <a:tcPr marL="82944" marR="82944" marT="41476" marB="41476"/>
                </a:tc>
                <a:tc>
                  <a:txBody>
                    <a:bodyPr/>
                    <a:lstStyle/>
                    <a:p>
                      <a:pPr>
                        <a:buFont typeface="StarSymbol"/>
                        <a:buNone/>
                      </a:pPr>
                      <a:r>
                        <a:rPr lang="de-DE" sz="1300" dirty="0" err="1">
                          <a:solidFill>
                            <a:srgbClr val="000000"/>
                          </a:solidFill>
                          <a:ea typeface="Times New Roman"/>
                        </a:rPr>
                        <a:t>Artifact</a:t>
                      </a:r>
                      <a:r>
                        <a:rPr lang="de-DE" sz="1300" dirty="0">
                          <a:solidFill>
                            <a:srgbClr val="000000"/>
                          </a:solidFill>
                          <a:ea typeface="Times New Roman"/>
                        </a:rPr>
                        <a:t> </a:t>
                      </a:r>
                      <a:endParaRPr sz="1600" dirty="0"/>
                    </a:p>
                  </a:txBody>
                  <a:tcPr marL="82944" marR="82944" marT="41476" marB="41476"/>
                </a:tc>
              </a:tr>
              <a:tr h="281072">
                <a:tc>
                  <a:txBody>
                    <a:bodyPr/>
                    <a:lstStyle/>
                    <a:p>
                      <a:pPr>
                        <a:buFont typeface="StarSymbol"/>
                        <a:buNone/>
                      </a:pPr>
                      <a:r>
                        <a:rPr lang="de-DE" sz="1300" dirty="0">
                          <a:solidFill>
                            <a:srgbClr val="000000"/>
                          </a:solidFill>
                          <a:ea typeface="Times New Roman"/>
                        </a:rPr>
                        <a:t>«</a:t>
                      </a:r>
                      <a:r>
                        <a:rPr lang="de-DE" sz="1300" dirty="0" err="1">
                          <a:solidFill>
                            <a:srgbClr val="000000"/>
                          </a:solidFill>
                          <a:ea typeface="Times New Roman"/>
                        </a:rPr>
                        <a:t>process</a:t>
                      </a:r>
                      <a:r>
                        <a:rPr lang="de-DE" sz="1300" dirty="0">
                          <a:solidFill>
                            <a:srgbClr val="000000"/>
                          </a:solidFill>
                          <a:ea typeface="Times New Roman"/>
                        </a:rPr>
                        <a:t>» </a:t>
                      </a:r>
                      <a:endParaRPr sz="1600" dirty="0"/>
                    </a:p>
                  </a:txBody>
                  <a:tcPr marL="82944" marR="82944" marT="41476" marB="41476"/>
                </a:tc>
                <a:tc>
                  <a:txBody>
                    <a:bodyPr/>
                    <a:lstStyle/>
                    <a:p>
                      <a:pPr>
                        <a:buFont typeface="StarSymbol"/>
                        <a:buNone/>
                      </a:pPr>
                      <a:r>
                        <a:rPr lang="de-DE" sz="1300" dirty="0">
                          <a:solidFill>
                            <a:srgbClr val="000000"/>
                          </a:solidFill>
                          <a:ea typeface="Times New Roman"/>
                        </a:rPr>
                        <a:t>Components:: </a:t>
                      </a:r>
                      <a:r>
                        <a:rPr lang="de-DE" sz="1300" dirty="0" err="1">
                          <a:solidFill>
                            <a:srgbClr val="000000"/>
                          </a:solidFill>
                          <a:ea typeface="Times New Roman"/>
                        </a:rPr>
                        <a:t>BasicComponents</a:t>
                      </a:r>
                      <a:r>
                        <a:rPr lang="de-DE" sz="1300" dirty="0">
                          <a:solidFill>
                            <a:srgbClr val="000000"/>
                          </a:solidFill>
                          <a:ea typeface="Times New Roman"/>
                        </a:rPr>
                        <a:t> </a:t>
                      </a:r>
                      <a:endParaRPr sz="1600" dirty="0"/>
                    </a:p>
                  </a:txBody>
                  <a:tcPr marL="82944" marR="82944" marT="41476" marB="41476"/>
                </a:tc>
                <a:tc>
                  <a:txBody>
                    <a:bodyPr/>
                    <a:lstStyle/>
                    <a:p>
                      <a:pPr>
                        <a:buFont typeface="StarSymbol"/>
                        <a:buNone/>
                      </a:pPr>
                      <a:r>
                        <a:rPr lang="de-DE" sz="1300" dirty="0" err="1">
                          <a:solidFill>
                            <a:srgbClr val="000000"/>
                          </a:solidFill>
                          <a:ea typeface="Times New Roman"/>
                        </a:rPr>
                        <a:t>Component</a:t>
                      </a:r>
                      <a:r>
                        <a:rPr lang="de-DE" sz="1300" dirty="0">
                          <a:solidFill>
                            <a:srgbClr val="000000"/>
                          </a:solidFill>
                          <a:ea typeface="Times New Roman"/>
                        </a:rPr>
                        <a:t> </a:t>
                      </a:r>
                      <a:endParaRPr sz="1600" dirty="0"/>
                    </a:p>
                  </a:txBody>
                  <a:tcPr marL="82944" marR="82944" marT="41476" marB="41476"/>
                </a:tc>
              </a:tr>
              <a:tr h="281072">
                <a:tc>
                  <a:txBody>
                    <a:bodyPr/>
                    <a:lstStyle/>
                    <a:p>
                      <a:pPr>
                        <a:buFont typeface="StarSymbol"/>
                        <a:buNone/>
                      </a:pPr>
                      <a:r>
                        <a:rPr lang="de-DE" sz="1300" dirty="0">
                          <a:solidFill>
                            <a:srgbClr val="000000"/>
                          </a:solidFill>
                          <a:ea typeface="Times New Roman"/>
                        </a:rPr>
                        <a:t>«</a:t>
                      </a:r>
                      <a:r>
                        <a:rPr lang="de-DE" sz="1300" dirty="0" err="1">
                          <a:solidFill>
                            <a:srgbClr val="000000"/>
                          </a:solidFill>
                          <a:ea typeface="Times New Roman"/>
                        </a:rPr>
                        <a:t>realization</a:t>
                      </a:r>
                      <a:r>
                        <a:rPr lang="de-DE" sz="1300" dirty="0">
                          <a:solidFill>
                            <a:srgbClr val="000000"/>
                          </a:solidFill>
                          <a:ea typeface="Times New Roman"/>
                        </a:rPr>
                        <a:t>» </a:t>
                      </a:r>
                      <a:endParaRPr sz="1600" dirty="0"/>
                    </a:p>
                  </a:txBody>
                  <a:tcPr marL="82944" marR="82944" marT="41476" marB="41476"/>
                </a:tc>
                <a:tc>
                  <a:txBody>
                    <a:bodyPr/>
                    <a:lstStyle/>
                    <a:p>
                      <a:pPr>
                        <a:buFont typeface="StarSymbol"/>
                        <a:buNone/>
                      </a:pPr>
                      <a:r>
                        <a:rPr lang="de-DE" sz="1300" dirty="0" err="1">
                          <a:solidFill>
                            <a:srgbClr val="000000"/>
                          </a:solidFill>
                          <a:ea typeface="Times New Roman"/>
                        </a:rPr>
                        <a:t>Classes</a:t>
                      </a:r>
                      <a:r>
                        <a:rPr lang="de-DE" sz="1300" dirty="0">
                          <a:solidFill>
                            <a:srgbClr val="000000"/>
                          </a:solidFill>
                          <a:ea typeface="Times New Roman"/>
                        </a:rPr>
                        <a:t>::Kernel </a:t>
                      </a:r>
                      <a:endParaRPr sz="1600" dirty="0"/>
                    </a:p>
                  </a:txBody>
                  <a:tcPr marL="82944" marR="82944" marT="41476" marB="41476"/>
                </a:tc>
                <a:tc>
                  <a:txBody>
                    <a:bodyPr/>
                    <a:lstStyle/>
                    <a:p>
                      <a:pPr>
                        <a:buFont typeface="StarSymbol"/>
                        <a:buNone/>
                      </a:pPr>
                      <a:r>
                        <a:rPr lang="de-DE" sz="1300" dirty="0" err="1">
                          <a:solidFill>
                            <a:srgbClr val="000000"/>
                          </a:solidFill>
                          <a:ea typeface="Times New Roman"/>
                        </a:rPr>
                        <a:t>Classifier</a:t>
                      </a:r>
                      <a:r>
                        <a:rPr lang="de-DE" sz="1300" dirty="0">
                          <a:solidFill>
                            <a:srgbClr val="000000"/>
                          </a:solidFill>
                          <a:ea typeface="Times New Roman"/>
                        </a:rPr>
                        <a:t> </a:t>
                      </a:r>
                      <a:endParaRPr sz="1600" dirty="0"/>
                    </a:p>
                  </a:txBody>
                  <a:tcPr marL="82944" marR="82944" marT="41476" marB="41476"/>
                </a:tc>
              </a:tr>
              <a:tr h="281072">
                <a:tc>
                  <a:txBody>
                    <a:bodyPr/>
                    <a:lstStyle/>
                    <a:p>
                      <a:pPr>
                        <a:buFont typeface="StarSymbol"/>
                        <a:buNone/>
                      </a:pPr>
                      <a:r>
                        <a:rPr lang="de-DE" sz="1300" dirty="0">
                          <a:solidFill>
                            <a:srgbClr val="000000"/>
                          </a:solidFill>
                          <a:ea typeface="Times New Roman"/>
                        </a:rPr>
                        <a:t>«</a:t>
                      </a:r>
                      <a:r>
                        <a:rPr lang="de-DE" sz="1300" dirty="0" err="1">
                          <a:solidFill>
                            <a:srgbClr val="000000"/>
                          </a:solidFill>
                          <a:ea typeface="Times New Roman"/>
                        </a:rPr>
                        <a:t>service</a:t>
                      </a:r>
                      <a:r>
                        <a:rPr lang="de-DE" sz="1300" dirty="0">
                          <a:solidFill>
                            <a:srgbClr val="000000"/>
                          </a:solidFill>
                          <a:ea typeface="Times New Roman"/>
                        </a:rPr>
                        <a:t>» </a:t>
                      </a:r>
                      <a:endParaRPr sz="1600" dirty="0"/>
                    </a:p>
                  </a:txBody>
                  <a:tcPr marL="82944" marR="82944" marT="41476" marB="41476"/>
                </a:tc>
                <a:tc>
                  <a:txBody>
                    <a:bodyPr/>
                    <a:lstStyle/>
                    <a:p>
                      <a:pPr>
                        <a:buFont typeface="StarSymbol"/>
                        <a:buNone/>
                      </a:pPr>
                      <a:r>
                        <a:rPr lang="de-DE" sz="1300" dirty="0">
                          <a:solidFill>
                            <a:srgbClr val="000000"/>
                          </a:solidFill>
                          <a:ea typeface="Times New Roman"/>
                        </a:rPr>
                        <a:t>Components:: </a:t>
                      </a:r>
                      <a:r>
                        <a:rPr lang="de-DE" sz="1300" dirty="0" err="1">
                          <a:solidFill>
                            <a:srgbClr val="000000"/>
                          </a:solidFill>
                          <a:ea typeface="Times New Roman"/>
                        </a:rPr>
                        <a:t>BasicComponents</a:t>
                      </a:r>
                      <a:r>
                        <a:rPr lang="de-DE" sz="1300" dirty="0">
                          <a:solidFill>
                            <a:srgbClr val="000000"/>
                          </a:solidFill>
                          <a:ea typeface="Times New Roman"/>
                        </a:rPr>
                        <a:t> </a:t>
                      </a:r>
                      <a:endParaRPr sz="1600" dirty="0"/>
                    </a:p>
                  </a:txBody>
                  <a:tcPr marL="82944" marR="82944" marT="41476" marB="41476"/>
                </a:tc>
                <a:tc>
                  <a:txBody>
                    <a:bodyPr/>
                    <a:lstStyle/>
                    <a:p>
                      <a:pPr>
                        <a:buFont typeface="StarSymbol"/>
                        <a:buNone/>
                      </a:pPr>
                      <a:r>
                        <a:rPr lang="de-DE" sz="1300" dirty="0" err="1">
                          <a:solidFill>
                            <a:srgbClr val="000000"/>
                          </a:solidFill>
                          <a:ea typeface="Times New Roman"/>
                        </a:rPr>
                        <a:t>Component</a:t>
                      </a:r>
                      <a:r>
                        <a:rPr lang="de-DE" sz="1300" dirty="0">
                          <a:solidFill>
                            <a:srgbClr val="000000"/>
                          </a:solidFill>
                          <a:ea typeface="Times New Roman"/>
                        </a:rPr>
                        <a:t> </a:t>
                      </a:r>
                      <a:endParaRPr sz="1600" dirty="0"/>
                    </a:p>
                  </a:txBody>
                  <a:tcPr marL="82944" marR="82944" marT="41476" marB="41476"/>
                </a:tc>
              </a:tr>
              <a:tr h="281072">
                <a:tc>
                  <a:txBody>
                    <a:bodyPr/>
                    <a:lstStyle/>
                    <a:p>
                      <a:pPr>
                        <a:buFont typeface="StarSymbol"/>
                        <a:buNone/>
                      </a:pPr>
                      <a:r>
                        <a:rPr lang="de-DE" sz="1300" dirty="0">
                          <a:solidFill>
                            <a:srgbClr val="000000"/>
                          </a:solidFill>
                          <a:ea typeface="Times New Roman"/>
                        </a:rPr>
                        <a:t>«</a:t>
                      </a:r>
                      <a:r>
                        <a:rPr lang="de-DE" sz="1300" dirty="0" err="1">
                          <a:solidFill>
                            <a:srgbClr val="000000"/>
                          </a:solidFill>
                          <a:ea typeface="Times New Roman"/>
                        </a:rPr>
                        <a:t>source</a:t>
                      </a:r>
                      <a:r>
                        <a:rPr lang="de-DE" sz="1300" dirty="0">
                          <a:solidFill>
                            <a:srgbClr val="000000"/>
                          </a:solidFill>
                          <a:ea typeface="Times New Roman"/>
                        </a:rPr>
                        <a:t>» </a:t>
                      </a:r>
                      <a:endParaRPr sz="1600" dirty="0"/>
                    </a:p>
                  </a:txBody>
                  <a:tcPr marL="82944" marR="82944" marT="41476" marB="41476"/>
                </a:tc>
                <a:tc>
                  <a:txBody>
                    <a:bodyPr/>
                    <a:lstStyle/>
                    <a:p>
                      <a:pPr>
                        <a:buFont typeface="StarSymbol"/>
                        <a:buNone/>
                      </a:pPr>
                      <a:r>
                        <a:rPr lang="de-DE" sz="1300" dirty="0" err="1">
                          <a:solidFill>
                            <a:srgbClr val="000000"/>
                          </a:solidFill>
                          <a:ea typeface="Times New Roman"/>
                        </a:rPr>
                        <a:t>Deployments</a:t>
                      </a:r>
                      <a:r>
                        <a:rPr lang="de-DE" sz="1300" dirty="0">
                          <a:solidFill>
                            <a:srgbClr val="000000"/>
                          </a:solidFill>
                          <a:ea typeface="Times New Roman"/>
                        </a:rPr>
                        <a:t>:: </a:t>
                      </a:r>
                      <a:r>
                        <a:rPr lang="de-DE" sz="1300" dirty="0" err="1">
                          <a:solidFill>
                            <a:srgbClr val="000000"/>
                          </a:solidFill>
                          <a:ea typeface="Times New Roman"/>
                        </a:rPr>
                        <a:t>Artifacts</a:t>
                      </a:r>
                      <a:r>
                        <a:rPr lang="de-DE" sz="1300" dirty="0">
                          <a:solidFill>
                            <a:srgbClr val="000000"/>
                          </a:solidFill>
                          <a:ea typeface="Times New Roman"/>
                        </a:rPr>
                        <a:t> </a:t>
                      </a:r>
                      <a:endParaRPr sz="1600" dirty="0"/>
                    </a:p>
                  </a:txBody>
                  <a:tcPr marL="82944" marR="82944" marT="41476" marB="41476"/>
                </a:tc>
                <a:tc>
                  <a:txBody>
                    <a:bodyPr/>
                    <a:lstStyle/>
                    <a:p>
                      <a:pPr>
                        <a:buFont typeface="StarSymbol"/>
                        <a:buNone/>
                      </a:pPr>
                      <a:r>
                        <a:rPr lang="de-DE" sz="1300" dirty="0" err="1">
                          <a:solidFill>
                            <a:srgbClr val="000000"/>
                          </a:solidFill>
                          <a:ea typeface="Times New Roman"/>
                        </a:rPr>
                        <a:t>Artifact</a:t>
                      </a:r>
                      <a:r>
                        <a:rPr lang="de-DE" sz="1300" dirty="0">
                          <a:solidFill>
                            <a:srgbClr val="000000"/>
                          </a:solidFill>
                          <a:ea typeface="Times New Roman"/>
                        </a:rPr>
                        <a:t> </a:t>
                      </a:r>
                      <a:endParaRPr sz="1600" dirty="0"/>
                    </a:p>
                  </a:txBody>
                  <a:tcPr marL="82944" marR="82944" marT="41476" marB="41476"/>
                </a:tc>
              </a:tr>
              <a:tr h="281072">
                <a:tc>
                  <a:txBody>
                    <a:bodyPr/>
                    <a:lstStyle/>
                    <a:p>
                      <a:pPr>
                        <a:buFont typeface="StarSymbol"/>
                        <a:buNone/>
                      </a:pPr>
                      <a:r>
                        <a:rPr lang="de-DE" sz="1300" dirty="0">
                          <a:solidFill>
                            <a:srgbClr val="000000"/>
                          </a:solidFill>
                          <a:ea typeface="Times New Roman"/>
                        </a:rPr>
                        <a:t>«</a:t>
                      </a:r>
                      <a:r>
                        <a:rPr lang="de-DE" sz="1300" dirty="0" err="1">
                          <a:solidFill>
                            <a:srgbClr val="000000"/>
                          </a:solidFill>
                          <a:ea typeface="Times New Roman"/>
                        </a:rPr>
                        <a:t>specification</a:t>
                      </a:r>
                      <a:r>
                        <a:rPr lang="de-DE" sz="1300" dirty="0">
                          <a:solidFill>
                            <a:srgbClr val="000000"/>
                          </a:solidFill>
                          <a:ea typeface="Times New Roman"/>
                        </a:rPr>
                        <a:t>» </a:t>
                      </a:r>
                      <a:endParaRPr sz="1600" dirty="0"/>
                    </a:p>
                  </a:txBody>
                  <a:tcPr marL="82944" marR="82944" marT="41476" marB="41476"/>
                </a:tc>
                <a:tc>
                  <a:txBody>
                    <a:bodyPr/>
                    <a:lstStyle/>
                    <a:p>
                      <a:pPr>
                        <a:buFont typeface="StarSymbol"/>
                        <a:buNone/>
                      </a:pPr>
                      <a:r>
                        <a:rPr lang="de-DE" sz="1300" dirty="0" err="1">
                          <a:solidFill>
                            <a:srgbClr val="000000"/>
                          </a:solidFill>
                          <a:ea typeface="Times New Roman"/>
                        </a:rPr>
                        <a:t>Classes</a:t>
                      </a:r>
                      <a:r>
                        <a:rPr lang="de-DE" sz="1300" dirty="0">
                          <a:solidFill>
                            <a:srgbClr val="000000"/>
                          </a:solidFill>
                          <a:ea typeface="Times New Roman"/>
                        </a:rPr>
                        <a:t>::Kernel </a:t>
                      </a:r>
                      <a:endParaRPr sz="1600" dirty="0"/>
                    </a:p>
                  </a:txBody>
                  <a:tcPr marL="82944" marR="82944" marT="41476" marB="41476"/>
                </a:tc>
                <a:tc>
                  <a:txBody>
                    <a:bodyPr/>
                    <a:lstStyle/>
                    <a:p>
                      <a:pPr>
                        <a:buFont typeface="StarSymbol"/>
                        <a:buNone/>
                      </a:pPr>
                      <a:r>
                        <a:rPr lang="de-DE" sz="1300" dirty="0" err="1">
                          <a:solidFill>
                            <a:srgbClr val="000000"/>
                          </a:solidFill>
                          <a:ea typeface="Times New Roman"/>
                        </a:rPr>
                        <a:t>Classifier</a:t>
                      </a:r>
                      <a:r>
                        <a:rPr lang="de-DE" sz="1300" dirty="0">
                          <a:solidFill>
                            <a:srgbClr val="000000"/>
                          </a:solidFill>
                          <a:ea typeface="Times New Roman"/>
                        </a:rPr>
                        <a:t> </a:t>
                      </a:r>
                      <a:endParaRPr sz="1600" dirty="0"/>
                    </a:p>
                  </a:txBody>
                  <a:tcPr marL="82944" marR="82944" marT="41476" marB="41476"/>
                </a:tc>
              </a:tr>
              <a:tr h="281072">
                <a:tc>
                  <a:txBody>
                    <a:bodyPr/>
                    <a:lstStyle/>
                    <a:p>
                      <a:pPr>
                        <a:buFont typeface="StarSymbol"/>
                        <a:buNone/>
                      </a:pPr>
                      <a:r>
                        <a:rPr lang="de-DE" sz="1300" dirty="0">
                          <a:solidFill>
                            <a:srgbClr val="000000"/>
                          </a:solidFill>
                          <a:ea typeface="Times New Roman"/>
                        </a:rPr>
                        <a:t>«</a:t>
                      </a:r>
                      <a:r>
                        <a:rPr lang="de-DE" sz="1300" dirty="0" err="1">
                          <a:solidFill>
                            <a:srgbClr val="000000"/>
                          </a:solidFill>
                          <a:ea typeface="Times New Roman"/>
                        </a:rPr>
                        <a:t>subsystem</a:t>
                      </a:r>
                      <a:r>
                        <a:rPr lang="de-DE" sz="1300" dirty="0">
                          <a:solidFill>
                            <a:srgbClr val="000000"/>
                          </a:solidFill>
                          <a:ea typeface="Times New Roman"/>
                        </a:rPr>
                        <a:t>» </a:t>
                      </a:r>
                      <a:endParaRPr sz="1600" dirty="0"/>
                    </a:p>
                  </a:txBody>
                  <a:tcPr marL="82944" marR="82944" marT="41476" marB="41476"/>
                </a:tc>
                <a:tc>
                  <a:txBody>
                    <a:bodyPr/>
                    <a:lstStyle/>
                    <a:p>
                      <a:pPr>
                        <a:buFont typeface="StarSymbol"/>
                        <a:buNone/>
                      </a:pPr>
                      <a:r>
                        <a:rPr lang="de-DE" sz="1300" dirty="0">
                          <a:solidFill>
                            <a:srgbClr val="000000"/>
                          </a:solidFill>
                          <a:ea typeface="Times New Roman"/>
                        </a:rPr>
                        <a:t>Components:: </a:t>
                      </a:r>
                      <a:r>
                        <a:rPr lang="de-DE" sz="1300" dirty="0" err="1">
                          <a:solidFill>
                            <a:srgbClr val="000000"/>
                          </a:solidFill>
                          <a:ea typeface="Times New Roman"/>
                        </a:rPr>
                        <a:t>BasicComponents</a:t>
                      </a:r>
                      <a:r>
                        <a:rPr lang="de-DE" sz="1300" dirty="0">
                          <a:solidFill>
                            <a:srgbClr val="000000"/>
                          </a:solidFill>
                          <a:ea typeface="Times New Roman"/>
                        </a:rPr>
                        <a:t> </a:t>
                      </a:r>
                      <a:endParaRPr sz="1600" dirty="0"/>
                    </a:p>
                  </a:txBody>
                  <a:tcPr marL="82944" marR="82944" marT="41476" marB="41476"/>
                </a:tc>
                <a:tc>
                  <a:txBody>
                    <a:bodyPr/>
                    <a:lstStyle/>
                    <a:p>
                      <a:pPr>
                        <a:buFont typeface="StarSymbol"/>
                        <a:buNone/>
                      </a:pPr>
                      <a:r>
                        <a:rPr lang="de-DE" sz="1300" dirty="0" err="1">
                          <a:solidFill>
                            <a:srgbClr val="000000"/>
                          </a:solidFill>
                          <a:ea typeface="Times New Roman"/>
                        </a:rPr>
                        <a:t>Component</a:t>
                      </a:r>
                      <a:r>
                        <a:rPr lang="de-DE" sz="1300" dirty="0">
                          <a:solidFill>
                            <a:srgbClr val="000000"/>
                          </a:solidFill>
                          <a:ea typeface="Times New Roman"/>
                        </a:rPr>
                        <a:t> </a:t>
                      </a:r>
                      <a:endParaRPr sz="1600" dirty="0"/>
                    </a:p>
                  </a:txBody>
                  <a:tcPr marL="82944" marR="82944" marT="41476" marB="41476"/>
                </a:tc>
              </a:tr>
              <a:tr h="281072">
                <a:tc>
                  <a:txBody>
                    <a:bodyPr/>
                    <a:lstStyle/>
                    <a:p>
                      <a:pPr>
                        <a:buFont typeface="StarSymbol"/>
                        <a:buNone/>
                      </a:pPr>
                      <a:r>
                        <a:rPr lang="de-DE" sz="1300" dirty="0">
                          <a:solidFill>
                            <a:srgbClr val="000000"/>
                          </a:solidFill>
                          <a:ea typeface="Times New Roman"/>
                        </a:rPr>
                        <a:t>«</a:t>
                      </a:r>
                      <a:r>
                        <a:rPr lang="de-DE" sz="1300" dirty="0" err="1">
                          <a:solidFill>
                            <a:srgbClr val="000000"/>
                          </a:solidFill>
                          <a:ea typeface="Times New Roman"/>
                        </a:rPr>
                        <a:t>buildComponent</a:t>
                      </a:r>
                      <a:r>
                        <a:rPr lang="de-DE" sz="1300" dirty="0">
                          <a:solidFill>
                            <a:srgbClr val="000000"/>
                          </a:solidFill>
                          <a:ea typeface="Times New Roman"/>
                        </a:rPr>
                        <a:t>» </a:t>
                      </a:r>
                      <a:endParaRPr sz="1600" dirty="0"/>
                    </a:p>
                  </a:txBody>
                  <a:tcPr marL="82944" marR="82944" marT="41476" marB="41476"/>
                </a:tc>
                <a:tc>
                  <a:txBody>
                    <a:bodyPr/>
                    <a:lstStyle/>
                    <a:p>
                      <a:pPr>
                        <a:buFont typeface="StarSymbol"/>
                        <a:buNone/>
                      </a:pPr>
                      <a:r>
                        <a:rPr lang="de-DE" sz="1300" dirty="0">
                          <a:solidFill>
                            <a:srgbClr val="000000"/>
                          </a:solidFill>
                          <a:ea typeface="Times New Roman"/>
                        </a:rPr>
                        <a:t>Components:: </a:t>
                      </a:r>
                      <a:r>
                        <a:rPr lang="de-DE" sz="1300" dirty="0" err="1">
                          <a:solidFill>
                            <a:srgbClr val="000000"/>
                          </a:solidFill>
                          <a:ea typeface="Times New Roman"/>
                        </a:rPr>
                        <a:t>BasicComponents</a:t>
                      </a:r>
                      <a:r>
                        <a:rPr lang="de-DE" sz="1300" dirty="0">
                          <a:solidFill>
                            <a:srgbClr val="000000"/>
                          </a:solidFill>
                          <a:ea typeface="Times New Roman"/>
                        </a:rPr>
                        <a:t> </a:t>
                      </a:r>
                      <a:endParaRPr sz="1600" dirty="0"/>
                    </a:p>
                  </a:txBody>
                  <a:tcPr marL="82944" marR="82944" marT="41476" marB="41476"/>
                </a:tc>
                <a:tc>
                  <a:txBody>
                    <a:bodyPr/>
                    <a:lstStyle/>
                    <a:p>
                      <a:pPr>
                        <a:buFont typeface="StarSymbol"/>
                        <a:buNone/>
                      </a:pPr>
                      <a:r>
                        <a:rPr lang="de-DE" sz="1300" dirty="0" err="1">
                          <a:solidFill>
                            <a:srgbClr val="000000"/>
                          </a:solidFill>
                          <a:ea typeface="Times New Roman"/>
                        </a:rPr>
                        <a:t>Component</a:t>
                      </a:r>
                      <a:r>
                        <a:rPr lang="de-DE" sz="1300" dirty="0">
                          <a:solidFill>
                            <a:srgbClr val="000000"/>
                          </a:solidFill>
                          <a:ea typeface="Times New Roman"/>
                        </a:rPr>
                        <a:t> </a:t>
                      </a:r>
                      <a:endParaRPr sz="1600" dirty="0"/>
                    </a:p>
                  </a:txBody>
                  <a:tcPr marL="82944" marR="82944" marT="41476" marB="41476"/>
                </a:tc>
              </a:tr>
              <a:tr h="281072">
                <a:tc>
                  <a:txBody>
                    <a:bodyPr/>
                    <a:lstStyle/>
                    <a:p>
                      <a:pPr>
                        <a:buFont typeface="StarSymbol"/>
                        <a:buNone/>
                      </a:pPr>
                      <a:r>
                        <a:rPr lang="de-DE" sz="1300" dirty="0">
                          <a:solidFill>
                            <a:srgbClr val="000000"/>
                          </a:solidFill>
                          <a:ea typeface="Times New Roman"/>
                        </a:rPr>
                        <a:t>«</a:t>
                      </a:r>
                      <a:r>
                        <a:rPr lang="de-DE" sz="1300" dirty="0" err="1">
                          <a:solidFill>
                            <a:srgbClr val="000000"/>
                          </a:solidFill>
                          <a:ea typeface="Times New Roman"/>
                        </a:rPr>
                        <a:t>metamodel</a:t>
                      </a:r>
                      <a:r>
                        <a:rPr lang="de-DE" sz="1300" dirty="0">
                          <a:solidFill>
                            <a:srgbClr val="000000"/>
                          </a:solidFill>
                          <a:ea typeface="Times New Roman"/>
                        </a:rPr>
                        <a:t>» </a:t>
                      </a:r>
                      <a:endParaRPr sz="1600" dirty="0"/>
                    </a:p>
                  </a:txBody>
                  <a:tcPr marL="82944" marR="82944" marT="41476" marB="41476"/>
                </a:tc>
                <a:tc>
                  <a:txBody>
                    <a:bodyPr/>
                    <a:lstStyle/>
                    <a:p>
                      <a:pPr>
                        <a:buFont typeface="StarSymbol"/>
                        <a:buNone/>
                      </a:pPr>
                      <a:r>
                        <a:rPr lang="de-DE" sz="1300" dirty="0" err="1">
                          <a:solidFill>
                            <a:srgbClr val="000000"/>
                          </a:solidFill>
                          <a:ea typeface="Times New Roman"/>
                        </a:rPr>
                        <a:t>AuxilliaryConstructs</a:t>
                      </a:r>
                      <a:r>
                        <a:rPr lang="de-DE" sz="1300" dirty="0">
                          <a:solidFill>
                            <a:srgbClr val="000000"/>
                          </a:solidFill>
                          <a:ea typeface="Times New Roman"/>
                        </a:rPr>
                        <a:t>:: Models </a:t>
                      </a:r>
                      <a:endParaRPr sz="1600" dirty="0"/>
                    </a:p>
                  </a:txBody>
                  <a:tcPr marL="82944" marR="82944" marT="41476" marB="41476"/>
                </a:tc>
                <a:tc>
                  <a:txBody>
                    <a:bodyPr/>
                    <a:lstStyle/>
                    <a:p>
                      <a:pPr>
                        <a:buFont typeface="StarSymbol"/>
                        <a:buNone/>
                      </a:pPr>
                      <a:r>
                        <a:rPr lang="de-DE" sz="1300" dirty="0">
                          <a:solidFill>
                            <a:srgbClr val="000000"/>
                          </a:solidFill>
                          <a:ea typeface="Times New Roman"/>
                        </a:rPr>
                        <a:t>Model </a:t>
                      </a:r>
                      <a:endParaRPr sz="1600" dirty="0"/>
                    </a:p>
                  </a:txBody>
                  <a:tcPr marL="82944" marR="82944" marT="41476" marB="41476"/>
                </a:tc>
              </a:tr>
              <a:tr h="281072">
                <a:tc>
                  <a:txBody>
                    <a:bodyPr/>
                    <a:lstStyle/>
                    <a:p>
                      <a:pPr>
                        <a:buFont typeface="StarSymbol"/>
                        <a:buNone/>
                      </a:pPr>
                      <a:r>
                        <a:rPr lang="de-DE" sz="1300" dirty="0">
                          <a:solidFill>
                            <a:srgbClr val="000000"/>
                          </a:solidFill>
                          <a:ea typeface="Times New Roman"/>
                        </a:rPr>
                        <a:t>«</a:t>
                      </a:r>
                      <a:r>
                        <a:rPr lang="de-DE" sz="1300" dirty="0" err="1">
                          <a:solidFill>
                            <a:srgbClr val="000000"/>
                          </a:solidFill>
                          <a:ea typeface="Times New Roman"/>
                        </a:rPr>
                        <a:t>systemModel</a:t>
                      </a:r>
                      <a:r>
                        <a:rPr lang="de-DE" sz="1300" dirty="0">
                          <a:solidFill>
                            <a:srgbClr val="000000"/>
                          </a:solidFill>
                          <a:ea typeface="Times New Roman"/>
                        </a:rPr>
                        <a:t>» </a:t>
                      </a:r>
                      <a:endParaRPr sz="1600" dirty="0"/>
                    </a:p>
                  </a:txBody>
                  <a:tcPr marL="82944" marR="82944" marT="41476" marB="41476"/>
                </a:tc>
                <a:tc>
                  <a:txBody>
                    <a:bodyPr/>
                    <a:lstStyle/>
                    <a:p>
                      <a:pPr>
                        <a:buFont typeface="StarSymbol"/>
                        <a:buNone/>
                      </a:pPr>
                      <a:r>
                        <a:rPr lang="de-DE" sz="1300" dirty="0" err="1">
                          <a:solidFill>
                            <a:srgbClr val="000000"/>
                          </a:solidFill>
                          <a:ea typeface="Times New Roman"/>
                        </a:rPr>
                        <a:t>AuxilliaryConstructs</a:t>
                      </a:r>
                      <a:r>
                        <a:rPr lang="de-DE" sz="1300" dirty="0">
                          <a:solidFill>
                            <a:srgbClr val="000000"/>
                          </a:solidFill>
                          <a:ea typeface="Times New Roman"/>
                        </a:rPr>
                        <a:t>:: Models </a:t>
                      </a:r>
                      <a:endParaRPr sz="1600" dirty="0"/>
                    </a:p>
                  </a:txBody>
                  <a:tcPr marL="82944" marR="82944" marT="41476" marB="41476"/>
                </a:tc>
                <a:tc>
                  <a:txBody>
                    <a:bodyPr/>
                    <a:lstStyle/>
                    <a:p>
                      <a:pPr>
                        <a:buFont typeface="StarSymbol"/>
                        <a:buNone/>
                      </a:pPr>
                      <a:r>
                        <a:rPr lang="de-DE" sz="1300" dirty="0">
                          <a:solidFill>
                            <a:srgbClr val="000000"/>
                          </a:solidFill>
                          <a:ea typeface="Times New Roman"/>
                        </a:rPr>
                        <a:t>Model </a:t>
                      </a:r>
                      <a:endParaRPr sz="1600" dirty="0"/>
                    </a:p>
                  </a:txBody>
                  <a:tcPr marL="82944" marR="82944" marT="41476" marB="41476"/>
                </a:tc>
              </a:tr>
            </a:tbl>
          </a:graphicData>
        </a:graphic>
      </p:graphicFrame>
      <p:sp>
        <p:nvSpPr>
          <p:cNvPr id="5" name="TextShape 1"/>
          <p:cNvSpPr txBox="1"/>
          <p:nvPr/>
        </p:nvSpPr>
        <p:spPr>
          <a:xfrm>
            <a:off x="0" y="0"/>
            <a:ext cx="5877921" cy="979756"/>
          </a:xfrm>
          <a:prstGeom prst="rect">
            <a:avLst/>
          </a:prstGeom>
        </p:spPr>
        <p:txBody>
          <a:bodyPr wrap="none" lIns="0" tIns="0" rIns="0" bIns="0" anchor="ctr"/>
          <a:lstStyle/>
          <a:p>
            <a:pPr algn="ctr" defTabSz="829022" fontAlgn="auto">
              <a:spcBef>
                <a:spcPts val="0"/>
              </a:spcBef>
              <a:spcAft>
                <a:spcPts val="0"/>
              </a:spcAft>
            </a:pPr>
            <a:r>
              <a:rPr lang="de-DE" sz="2800" dirty="0" smtClean="0">
                <a:solidFill>
                  <a:srgbClr val="7DA647"/>
                </a:solidFill>
                <a:latin typeface="Arial"/>
                <a:ea typeface="Arial-BoldMT"/>
                <a:cs typeface="DejaVu Sans"/>
              </a:rPr>
              <a:t>UML Profile </a:t>
            </a:r>
          </a:p>
          <a:p>
            <a:pPr algn="ctr" defTabSz="829022" fontAlgn="auto">
              <a:spcBef>
                <a:spcPts val="0"/>
              </a:spcBef>
              <a:spcAft>
                <a:spcPts val="0"/>
              </a:spcAft>
            </a:pPr>
            <a:r>
              <a:rPr lang="de-DE" sz="2200" dirty="0" smtClean="0">
                <a:solidFill>
                  <a:srgbClr val="7DA647"/>
                </a:solidFill>
                <a:latin typeface="Arial"/>
                <a:cs typeface="DejaVu Sans"/>
              </a:rPr>
              <a:t>Beispiele für Stereotypen</a:t>
            </a:r>
            <a:endParaRPr sz="2200" dirty="0">
              <a:solidFill>
                <a:prstClr val="black"/>
              </a:solidFill>
              <a:latin typeface="Arial"/>
              <a:cs typeface="DejaVu Sans"/>
            </a:endParaRPr>
          </a:p>
        </p:txBody>
      </p:sp>
      <p:sp>
        <p:nvSpPr>
          <p:cNvPr id="11" name="Fußzeilenplatzhalter 10"/>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2" name="Foliennummernplatzhalter 11"/>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36</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20249235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1"/>
          <p:cNvSpPr txBox="1"/>
          <p:nvPr/>
        </p:nvSpPr>
        <p:spPr>
          <a:xfrm>
            <a:off x="35496" y="40823"/>
            <a:ext cx="5877921" cy="898110"/>
          </a:xfrm>
          <a:prstGeom prst="rect">
            <a:avLst/>
          </a:prstGeom>
        </p:spPr>
        <p:txBody>
          <a:bodyPr wrap="none" lIns="0" tIns="0" rIns="0" bIns="0" anchor="ctr"/>
          <a:lstStyle/>
          <a:p>
            <a:pPr algn="ctr" defTabSz="829022" fontAlgn="auto">
              <a:spcBef>
                <a:spcPts val="0"/>
              </a:spcBef>
              <a:spcAft>
                <a:spcPts val="0"/>
              </a:spcAft>
            </a:pPr>
            <a:r>
              <a:rPr lang="de-DE" sz="2400" dirty="0" smtClean="0">
                <a:solidFill>
                  <a:srgbClr val="7DA647"/>
                </a:solidFill>
                <a:latin typeface="Arial"/>
                <a:cs typeface="DejaVu Sans"/>
              </a:rPr>
              <a:t>Beispiel-UML-Profil</a:t>
            </a:r>
            <a:br>
              <a:rPr lang="de-DE" sz="2400" dirty="0" smtClean="0">
                <a:solidFill>
                  <a:srgbClr val="7DA647"/>
                </a:solidFill>
                <a:latin typeface="Arial"/>
                <a:cs typeface="DejaVu Sans"/>
              </a:rPr>
            </a:br>
            <a:r>
              <a:rPr lang="de-DE" sz="2400" dirty="0" smtClean="0">
                <a:solidFill>
                  <a:srgbClr val="7DA647"/>
                </a:solidFill>
                <a:latin typeface="Arial"/>
                <a:cs typeface="DejaVu Sans"/>
              </a:rPr>
              <a:t>„Enterprise </a:t>
            </a:r>
            <a:r>
              <a:rPr lang="de-DE" sz="2400" dirty="0">
                <a:solidFill>
                  <a:srgbClr val="7DA647"/>
                </a:solidFill>
                <a:latin typeface="Arial"/>
                <a:cs typeface="DejaVu Sans"/>
              </a:rPr>
              <a:t>Java </a:t>
            </a:r>
            <a:r>
              <a:rPr lang="de-DE" sz="2400" dirty="0" err="1" smtClean="0">
                <a:solidFill>
                  <a:srgbClr val="7DA647"/>
                </a:solidFill>
                <a:latin typeface="Arial"/>
                <a:cs typeface="DejaVu Sans"/>
              </a:rPr>
              <a:t>Beans</a:t>
            </a:r>
            <a:r>
              <a:rPr lang="de-DE" sz="2400" dirty="0" smtClean="0">
                <a:solidFill>
                  <a:srgbClr val="7DA647"/>
                </a:solidFill>
                <a:latin typeface="Arial"/>
                <a:cs typeface="DejaVu Sans"/>
              </a:rPr>
              <a:t>“: Metamodell</a:t>
            </a:r>
            <a:endParaRPr lang="de-DE" sz="2400" dirty="0">
              <a:solidFill>
                <a:prstClr val="black"/>
              </a:solidFill>
              <a:latin typeface="Arial"/>
              <a:cs typeface="DejaVu Sans"/>
            </a:endParaRPr>
          </a:p>
        </p:txBody>
      </p:sp>
      <p:pic>
        <p:nvPicPr>
          <p:cNvPr id="6" name="Grafik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96" y="1196752"/>
            <a:ext cx="8839200" cy="4968552"/>
          </a:xfrm>
          <a:prstGeom prst="rect">
            <a:avLst/>
          </a:prstGeom>
        </p:spPr>
      </p:pic>
      <p:sp>
        <p:nvSpPr>
          <p:cNvPr id="7" name="TextShape 2"/>
          <p:cNvSpPr txBox="1"/>
          <p:nvPr/>
        </p:nvSpPr>
        <p:spPr>
          <a:xfrm>
            <a:off x="6588224" y="3789040"/>
            <a:ext cx="2448272" cy="1944216"/>
          </a:xfrm>
          <a:prstGeom prst="rect">
            <a:avLst/>
          </a:prstGeom>
          <a:solidFill>
            <a:schemeClr val="bg1"/>
          </a:solidFill>
          <a:ln w="19050">
            <a:solidFill>
              <a:schemeClr val="tx1"/>
            </a:solidFill>
          </a:ln>
        </p:spPr>
        <p:txBody>
          <a:bodyPr lIns="82902" tIns="41451" rIns="82902" bIns="41451"/>
          <a:lstStyle/>
          <a:p>
            <a:pPr defTabSz="829022" fontAlgn="auto">
              <a:spcBef>
                <a:spcPts val="0"/>
              </a:spcBef>
              <a:spcAft>
                <a:spcPts val="0"/>
              </a:spcAft>
            </a:pPr>
            <a:r>
              <a:rPr lang="de-DE" sz="2400" dirty="0" smtClean="0">
                <a:solidFill>
                  <a:srgbClr val="000000"/>
                </a:solidFill>
                <a:latin typeface="Arial"/>
                <a:cs typeface="DejaVu Sans"/>
              </a:rPr>
              <a:t>NB: </a:t>
            </a:r>
            <a:r>
              <a:rPr lang="de-DE" sz="2400" dirty="0" err="1" smtClean="0">
                <a:solidFill>
                  <a:srgbClr val="000000"/>
                </a:solidFill>
                <a:latin typeface="Arial"/>
                <a:cs typeface="DejaVu Sans"/>
              </a:rPr>
              <a:t>EntityBeans</a:t>
            </a:r>
            <a:r>
              <a:rPr lang="de-DE" sz="2400" dirty="0" smtClean="0">
                <a:solidFill>
                  <a:srgbClr val="000000"/>
                </a:solidFill>
                <a:latin typeface="Arial"/>
                <a:cs typeface="DejaVu Sans"/>
              </a:rPr>
              <a:t> sind überholt, hier nur zur </a:t>
            </a:r>
            <a:r>
              <a:rPr lang="de-DE" sz="2400" dirty="0" err="1" smtClean="0">
                <a:solidFill>
                  <a:srgbClr val="000000"/>
                </a:solidFill>
                <a:latin typeface="Arial"/>
                <a:cs typeface="DejaVu Sans"/>
              </a:rPr>
              <a:t>Veranschau-lichung</a:t>
            </a:r>
            <a:r>
              <a:rPr lang="de-DE" sz="2400" dirty="0" smtClean="0">
                <a:solidFill>
                  <a:srgbClr val="000000"/>
                </a:solidFill>
                <a:latin typeface="Arial"/>
                <a:cs typeface="DejaVu Sans"/>
              </a:rPr>
              <a:t>.</a:t>
            </a:r>
            <a:endParaRPr sz="2400" dirty="0">
              <a:solidFill>
                <a:prstClr val="black"/>
              </a:solidFill>
              <a:latin typeface="Arial"/>
              <a:cs typeface="DejaVu Sans"/>
            </a:endParaRPr>
          </a:p>
        </p:txBody>
      </p:sp>
      <p:sp>
        <p:nvSpPr>
          <p:cNvPr id="12" name="Fußzeilenplatzhalter 11"/>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3" name="Foliennummernplatzhalter 12"/>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37</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3039215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1"/>
          <p:cNvSpPr txBox="1"/>
          <p:nvPr/>
        </p:nvSpPr>
        <p:spPr>
          <a:xfrm>
            <a:off x="0" y="40823"/>
            <a:ext cx="5877921" cy="898110"/>
          </a:xfrm>
          <a:prstGeom prst="rect">
            <a:avLst/>
          </a:prstGeom>
        </p:spPr>
        <p:txBody>
          <a:bodyPr wrap="none" lIns="0" tIns="0" rIns="0" bIns="0" anchor="ctr"/>
          <a:lstStyle/>
          <a:p>
            <a:pPr algn="ctr" defTabSz="829022" fontAlgn="auto">
              <a:spcBef>
                <a:spcPts val="0"/>
              </a:spcBef>
              <a:spcAft>
                <a:spcPts val="0"/>
              </a:spcAft>
            </a:pPr>
            <a:r>
              <a:rPr lang="de-DE" sz="2800" dirty="0">
                <a:solidFill>
                  <a:srgbClr val="7DA647"/>
                </a:solidFill>
                <a:latin typeface="Arial"/>
                <a:ea typeface="Arial-BoldMT"/>
                <a:cs typeface="DejaVu Sans"/>
              </a:rPr>
              <a:t>UML Profile </a:t>
            </a:r>
          </a:p>
          <a:p>
            <a:pPr algn="ctr" defTabSz="829022" fontAlgn="auto">
              <a:spcBef>
                <a:spcPts val="0"/>
              </a:spcBef>
              <a:spcAft>
                <a:spcPts val="0"/>
              </a:spcAft>
            </a:pPr>
            <a:r>
              <a:rPr lang="de-DE" sz="2200" dirty="0" smtClean="0">
                <a:solidFill>
                  <a:srgbClr val="7DA647"/>
                </a:solidFill>
                <a:latin typeface="Arial"/>
                <a:cs typeface="DejaVu Sans"/>
              </a:rPr>
              <a:t>Beispiele</a:t>
            </a:r>
            <a:endParaRPr lang="de-DE" sz="2200" dirty="0">
              <a:solidFill>
                <a:prstClr val="black"/>
              </a:solidFill>
              <a:latin typeface="Arial"/>
              <a:cs typeface="DejaVu Sans"/>
            </a:endParaRPr>
          </a:p>
        </p:txBody>
      </p:sp>
      <p:sp>
        <p:nvSpPr>
          <p:cNvPr id="6" name="TextShape 2"/>
          <p:cNvSpPr txBox="1"/>
          <p:nvPr/>
        </p:nvSpPr>
        <p:spPr>
          <a:xfrm>
            <a:off x="97965" y="1268760"/>
            <a:ext cx="9143433" cy="4824536"/>
          </a:xfrm>
          <a:prstGeom prst="rect">
            <a:avLst/>
          </a:prstGeom>
        </p:spPr>
        <p:txBody>
          <a:bodyPr lIns="82902" tIns="41451" rIns="82902" bIns="41451"/>
          <a:lstStyle/>
          <a:p>
            <a:pPr defTabSz="829022" fontAlgn="auto">
              <a:lnSpc>
                <a:spcPct val="110000"/>
              </a:lnSpc>
              <a:spcBef>
                <a:spcPts val="0"/>
              </a:spcBef>
              <a:spcAft>
                <a:spcPts val="600"/>
              </a:spcAft>
            </a:pPr>
            <a:r>
              <a:rPr lang="de-DE" sz="2200" b="1" dirty="0" smtClean="0">
                <a:solidFill>
                  <a:srgbClr val="000000"/>
                </a:solidFill>
                <a:latin typeface="Arial"/>
                <a:cs typeface="DejaVu Sans"/>
              </a:rPr>
              <a:t>Standardisierte </a:t>
            </a:r>
            <a:r>
              <a:rPr lang="de-DE" sz="2200" b="1" dirty="0">
                <a:solidFill>
                  <a:srgbClr val="000000"/>
                </a:solidFill>
                <a:latin typeface="Arial"/>
                <a:cs typeface="DejaVu Sans"/>
              </a:rPr>
              <a:t>Profile der </a:t>
            </a:r>
            <a:r>
              <a:rPr lang="de-DE" sz="2200" b="1" dirty="0" smtClean="0">
                <a:solidFill>
                  <a:srgbClr val="000000"/>
                </a:solidFill>
                <a:latin typeface="Arial"/>
                <a:cs typeface="DejaVu Sans"/>
              </a:rPr>
              <a:t>UML:</a:t>
            </a:r>
            <a:endParaRPr lang="de-DE" sz="2200" dirty="0" smtClean="0">
              <a:solidFill>
                <a:prstClr val="black"/>
              </a:solidFill>
              <a:latin typeface="Arial"/>
              <a:cs typeface="DejaVu Sans"/>
            </a:endParaRPr>
          </a:p>
          <a:p>
            <a:pPr marL="234000" indent="-234000" defTabSz="829022" fontAlgn="auto">
              <a:lnSpc>
                <a:spcPct val="110000"/>
              </a:lnSpc>
              <a:spcBef>
                <a:spcPts val="0"/>
              </a:spcBef>
              <a:spcAft>
                <a:spcPts val="600"/>
              </a:spcAft>
            </a:pPr>
            <a:r>
              <a:rPr lang="de-DE" sz="2200" dirty="0" smtClean="0">
                <a:solidFill>
                  <a:srgbClr val="000000"/>
                </a:solidFill>
                <a:latin typeface="Arial"/>
                <a:cs typeface="DejaVu Sans"/>
              </a:rPr>
              <a:t>Allgemeine </a:t>
            </a:r>
            <a:r>
              <a:rPr lang="de-DE" sz="2200" dirty="0">
                <a:solidFill>
                  <a:srgbClr val="000000"/>
                </a:solidFill>
                <a:latin typeface="Arial"/>
                <a:cs typeface="DejaVu Sans"/>
              </a:rPr>
              <a:t>Profile für </a:t>
            </a:r>
            <a:r>
              <a:rPr lang="de-DE" sz="2200" dirty="0" smtClean="0">
                <a:solidFill>
                  <a:srgbClr val="000000"/>
                </a:solidFill>
                <a:latin typeface="Arial"/>
                <a:cs typeface="DejaVu Sans"/>
              </a:rPr>
              <a:t>besondere</a:t>
            </a:r>
            <a:br>
              <a:rPr lang="de-DE" sz="2200" dirty="0" smtClean="0">
                <a:solidFill>
                  <a:srgbClr val="000000"/>
                </a:solidFill>
                <a:latin typeface="Arial"/>
                <a:cs typeface="DejaVu Sans"/>
              </a:rPr>
            </a:br>
            <a:r>
              <a:rPr lang="de-DE" sz="2200" dirty="0" smtClean="0">
                <a:solidFill>
                  <a:srgbClr val="000000"/>
                </a:solidFill>
                <a:latin typeface="Arial"/>
                <a:cs typeface="DejaVu Sans"/>
              </a:rPr>
              <a:t>Einsatzdomänen:</a:t>
            </a:r>
          </a:p>
          <a:p>
            <a:pPr marL="234000" indent="-234000" defTabSz="829022" fontAlgn="auto">
              <a:lnSpc>
                <a:spcPct val="110000"/>
              </a:lnSpc>
              <a:spcBef>
                <a:spcPts val="0"/>
              </a:spcBef>
              <a:spcAft>
                <a:spcPts val="600"/>
              </a:spcAft>
              <a:buFont typeface="Arial" pitchFamily="34" charset="0"/>
              <a:buChar char="•"/>
            </a:pPr>
            <a:r>
              <a:rPr lang="de-DE" sz="2200" dirty="0" smtClean="0">
                <a:solidFill>
                  <a:srgbClr val="000000"/>
                </a:solidFill>
                <a:latin typeface="Arial"/>
                <a:cs typeface="DejaVu Sans"/>
              </a:rPr>
              <a:t>Real-time </a:t>
            </a:r>
            <a:r>
              <a:rPr lang="de-DE" sz="2200" dirty="0">
                <a:solidFill>
                  <a:srgbClr val="000000"/>
                </a:solidFill>
                <a:latin typeface="Arial"/>
                <a:cs typeface="DejaVu Sans"/>
              </a:rPr>
              <a:t>UML, </a:t>
            </a:r>
            <a:r>
              <a:rPr lang="de-DE" sz="2200" dirty="0" err="1" smtClean="0">
                <a:solidFill>
                  <a:srgbClr val="000000"/>
                </a:solidFill>
                <a:latin typeface="Arial"/>
                <a:cs typeface="DejaVu Sans"/>
              </a:rPr>
              <a:t>UMLsec</a:t>
            </a:r>
            <a:r>
              <a:rPr lang="de-DE" sz="2200" dirty="0" smtClean="0">
                <a:solidFill>
                  <a:srgbClr val="000000"/>
                </a:solidFill>
                <a:latin typeface="Arial"/>
                <a:cs typeface="DejaVu Sans"/>
              </a:rPr>
              <a:t>.</a:t>
            </a:r>
          </a:p>
          <a:p>
            <a:pPr marL="234000" indent="-234000" defTabSz="829022" fontAlgn="auto">
              <a:lnSpc>
                <a:spcPct val="110000"/>
              </a:lnSpc>
              <a:spcBef>
                <a:spcPts val="0"/>
              </a:spcBef>
              <a:spcAft>
                <a:spcPts val="600"/>
              </a:spcAft>
              <a:buFont typeface="Arial" pitchFamily="34" charset="0"/>
              <a:buChar char="•"/>
            </a:pPr>
            <a:r>
              <a:rPr lang="de-DE" sz="2200" dirty="0" smtClean="0">
                <a:solidFill>
                  <a:srgbClr val="000000"/>
                </a:solidFill>
                <a:latin typeface="Arial"/>
                <a:cs typeface="DejaVu Sans"/>
              </a:rPr>
              <a:t>Enterprise </a:t>
            </a:r>
            <a:r>
              <a:rPr lang="de-DE" sz="2200" dirty="0" err="1">
                <a:solidFill>
                  <a:srgbClr val="000000"/>
                </a:solidFill>
                <a:latin typeface="Arial"/>
                <a:cs typeface="DejaVu Sans"/>
              </a:rPr>
              <a:t>Application</a:t>
            </a:r>
            <a:r>
              <a:rPr lang="de-DE" sz="2200" dirty="0">
                <a:solidFill>
                  <a:srgbClr val="000000"/>
                </a:solidFill>
                <a:latin typeface="Arial"/>
                <a:cs typeface="DejaVu Sans"/>
              </a:rPr>
              <a:t> Integration (EAI</a:t>
            </a:r>
            <a:r>
              <a:rPr lang="de-DE" sz="2200" dirty="0" smtClean="0">
                <a:solidFill>
                  <a:srgbClr val="000000"/>
                </a:solidFill>
                <a:latin typeface="Arial"/>
                <a:cs typeface="DejaVu Sans"/>
              </a:rPr>
              <a:t>);</a:t>
            </a:r>
            <a:br>
              <a:rPr lang="de-DE" sz="2200" dirty="0" smtClean="0">
                <a:solidFill>
                  <a:srgbClr val="000000"/>
                </a:solidFill>
                <a:latin typeface="Arial"/>
                <a:cs typeface="DejaVu Sans"/>
              </a:rPr>
            </a:br>
            <a:r>
              <a:rPr lang="de-DE" sz="2200" dirty="0" err="1" smtClean="0">
                <a:solidFill>
                  <a:srgbClr val="000000"/>
                </a:solidFill>
                <a:latin typeface="Arial"/>
                <a:cs typeface="DejaVu Sans"/>
              </a:rPr>
              <a:t>Testing</a:t>
            </a:r>
            <a:r>
              <a:rPr lang="de-DE" sz="2200" dirty="0">
                <a:solidFill>
                  <a:srgbClr val="000000"/>
                </a:solidFill>
                <a:latin typeface="Arial"/>
                <a:cs typeface="DejaVu Sans"/>
              </a:rPr>
              <a:t>; </a:t>
            </a:r>
            <a:r>
              <a:rPr lang="de-DE" sz="2200" dirty="0" err="1">
                <a:solidFill>
                  <a:srgbClr val="000000"/>
                </a:solidFill>
                <a:latin typeface="Arial"/>
                <a:cs typeface="DejaVu Sans"/>
              </a:rPr>
              <a:t>Schedulability</a:t>
            </a:r>
            <a:r>
              <a:rPr lang="de-DE" sz="2200" dirty="0">
                <a:solidFill>
                  <a:srgbClr val="000000"/>
                </a:solidFill>
                <a:latin typeface="Arial"/>
                <a:cs typeface="DejaVu Sans"/>
              </a:rPr>
              <a:t>, Performance </a:t>
            </a:r>
            <a:r>
              <a:rPr lang="de-DE" sz="2200" dirty="0" smtClean="0">
                <a:solidFill>
                  <a:srgbClr val="000000"/>
                </a:solidFill>
                <a:latin typeface="Arial"/>
                <a:cs typeface="DejaVu Sans"/>
              </a:rPr>
              <a:t>und</a:t>
            </a:r>
            <a:br>
              <a:rPr lang="de-DE" sz="2200" dirty="0" smtClean="0">
                <a:solidFill>
                  <a:srgbClr val="000000"/>
                </a:solidFill>
                <a:latin typeface="Arial"/>
                <a:cs typeface="DejaVu Sans"/>
              </a:rPr>
            </a:br>
            <a:r>
              <a:rPr lang="de-DE" sz="2200" dirty="0" smtClean="0">
                <a:solidFill>
                  <a:srgbClr val="000000"/>
                </a:solidFill>
                <a:latin typeface="Arial"/>
                <a:cs typeface="DejaVu Sans"/>
              </a:rPr>
              <a:t>Time </a:t>
            </a:r>
            <a:r>
              <a:rPr lang="de-DE" sz="2200" dirty="0" err="1" smtClean="0">
                <a:solidFill>
                  <a:srgbClr val="000000"/>
                </a:solidFill>
                <a:latin typeface="Arial"/>
                <a:cs typeface="DejaVu Sans"/>
              </a:rPr>
              <a:t>Specification</a:t>
            </a:r>
            <a:r>
              <a:rPr lang="de-DE" sz="2200" dirty="0" smtClean="0">
                <a:solidFill>
                  <a:srgbClr val="000000"/>
                </a:solidFill>
                <a:latin typeface="Arial"/>
                <a:cs typeface="DejaVu Sans"/>
              </a:rPr>
              <a:t>.</a:t>
            </a:r>
            <a:endParaRPr lang="de-DE" sz="2200" dirty="0" smtClean="0">
              <a:solidFill>
                <a:prstClr val="black"/>
              </a:solidFill>
              <a:latin typeface="Arial"/>
              <a:cs typeface="DejaVu Sans"/>
            </a:endParaRPr>
          </a:p>
          <a:p>
            <a:pPr marL="234000" indent="-234000" defTabSz="829022" fontAlgn="auto">
              <a:lnSpc>
                <a:spcPct val="110000"/>
              </a:lnSpc>
              <a:spcBef>
                <a:spcPts val="0"/>
              </a:spcBef>
              <a:spcAft>
                <a:spcPts val="600"/>
              </a:spcAft>
            </a:pPr>
            <a:r>
              <a:rPr lang="de-DE" sz="2200" b="1" dirty="0" smtClean="0">
                <a:solidFill>
                  <a:srgbClr val="000000"/>
                </a:solidFill>
                <a:latin typeface="Arial"/>
                <a:cs typeface="DejaVu Sans"/>
              </a:rPr>
              <a:t>Profile </a:t>
            </a:r>
            <a:r>
              <a:rPr lang="de-DE" sz="2200" b="1" dirty="0">
                <a:solidFill>
                  <a:srgbClr val="000000"/>
                </a:solidFill>
                <a:latin typeface="Arial"/>
                <a:cs typeface="DejaVu Sans"/>
              </a:rPr>
              <a:t>für Implementierung</a:t>
            </a:r>
            <a:r>
              <a:rPr lang="de-DE" sz="2200" dirty="0">
                <a:solidFill>
                  <a:srgbClr val="000000"/>
                </a:solidFill>
                <a:latin typeface="Arial"/>
                <a:cs typeface="DejaVu Sans"/>
              </a:rPr>
              <a:t> in speziellen </a:t>
            </a:r>
            <a:r>
              <a:rPr lang="de-DE" sz="2200" dirty="0" smtClean="0">
                <a:solidFill>
                  <a:srgbClr val="000000"/>
                </a:solidFill>
                <a:latin typeface="Arial"/>
                <a:cs typeface="DejaVu Sans"/>
              </a:rPr>
              <a:t>Programmiersprachen:</a:t>
            </a:r>
          </a:p>
          <a:p>
            <a:pPr marL="234000" indent="-234000" defTabSz="829022" fontAlgn="auto">
              <a:lnSpc>
                <a:spcPct val="110000"/>
              </a:lnSpc>
              <a:spcBef>
                <a:spcPts val="0"/>
              </a:spcBef>
              <a:spcAft>
                <a:spcPts val="600"/>
              </a:spcAft>
              <a:buFont typeface="Arial" pitchFamily="34" charset="0"/>
              <a:buChar char="•"/>
            </a:pPr>
            <a:r>
              <a:rPr lang="de-DE" sz="2200" dirty="0" smtClean="0">
                <a:solidFill>
                  <a:srgbClr val="000000"/>
                </a:solidFill>
                <a:latin typeface="Arial"/>
                <a:cs typeface="DejaVu Sans"/>
              </a:rPr>
              <a:t>C</a:t>
            </a:r>
            <a:r>
              <a:rPr lang="de-DE" sz="2200" dirty="0">
                <a:solidFill>
                  <a:srgbClr val="000000"/>
                </a:solidFill>
                <a:latin typeface="Arial"/>
                <a:cs typeface="DejaVu Sans"/>
              </a:rPr>
              <a:t>++, C#, </a:t>
            </a:r>
            <a:r>
              <a:rPr lang="de-DE" sz="2200" dirty="0" smtClean="0">
                <a:solidFill>
                  <a:srgbClr val="000000"/>
                </a:solidFill>
                <a:latin typeface="Arial"/>
                <a:cs typeface="DejaVu Sans"/>
              </a:rPr>
              <a:t>Java</a:t>
            </a:r>
            <a:endParaRPr lang="de-DE" sz="2200" dirty="0" smtClean="0">
              <a:solidFill>
                <a:prstClr val="black"/>
              </a:solidFill>
              <a:latin typeface="Arial"/>
              <a:cs typeface="DejaVu Sans"/>
            </a:endParaRPr>
          </a:p>
          <a:p>
            <a:pPr marL="234000" indent="-234000" defTabSz="829022" fontAlgn="auto">
              <a:lnSpc>
                <a:spcPct val="110000"/>
              </a:lnSpc>
              <a:spcBef>
                <a:spcPts val="0"/>
              </a:spcBef>
              <a:spcAft>
                <a:spcPts val="600"/>
              </a:spcAft>
            </a:pPr>
            <a:r>
              <a:rPr lang="de-DE" sz="2200" b="1" dirty="0" smtClean="0">
                <a:solidFill>
                  <a:srgbClr val="000000"/>
                </a:solidFill>
                <a:latin typeface="Arial"/>
                <a:cs typeface="DejaVu Sans"/>
              </a:rPr>
              <a:t>Profile </a:t>
            </a:r>
            <a:r>
              <a:rPr lang="de-DE" sz="2200" b="1" dirty="0">
                <a:solidFill>
                  <a:srgbClr val="000000"/>
                </a:solidFill>
                <a:latin typeface="Arial"/>
                <a:cs typeface="DejaVu Sans"/>
              </a:rPr>
              <a:t>für die spezielle </a:t>
            </a:r>
            <a:r>
              <a:rPr lang="de-DE" sz="2200" b="1" dirty="0" smtClean="0">
                <a:solidFill>
                  <a:srgbClr val="000000"/>
                </a:solidFill>
                <a:latin typeface="Arial"/>
                <a:cs typeface="DejaVu Sans"/>
              </a:rPr>
              <a:t>Komponentenmodelle:</a:t>
            </a:r>
          </a:p>
          <a:p>
            <a:pPr marL="234000" indent="-234000" defTabSz="829022" fontAlgn="auto">
              <a:lnSpc>
                <a:spcPct val="110000"/>
              </a:lnSpc>
              <a:spcBef>
                <a:spcPts val="0"/>
              </a:spcBef>
              <a:spcAft>
                <a:spcPts val="600"/>
              </a:spcAft>
              <a:buFont typeface="Arial" pitchFamily="34" charset="0"/>
              <a:buChar char="•"/>
            </a:pPr>
            <a:r>
              <a:rPr lang="de-DE" sz="2200" dirty="0" smtClean="0">
                <a:solidFill>
                  <a:srgbClr val="000000"/>
                </a:solidFill>
                <a:latin typeface="Arial"/>
                <a:cs typeface="DejaVu Sans"/>
              </a:rPr>
              <a:t>JEE/EJB</a:t>
            </a:r>
            <a:r>
              <a:rPr lang="de-DE" sz="2200" dirty="0">
                <a:solidFill>
                  <a:srgbClr val="000000"/>
                </a:solidFill>
                <a:latin typeface="Arial"/>
                <a:cs typeface="DejaVu Sans"/>
              </a:rPr>
              <a:t>, COM, .NET, CCM (CORBA </a:t>
            </a:r>
            <a:r>
              <a:rPr lang="de-DE" sz="2200" dirty="0" err="1">
                <a:solidFill>
                  <a:srgbClr val="000000"/>
                </a:solidFill>
                <a:latin typeface="Arial"/>
                <a:cs typeface="DejaVu Sans"/>
              </a:rPr>
              <a:t>Component</a:t>
            </a:r>
            <a:r>
              <a:rPr lang="de-DE" sz="2200" dirty="0">
                <a:solidFill>
                  <a:srgbClr val="000000"/>
                </a:solidFill>
                <a:latin typeface="Arial"/>
                <a:cs typeface="DejaVu Sans"/>
              </a:rPr>
              <a:t> Model</a:t>
            </a:r>
            <a:r>
              <a:rPr lang="de-DE" sz="2200" dirty="0" smtClean="0">
                <a:solidFill>
                  <a:srgbClr val="000000"/>
                </a:solidFill>
                <a:latin typeface="Arial"/>
                <a:cs typeface="DejaVu Sans"/>
              </a:rPr>
              <a:t>).</a:t>
            </a:r>
            <a:endParaRPr sz="2200" dirty="0">
              <a:solidFill>
                <a:prstClr val="black"/>
              </a:solidFill>
              <a:latin typeface="Arial"/>
              <a:cs typeface="DejaVu Sans"/>
            </a:endParaRPr>
          </a:p>
        </p:txBody>
      </p:sp>
      <p:pic>
        <p:nvPicPr>
          <p:cNvPr id="7" name="Picture 4"/>
          <p:cNvPicPr/>
          <p:nvPr/>
        </p:nvPicPr>
        <p:blipFill>
          <a:blip r:embed="rId3" cstate="print"/>
          <a:stretch>
            <a:fillRect/>
          </a:stretch>
        </p:blipFill>
        <p:spPr>
          <a:xfrm>
            <a:off x="5508104" y="1215057"/>
            <a:ext cx="3549279" cy="2573983"/>
          </a:xfrm>
          <a:prstGeom prst="rect">
            <a:avLst/>
          </a:prstGeom>
          <a:ln>
            <a:noFill/>
          </a:ln>
        </p:spPr>
      </p:pic>
      <p:sp>
        <p:nvSpPr>
          <p:cNvPr id="12" name="Fußzeilenplatzhalter 11"/>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3" name="Foliennummernplatzhalter 12"/>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38</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3179657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TextShape 2"/>
          <p:cNvSpPr txBox="1"/>
          <p:nvPr/>
        </p:nvSpPr>
        <p:spPr>
          <a:xfrm>
            <a:off x="65310" y="1301140"/>
            <a:ext cx="8974606" cy="4864164"/>
          </a:xfrm>
          <a:prstGeom prst="rect">
            <a:avLst/>
          </a:prstGeom>
        </p:spPr>
        <p:txBody>
          <a:bodyPr lIns="82902" tIns="41451" rIns="82902" bIns="41451"/>
          <a:lstStyle/>
          <a:p>
            <a:pPr defTabSz="829022" fontAlgn="auto">
              <a:lnSpc>
                <a:spcPct val="110000"/>
              </a:lnSpc>
              <a:spcBef>
                <a:spcPts val="0"/>
              </a:spcBef>
              <a:spcAft>
                <a:spcPts val="900"/>
              </a:spcAft>
            </a:pPr>
            <a:r>
              <a:rPr lang="de-DE" sz="2400" b="1" dirty="0">
                <a:solidFill>
                  <a:srgbClr val="000000"/>
                </a:solidFill>
                <a:latin typeface="Arial"/>
                <a:ea typeface="ＭＳ Ｐゴシック"/>
                <a:cs typeface="DejaVu Sans"/>
              </a:rPr>
              <a:t>Grundlegende Konstrukte und ihre </a:t>
            </a:r>
            <a:r>
              <a:rPr lang="de-DE" sz="2400" b="1" dirty="0" smtClean="0">
                <a:solidFill>
                  <a:srgbClr val="000000"/>
                </a:solidFill>
                <a:latin typeface="Arial"/>
                <a:ea typeface="ＭＳ Ｐゴシック"/>
                <a:cs typeface="DejaVu Sans"/>
              </a:rPr>
              <a:t>Darstellung:</a:t>
            </a:r>
            <a:endParaRPr lang="de-DE" sz="2400" dirty="0" smtClean="0">
              <a:solidFill>
                <a:prstClr val="black"/>
              </a:solidFill>
              <a:latin typeface="Arial"/>
              <a:cs typeface="DejaVu Sans"/>
            </a:endParaRPr>
          </a:p>
          <a:p>
            <a:pPr marL="342000" indent="-270000" defTabSz="829022" fontAlgn="auto">
              <a:lnSpc>
                <a:spcPct val="110000"/>
              </a:lnSpc>
              <a:spcBef>
                <a:spcPts val="0"/>
              </a:spcBef>
              <a:spcAft>
                <a:spcPts val="900"/>
              </a:spcAft>
              <a:buFont typeface="Arial" panose="020B0604020202020204" pitchFamily="34" charset="0"/>
              <a:buChar char="•"/>
            </a:pPr>
            <a:r>
              <a:rPr lang="de-DE" sz="2400" b="1" dirty="0" smtClean="0">
                <a:solidFill>
                  <a:srgbClr val="000000"/>
                </a:solidFill>
                <a:latin typeface="Arial"/>
                <a:ea typeface="ＭＳ Ｐゴシック"/>
                <a:cs typeface="DejaVu Sans"/>
              </a:rPr>
              <a:t>Datenbank</a:t>
            </a:r>
            <a:r>
              <a:rPr lang="de-DE" sz="2400" b="1" dirty="0">
                <a:solidFill>
                  <a:srgbClr val="000000"/>
                </a:solidFill>
                <a:latin typeface="Arial"/>
                <a:ea typeface="ＭＳ Ｐゴシック"/>
                <a:cs typeface="DejaVu Sans"/>
              </a:rPr>
              <a:t>:</a:t>
            </a:r>
            <a:r>
              <a:rPr lang="de-DE" sz="2400" dirty="0">
                <a:solidFill>
                  <a:srgbClr val="000000"/>
                </a:solidFill>
                <a:latin typeface="Arial"/>
                <a:ea typeface="ＭＳ Ｐゴシック"/>
                <a:cs typeface="DejaVu Sans"/>
              </a:rPr>
              <a:t> UML-Komponente mit Stereotyp &lt;&lt;Database</a:t>
            </a:r>
            <a:r>
              <a:rPr lang="de-DE" sz="2400" dirty="0" smtClean="0">
                <a:solidFill>
                  <a:srgbClr val="000000"/>
                </a:solidFill>
                <a:latin typeface="Arial"/>
                <a:ea typeface="ＭＳ Ｐゴシック"/>
                <a:cs typeface="DejaVu Sans"/>
              </a:rPr>
              <a:t>&gt;&gt;.</a:t>
            </a:r>
            <a:endParaRPr lang="de-DE" sz="2400" dirty="0" smtClean="0">
              <a:solidFill>
                <a:prstClr val="black"/>
              </a:solidFill>
              <a:latin typeface="Arial"/>
              <a:cs typeface="DejaVu Sans"/>
            </a:endParaRPr>
          </a:p>
          <a:p>
            <a:pPr marL="342000" indent="-270000" defTabSz="829022" fontAlgn="auto">
              <a:lnSpc>
                <a:spcPct val="110000"/>
              </a:lnSpc>
              <a:spcBef>
                <a:spcPts val="0"/>
              </a:spcBef>
              <a:spcAft>
                <a:spcPts val="900"/>
              </a:spcAft>
              <a:buFont typeface="Arial" panose="020B0604020202020204" pitchFamily="34" charset="0"/>
              <a:buChar char="•"/>
            </a:pPr>
            <a:r>
              <a:rPr lang="de-DE" sz="2400" b="1" dirty="0" smtClean="0">
                <a:solidFill>
                  <a:srgbClr val="000000"/>
                </a:solidFill>
                <a:latin typeface="Arial"/>
                <a:ea typeface="ＭＳ Ｐゴシック"/>
                <a:cs typeface="DejaVu Sans"/>
              </a:rPr>
              <a:t>Schema</a:t>
            </a:r>
            <a:r>
              <a:rPr lang="de-DE" sz="2400" b="1" dirty="0">
                <a:solidFill>
                  <a:srgbClr val="000000"/>
                </a:solidFill>
                <a:latin typeface="Arial"/>
                <a:ea typeface="ＭＳ Ｐゴシック"/>
                <a:cs typeface="DejaVu Sans"/>
              </a:rPr>
              <a:t>:</a:t>
            </a:r>
            <a:r>
              <a:rPr lang="de-DE" sz="2400" dirty="0">
                <a:solidFill>
                  <a:srgbClr val="000000"/>
                </a:solidFill>
                <a:latin typeface="Arial"/>
                <a:ea typeface="ＭＳ Ｐゴシック"/>
                <a:cs typeface="DejaVu Sans"/>
              </a:rPr>
              <a:t> UML-Paket mit Stereotyp &lt;&lt;Schema</a:t>
            </a:r>
            <a:r>
              <a:rPr lang="de-DE" sz="2400" dirty="0" smtClean="0">
                <a:solidFill>
                  <a:srgbClr val="000000"/>
                </a:solidFill>
                <a:latin typeface="Arial"/>
                <a:ea typeface="ＭＳ Ｐゴシック"/>
                <a:cs typeface="DejaVu Sans"/>
              </a:rPr>
              <a:t>&gt;&gt;.</a:t>
            </a:r>
            <a:endParaRPr lang="de-DE" sz="2400" dirty="0" smtClean="0">
              <a:solidFill>
                <a:prstClr val="black"/>
              </a:solidFill>
              <a:latin typeface="Arial"/>
              <a:cs typeface="DejaVu Sans"/>
            </a:endParaRPr>
          </a:p>
          <a:p>
            <a:pPr marL="342000" indent="-270000" defTabSz="829022" fontAlgn="auto">
              <a:lnSpc>
                <a:spcPct val="110000"/>
              </a:lnSpc>
              <a:spcBef>
                <a:spcPts val="0"/>
              </a:spcBef>
              <a:spcAft>
                <a:spcPts val="900"/>
              </a:spcAft>
              <a:buFont typeface="Arial" panose="020B0604020202020204" pitchFamily="34" charset="0"/>
              <a:buChar char="•"/>
            </a:pPr>
            <a:r>
              <a:rPr lang="de-DE" sz="2400" b="1" dirty="0" smtClean="0">
                <a:solidFill>
                  <a:srgbClr val="000000"/>
                </a:solidFill>
                <a:latin typeface="Arial"/>
                <a:ea typeface="ＭＳ Ｐゴシック"/>
                <a:cs typeface="DejaVu Sans"/>
              </a:rPr>
              <a:t>Tabelle</a:t>
            </a:r>
            <a:r>
              <a:rPr lang="de-DE" sz="2400" b="1" dirty="0">
                <a:solidFill>
                  <a:srgbClr val="000000"/>
                </a:solidFill>
                <a:latin typeface="Arial"/>
                <a:ea typeface="ＭＳ Ｐゴシック"/>
                <a:cs typeface="DejaVu Sans"/>
              </a:rPr>
              <a:t>:</a:t>
            </a:r>
            <a:r>
              <a:rPr lang="de-DE" sz="2400" dirty="0">
                <a:solidFill>
                  <a:srgbClr val="000000"/>
                </a:solidFill>
                <a:latin typeface="Arial"/>
                <a:ea typeface="ＭＳ Ｐゴシック"/>
                <a:cs typeface="DejaVu Sans"/>
              </a:rPr>
              <a:t> UML-Klasse mit Stereotyp &lt;&lt;Table</a:t>
            </a:r>
            <a:r>
              <a:rPr lang="de-DE" sz="2400" dirty="0" smtClean="0">
                <a:solidFill>
                  <a:srgbClr val="000000"/>
                </a:solidFill>
                <a:latin typeface="Arial"/>
                <a:ea typeface="ＭＳ Ｐゴシック"/>
                <a:cs typeface="DejaVu Sans"/>
              </a:rPr>
              <a:t>&gt;&gt;.</a:t>
            </a:r>
            <a:endParaRPr lang="de-DE" sz="2400" dirty="0" smtClean="0">
              <a:solidFill>
                <a:prstClr val="black"/>
              </a:solidFill>
              <a:latin typeface="Arial"/>
              <a:cs typeface="DejaVu Sans"/>
            </a:endParaRPr>
          </a:p>
          <a:p>
            <a:pPr marL="342000" indent="-270000" defTabSz="829022" fontAlgn="auto">
              <a:lnSpc>
                <a:spcPct val="110000"/>
              </a:lnSpc>
              <a:spcBef>
                <a:spcPts val="0"/>
              </a:spcBef>
              <a:spcAft>
                <a:spcPts val="900"/>
              </a:spcAft>
              <a:buFont typeface="Arial" panose="020B0604020202020204" pitchFamily="34" charset="0"/>
              <a:buChar char="•"/>
            </a:pPr>
            <a:r>
              <a:rPr lang="de-DE" sz="2400" b="1" dirty="0" smtClean="0">
                <a:solidFill>
                  <a:srgbClr val="000000"/>
                </a:solidFill>
                <a:latin typeface="Arial"/>
                <a:ea typeface="ＭＳ Ｐゴシック"/>
                <a:cs typeface="DejaVu Sans"/>
              </a:rPr>
              <a:t>Spalten</a:t>
            </a:r>
            <a:r>
              <a:rPr lang="de-DE" sz="2400" b="1" dirty="0">
                <a:solidFill>
                  <a:srgbClr val="000000"/>
                </a:solidFill>
                <a:latin typeface="Arial"/>
                <a:ea typeface="ＭＳ Ｐゴシック"/>
                <a:cs typeface="DejaVu Sans"/>
              </a:rPr>
              <a:t>:</a:t>
            </a:r>
            <a:r>
              <a:rPr lang="de-DE" sz="2400" dirty="0">
                <a:solidFill>
                  <a:srgbClr val="000000"/>
                </a:solidFill>
                <a:latin typeface="Arial"/>
                <a:ea typeface="ＭＳ Ｐゴシック"/>
                <a:cs typeface="DejaVu Sans"/>
              </a:rPr>
              <a:t> Attribute der als &lt;&lt;Table&gt;&gt; markierten </a:t>
            </a:r>
            <a:r>
              <a:rPr lang="de-DE" sz="2400" dirty="0" smtClean="0">
                <a:solidFill>
                  <a:srgbClr val="000000"/>
                </a:solidFill>
                <a:latin typeface="Arial"/>
                <a:ea typeface="ＭＳ Ｐゴシック"/>
                <a:cs typeface="DejaVu Sans"/>
              </a:rPr>
              <a:t>Klasse mit </a:t>
            </a:r>
            <a:r>
              <a:rPr lang="de-DE" sz="2400" dirty="0">
                <a:solidFill>
                  <a:srgbClr val="000000"/>
                </a:solidFill>
                <a:latin typeface="Arial"/>
                <a:ea typeface="ＭＳ Ｐゴシック"/>
                <a:cs typeface="DejaVu Sans"/>
              </a:rPr>
              <a:t>Stereotyp &lt;&lt;</a:t>
            </a:r>
            <a:r>
              <a:rPr lang="de-DE" sz="2400" dirty="0" err="1">
                <a:solidFill>
                  <a:srgbClr val="000000"/>
                </a:solidFill>
                <a:latin typeface="Arial"/>
                <a:ea typeface="ＭＳ Ｐゴシック"/>
                <a:cs typeface="DejaVu Sans"/>
              </a:rPr>
              <a:t>Column</a:t>
            </a:r>
            <a:r>
              <a:rPr lang="de-DE" sz="2400" dirty="0">
                <a:solidFill>
                  <a:srgbClr val="000000"/>
                </a:solidFill>
                <a:latin typeface="Arial"/>
                <a:ea typeface="ＭＳ Ｐゴシック"/>
                <a:cs typeface="DejaVu Sans"/>
              </a:rPr>
              <a:t>&gt;&gt; </a:t>
            </a:r>
            <a:r>
              <a:rPr lang="de-DE" sz="2400" dirty="0" smtClean="0">
                <a:solidFill>
                  <a:srgbClr val="000000"/>
                </a:solidFill>
                <a:latin typeface="Arial"/>
                <a:ea typeface="ＭＳ Ｐゴシック"/>
                <a:cs typeface="DejaVu Sans"/>
              </a:rPr>
              <a:t>versehen.</a:t>
            </a:r>
            <a:endParaRPr lang="de-DE" sz="2400" dirty="0" smtClean="0">
              <a:solidFill>
                <a:prstClr val="black"/>
              </a:solidFill>
              <a:latin typeface="Arial"/>
              <a:cs typeface="DejaVu Sans"/>
            </a:endParaRPr>
          </a:p>
          <a:p>
            <a:pPr marL="342000" indent="-270000" defTabSz="829022" fontAlgn="auto">
              <a:lnSpc>
                <a:spcPct val="110000"/>
              </a:lnSpc>
              <a:spcBef>
                <a:spcPts val="0"/>
              </a:spcBef>
              <a:spcAft>
                <a:spcPts val="900"/>
              </a:spcAft>
              <a:buFont typeface="Arial" panose="020B0604020202020204" pitchFamily="34" charset="0"/>
              <a:buChar char="•"/>
            </a:pPr>
            <a:r>
              <a:rPr lang="de-DE" sz="2400" b="1" dirty="0" smtClean="0">
                <a:solidFill>
                  <a:srgbClr val="000000"/>
                </a:solidFill>
                <a:latin typeface="Arial"/>
                <a:ea typeface="ＭＳ Ｐゴシック"/>
                <a:cs typeface="DejaVu Sans"/>
              </a:rPr>
              <a:t>Primärschlüssel</a:t>
            </a:r>
            <a:r>
              <a:rPr lang="de-DE" sz="2400" b="1" dirty="0">
                <a:solidFill>
                  <a:srgbClr val="000000"/>
                </a:solidFill>
                <a:latin typeface="Arial"/>
                <a:ea typeface="ＭＳ Ｐゴシック"/>
                <a:cs typeface="DejaVu Sans"/>
              </a:rPr>
              <a:t>:</a:t>
            </a:r>
            <a:r>
              <a:rPr lang="de-DE" sz="2400" dirty="0">
                <a:solidFill>
                  <a:srgbClr val="000000"/>
                </a:solidFill>
                <a:latin typeface="Arial"/>
                <a:ea typeface="ＭＳ Ｐゴシック"/>
                <a:cs typeface="DejaVu Sans"/>
              </a:rPr>
              <a:t> Attribut markiert mit Stereotyp &lt;&lt;PK&gt;&gt; für Primärschlüssel und &lt;&lt;PAR1&gt;&gt; für </a:t>
            </a:r>
            <a:r>
              <a:rPr lang="de-DE" sz="2400" dirty="0" smtClean="0">
                <a:solidFill>
                  <a:srgbClr val="000000"/>
                </a:solidFill>
                <a:latin typeface="Arial"/>
                <a:ea typeface="ＭＳ Ｐゴシック"/>
                <a:cs typeface="DejaVu Sans"/>
              </a:rPr>
              <a:t>Sekundärschlüssel </a:t>
            </a:r>
            <a:r>
              <a:rPr lang="de-DE" sz="2400" dirty="0">
                <a:solidFill>
                  <a:srgbClr val="000000"/>
                </a:solidFill>
                <a:latin typeface="Arial"/>
                <a:ea typeface="ＭＳ Ｐゴシック"/>
                <a:cs typeface="DejaVu Sans"/>
              </a:rPr>
              <a:t>(beide </a:t>
            </a:r>
            <a:r>
              <a:rPr lang="de-DE" sz="2400" dirty="0" smtClean="0">
                <a:solidFill>
                  <a:srgbClr val="000000"/>
                </a:solidFill>
                <a:latin typeface="Arial"/>
                <a:ea typeface="ＭＳ Ｐゴシック"/>
                <a:cs typeface="DejaVu Sans"/>
              </a:rPr>
              <a:t>abgeleitet </a:t>
            </a:r>
            <a:r>
              <a:rPr lang="de-DE" sz="2400" dirty="0">
                <a:solidFill>
                  <a:srgbClr val="000000"/>
                </a:solidFill>
                <a:latin typeface="Arial"/>
                <a:ea typeface="ＭＳ Ｐゴシック"/>
                <a:cs typeface="DejaVu Sans"/>
              </a:rPr>
              <a:t>von &lt;&lt;Key</a:t>
            </a:r>
            <a:r>
              <a:rPr lang="de-DE" sz="2400" dirty="0" smtClean="0">
                <a:solidFill>
                  <a:srgbClr val="000000"/>
                </a:solidFill>
                <a:latin typeface="Arial"/>
                <a:ea typeface="ＭＳ Ｐゴシック"/>
                <a:cs typeface="DejaVu Sans"/>
              </a:rPr>
              <a:t>&gt;&gt;).</a:t>
            </a:r>
            <a:endParaRPr lang="de-DE" sz="2400" dirty="0" smtClean="0">
              <a:solidFill>
                <a:prstClr val="black"/>
              </a:solidFill>
              <a:latin typeface="Arial"/>
              <a:cs typeface="DejaVu Sans"/>
            </a:endParaRPr>
          </a:p>
          <a:p>
            <a:pPr marL="342000" indent="-270000" defTabSz="829022" fontAlgn="auto">
              <a:lnSpc>
                <a:spcPct val="110000"/>
              </a:lnSpc>
              <a:spcBef>
                <a:spcPts val="0"/>
              </a:spcBef>
              <a:spcAft>
                <a:spcPts val="900"/>
              </a:spcAft>
              <a:buFont typeface="Arial" panose="020B0604020202020204" pitchFamily="34" charset="0"/>
              <a:buChar char="•"/>
            </a:pPr>
            <a:r>
              <a:rPr lang="de-DE" sz="2400" b="1" dirty="0" smtClean="0">
                <a:solidFill>
                  <a:srgbClr val="000000"/>
                </a:solidFill>
                <a:latin typeface="Arial"/>
                <a:ea typeface="ＭＳ Ｐゴシック"/>
                <a:cs typeface="DejaVu Sans"/>
              </a:rPr>
              <a:t>Fremdschlüssel</a:t>
            </a:r>
            <a:r>
              <a:rPr lang="de-DE" sz="2400" b="1" dirty="0">
                <a:solidFill>
                  <a:srgbClr val="000000"/>
                </a:solidFill>
                <a:latin typeface="Arial"/>
                <a:ea typeface="ＭＳ Ｐゴシック"/>
                <a:cs typeface="DejaVu Sans"/>
              </a:rPr>
              <a:t>:</a:t>
            </a:r>
            <a:r>
              <a:rPr lang="de-DE" sz="2400" dirty="0">
                <a:solidFill>
                  <a:srgbClr val="000000"/>
                </a:solidFill>
                <a:latin typeface="Arial"/>
                <a:ea typeface="ＭＳ Ｐゴシック"/>
                <a:cs typeface="DejaVu Sans"/>
              </a:rPr>
              <a:t> Attribut markiert mit Stereotyp &lt;&lt;FK&gt;&gt;.</a:t>
            </a:r>
            <a:endParaRPr sz="2400" dirty="0">
              <a:solidFill>
                <a:prstClr val="black"/>
              </a:solidFill>
              <a:latin typeface="Arial"/>
              <a:cs typeface="DejaVu Sans"/>
            </a:endParaRPr>
          </a:p>
        </p:txBody>
      </p:sp>
      <p:sp>
        <p:nvSpPr>
          <p:cNvPr id="4" name="TextShape 1"/>
          <p:cNvSpPr txBox="1"/>
          <p:nvPr/>
        </p:nvSpPr>
        <p:spPr>
          <a:xfrm>
            <a:off x="0" y="0"/>
            <a:ext cx="5877921" cy="979756"/>
          </a:xfrm>
          <a:prstGeom prst="rect">
            <a:avLst/>
          </a:prstGeom>
        </p:spPr>
        <p:txBody>
          <a:bodyPr wrap="none" lIns="0" tIns="0" rIns="0" bIns="0" anchor="ctr"/>
          <a:lstStyle/>
          <a:p>
            <a:pPr algn="ctr" defTabSz="829022" fontAlgn="auto">
              <a:spcBef>
                <a:spcPts val="0"/>
              </a:spcBef>
              <a:spcAft>
                <a:spcPts val="0"/>
              </a:spcAft>
            </a:pPr>
            <a:r>
              <a:rPr lang="de-DE" sz="2800" dirty="0" smtClean="0">
                <a:solidFill>
                  <a:srgbClr val="7DA647"/>
                </a:solidFill>
                <a:latin typeface="Arial"/>
                <a:ea typeface="Arial-BoldMT"/>
                <a:cs typeface="DejaVu Sans"/>
              </a:rPr>
              <a:t>Beispiel: Profil für Datenbank</a:t>
            </a:r>
          </a:p>
        </p:txBody>
      </p:sp>
      <p:sp>
        <p:nvSpPr>
          <p:cNvPr id="11" name="Fußzeilenplatzhalter 10"/>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2" name="Foliennummernplatzhalter 11"/>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39</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3071550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Shape 1"/>
          <p:cNvSpPr txBox="1"/>
          <p:nvPr/>
        </p:nvSpPr>
        <p:spPr>
          <a:xfrm>
            <a:off x="0" y="0"/>
            <a:ext cx="5877921" cy="979756"/>
          </a:xfrm>
          <a:prstGeom prst="rect">
            <a:avLst/>
          </a:prstGeom>
        </p:spPr>
        <p:txBody>
          <a:bodyPr wrap="none" lIns="0" tIns="0" rIns="0" bIns="0" anchor="ctr"/>
          <a:lstStyle/>
          <a:p>
            <a:pPr algn="ctr" defTabSz="828163" fontAlgn="auto">
              <a:spcBef>
                <a:spcPts val="0"/>
              </a:spcBef>
              <a:spcAft>
                <a:spcPts val="0"/>
              </a:spcAft>
            </a:pPr>
            <a:r>
              <a:rPr lang="en-US" sz="2800" dirty="0">
                <a:solidFill>
                  <a:srgbClr val="7DA647"/>
                </a:solidFill>
                <a:latin typeface="Arial"/>
                <a:ea typeface="SimSun"/>
                <a:cs typeface="DejaVu Sans"/>
              </a:rPr>
              <a:t>1.1 </a:t>
            </a:r>
            <a:r>
              <a:rPr lang="en-US" sz="2800" dirty="0" err="1">
                <a:solidFill>
                  <a:srgbClr val="7DA647"/>
                </a:solidFill>
                <a:latin typeface="Arial"/>
                <a:ea typeface="SimSun"/>
                <a:cs typeface="DejaVu Sans"/>
              </a:rPr>
              <a:t>Modellbasierte</a:t>
            </a:r>
            <a:r>
              <a:rPr lang="en-US" sz="2800" dirty="0">
                <a:solidFill>
                  <a:srgbClr val="7DA647"/>
                </a:solidFill>
                <a:latin typeface="Arial"/>
                <a:ea typeface="SimSun"/>
                <a:cs typeface="DejaVu Sans"/>
              </a:rPr>
              <a:t> </a:t>
            </a:r>
          </a:p>
          <a:p>
            <a:pPr algn="ctr" defTabSz="828163" fontAlgn="auto">
              <a:spcBef>
                <a:spcPts val="0"/>
              </a:spcBef>
              <a:spcAft>
                <a:spcPts val="0"/>
              </a:spcAft>
            </a:pPr>
            <a:r>
              <a:rPr lang="en-US" sz="2800" dirty="0" err="1" smtClean="0">
                <a:solidFill>
                  <a:srgbClr val="7DA647"/>
                </a:solidFill>
                <a:latin typeface="Arial"/>
                <a:ea typeface="SimSun"/>
                <a:cs typeface="DejaVu Sans"/>
              </a:rPr>
              <a:t>Softwareentwicklung</a:t>
            </a:r>
            <a:endParaRPr lang="de-DE" sz="2800" b="1" dirty="0">
              <a:solidFill>
                <a:prstClr val="black"/>
              </a:solidFill>
              <a:latin typeface="Arial"/>
              <a:cs typeface="DejaVu Sans"/>
            </a:endParaRPr>
          </a:p>
        </p:txBody>
      </p:sp>
      <p:sp>
        <p:nvSpPr>
          <p:cNvPr id="94" name="TextShape 2"/>
          <p:cNvSpPr txBox="1"/>
          <p:nvPr/>
        </p:nvSpPr>
        <p:spPr>
          <a:xfrm>
            <a:off x="163276" y="1306343"/>
            <a:ext cx="8873220" cy="4526475"/>
          </a:xfrm>
          <a:prstGeom prst="rect">
            <a:avLst/>
          </a:prstGeom>
        </p:spPr>
        <p:txBody>
          <a:bodyPr wrap="square" lIns="0" tIns="0" rIns="0" bIns="0"/>
          <a:lstStyle/>
          <a:p>
            <a:pPr>
              <a:spcAft>
                <a:spcPts val="300"/>
              </a:spcAft>
            </a:pPr>
            <a:endParaRPr lang="de-DE" sz="2400" dirty="0">
              <a:solidFill>
                <a:schemeClr val="tx1"/>
              </a:solidFill>
              <a:latin typeface="+mn-lt"/>
            </a:endParaRPr>
          </a:p>
        </p:txBody>
      </p:sp>
      <p:sp>
        <p:nvSpPr>
          <p:cNvPr id="6" name="TextShape 2"/>
          <p:cNvSpPr txBox="1"/>
          <p:nvPr/>
        </p:nvSpPr>
        <p:spPr>
          <a:xfrm>
            <a:off x="281816" y="2970743"/>
            <a:ext cx="1829013" cy="1466369"/>
          </a:xfrm>
          <a:prstGeom prst="rect">
            <a:avLst/>
          </a:prstGeom>
        </p:spPr>
        <p:txBody>
          <a:bodyPr lIns="82816" tIns="41407" rIns="82816" bIns="41407"/>
          <a:lstStyle/>
          <a:p>
            <a:pPr algn="ctr" defTabSz="828163" fontAlgn="auto">
              <a:spcBef>
                <a:spcPts val="0"/>
              </a:spcBef>
              <a:spcAft>
                <a:spcPts val="0"/>
              </a:spcAft>
            </a:pPr>
            <a:r>
              <a:rPr lang="de-DE" b="1" dirty="0" smtClean="0">
                <a:solidFill>
                  <a:srgbClr val="C00000"/>
                </a:solidFill>
                <a:latin typeface="Trebuchet MS"/>
                <a:cs typeface="DejaVu Sans"/>
              </a:rPr>
              <a:t>1.1</a:t>
            </a:r>
          </a:p>
          <a:p>
            <a:pPr algn="ctr" defTabSz="828163" fontAlgn="auto">
              <a:spcBef>
                <a:spcPts val="0"/>
              </a:spcBef>
              <a:spcAft>
                <a:spcPts val="0"/>
              </a:spcAft>
            </a:pPr>
            <a:r>
              <a:rPr lang="de-DE" b="1" dirty="0" smtClean="0">
                <a:solidFill>
                  <a:srgbClr val="C00000"/>
                </a:solidFill>
                <a:latin typeface="Trebuchet MS"/>
                <a:cs typeface="DejaVu Sans"/>
              </a:rPr>
              <a:t>Modellbasierte</a:t>
            </a:r>
          </a:p>
          <a:p>
            <a:pPr algn="ctr" defTabSz="828163" fontAlgn="auto">
              <a:spcBef>
                <a:spcPts val="0"/>
              </a:spcBef>
              <a:spcAft>
                <a:spcPts val="0"/>
              </a:spcAft>
            </a:pPr>
            <a:r>
              <a:rPr lang="de-DE" b="1" dirty="0" smtClean="0">
                <a:solidFill>
                  <a:srgbClr val="C00000"/>
                </a:solidFill>
                <a:latin typeface="Trebuchet MS"/>
                <a:cs typeface="DejaVu Sans"/>
              </a:rPr>
              <a:t>Software-entwicklung</a:t>
            </a:r>
            <a:endParaRPr dirty="0">
              <a:solidFill>
                <a:prstClr val="black"/>
              </a:solidFill>
              <a:latin typeface="Arial"/>
              <a:cs typeface="DejaVu Sans"/>
            </a:endParaRPr>
          </a:p>
        </p:txBody>
      </p:sp>
      <p:sp>
        <p:nvSpPr>
          <p:cNvPr id="8" name="CustomShape 3"/>
          <p:cNvSpPr/>
          <p:nvPr/>
        </p:nvSpPr>
        <p:spPr>
          <a:xfrm>
            <a:off x="2808667" y="2919208"/>
            <a:ext cx="4655314" cy="327721"/>
          </a:xfrm>
          <a:prstGeom prst="rect">
            <a:avLst/>
          </a:prstGeom>
          <a:solidFill>
            <a:srgbClr val="94BD5E"/>
          </a:solidFill>
          <a:ln>
            <a:noFill/>
          </a:ln>
        </p:spPr>
      </p:sp>
      <p:sp>
        <p:nvSpPr>
          <p:cNvPr id="9" name="CustomShape 4"/>
          <p:cNvSpPr/>
          <p:nvPr/>
        </p:nvSpPr>
        <p:spPr>
          <a:xfrm>
            <a:off x="2880603" y="2924944"/>
            <a:ext cx="4571717" cy="1366107"/>
          </a:xfrm>
          <a:prstGeom prst="rect">
            <a:avLst/>
          </a:prstGeom>
          <a:noFill/>
          <a:ln>
            <a:noFill/>
          </a:ln>
        </p:spPr>
        <p:txBody>
          <a:bodyPr wrap="none" lIns="81510" tIns="42388" rIns="81510" bIns="42388"/>
          <a:lstStyle/>
          <a:p>
            <a:pPr marL="341610" indent="-341610" defTabSz="828163" fontAlgn="auto">
              <a:lnSpc>
                <a:spcPct val="110000"/>
              </a:lnSpc>
              <a:spcBef>
                <a:spcPts val="0"/>
              </a:spcBef>
              <a:spcAft>
                <a:spcPts val="300"/>
              </a:spcAft>
            </a:pPr>
            <a:r>
              <a:rPr lang="de-DE" dirty="0" smtClean="0">
                <a:latin typeface="Arial"/>
                <a:cs typeface="DejaVu Sans"/>
              </a:rPr>
              <a:t>Metamodellierung</a:t>
            </a:r>
            <a:endParaRPr dirty="0">
              <a:latin typeface="Arial"/>
              <a:cs typeface="DejaVu Sans"/>
            </a:endParaRPr>
          </a:p>
          <a:p>
            <a:pPr marL="341610" indent="-341610" defTabSz="828163" fontAlgn="auto">
              <a:lnSpc>
                <a:spcPct val="110000"/>
              </a:lnSpc>
              <a:spcBef>
                <a:spcPts val="0"/>
              </a:spcBef>
              <a:spcAft>
                <a:spcPts val="300"/>
              </a:spcAft>
            </a:pPr>
            <a:r>
              <a:rPr lang="de-DE" dirty="0" smtClean="0">
                <a:solidFill>
                  <a:srgbClr val="000000"/>
                </a:solidFill>
                <a:latin typeface="Arial"/>
                <a:cs typeface="DejaVu Sans"/>
              </a:rPr>
              <a:t>UML-Erweiterungen</a:t>
            </a:r>
          </a:p>
          <a:p>
            <a:pPr marL="341610" indent="-341610" defTabSz="828163" fontAlgn="auto">
              <a:lnSpc>
                <a:spcPct val="110000"/>
              </a:lnSpc>
              <a:spcBef>
                <a:spcPts val="0"/>
              </a:spcBef>
              <a:spcAft>
                <a:spcPts val="300"/>
              </a:spcAft>
            </a:pPr>
            <a:r>
              <a:rPr lang="de-DE" dirty="0" smtClean="0">
                <a:solidFill>
                  <a:srgbClr val="000000"/>
                </a:solidFill>
                <a:latin typeface="Arial"/>
                <a:cs typeface="DejaVu Sans"/>
              </a:rPr>
              <a:t>Modelltransformation</a:t>
            </a:r>
          </a:p>
          <a:p>
            <a:pPr marL="341610" indent="-341610" defTabSz="828163" fontAlgn="auto">
              <a:lnSpc>
                <a:spcPct val="110000"/>
              </a:lnSpc>
              <a:spcBef>
                <a:spcPts val="0"/>
              </a:spcBef>
              <a:spcAft>
                <a:spcPts val="300"/>
              </a:spcAft>
            </a:pPr>
            <a:r>
              <a:rPr lang="de-DE" dirty="0" smtClean="0">
                <a:solidFill>
                  <a:srgbClr val="000000"/>
                </a:solidFill>
                <a:latin typeface="Arial"/>
                <a:cs typeface="DejaVu Sans"/>
              </a:rPr>
              <a:t>Design Patterns</a:t>
            </a:r>
            <a:endParaRPr dirty="0">
              <a:solidFill>
                <a:prstClr val="black"/>
              </a:solidFill>
              <a:latin typeface="Arial"/>
              <a:cs typeface="DejaVu Sans"/>
            </a:endParaRPr>
          </a:p>
        </p:txBody>
      </p:sp>
      <p:sp>
        <p:nvSpPr>
          <p:cNvPr id="10" name="Line 5"/>
          <p:cNvSpPr/>
          <p:nvPr/>
        </p:nvSpPr>
        <p:spPr>
          <a:xfrm>
            <a:off x="2808667" y="2919690"/>
            <a:ext cx="4653354" cy="0"/>
          </a:xfrm>
          <a:prstGeom prst="line">
            <a:avLst/>
          </a:prstGeom>
          <a:ln w="9360">
            <a:solidFill>
              <a:srgbClr val="000000"/>
            </a:solidFill>
            <a:miter/>
          </a:ln>
        </p:spPr>
      </p:sp>
      <p:sp>
        <p:nvSpPr>
          <p:cNvPr id="11" name="Line 6"/>
          <p:cNvSpPr/>
          <p:nvPr/>
        </p:nvSpPr>
        <p:spPr>
          <a:xfrm>
            <a:off x="2808667" y="3246929"/>
            <a:ext cx="4653354" cy="0"/>
          </a:xfrm>
          <a:prstGeom prst="line">
            <a:avLst/>
          </a:prstGeom>
          <a:ln w="9360">
            <a:solidFill>
              <a:srgbClr val="000000"/>
            </a:solidFill>
            <a:miter/>
          </a:ln>
        </p:spPr>
      </p:sp>
      <p:sp>
        <p:nvSpPr>
          <p:cNvPr id="12" name="Line 7"/>
          <p:cNvSpPr/>
          <p:nvPr/>
        </p:nvSpPr>
        <p:spPr>
          <a:xfrm>
            <a:off x="2808667" y="3598988"/>
            <a:ext cx="4653354" cy="0"/>
          </a:xfrm>
          <a:prstGeom prst="line">
            <a:avLst/>
          </a:prstGeom>
          <a:ln w="9360">
            <a:solidFill>
              <a:srgbClr val="000000"/>
            </a:solidFill>
            <a:miter/>
          </a:ln>
        </p:spPr>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10840" y="2845748"/>
            <a:ext cx="479425" cy="14473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Line 7"/>
          <p:cNvSpPr/>
          <p:nvPr/>
        </p:nvSpPr>
        <p:spPr>
          <a:xfrm>
            <a:off x="2798966" y="3933056"/>
            <a:ext cx="4653354" cy="0"/>
          </a:xfrm>
          <a:prstGeom prst="line">
            <a:avLst/>
          </a:prstGeom>
          <a:ln w="9360">
            <a:solidFill>
              <a:srgbClr val="000000"/>
            </a:solidFill>
            <a:miter/>
          </a:ln>
        </p:spPr>
      </p:sp>
      <p:sp>
        <p:nvSpPr>
          <p:cNvPr id="15" name="Line 7"/>
          <p:cNvSpPr/>
          <p:nvPr/>
        </p:nvSpPr>
        <p:spPr>
          <a:xfrm>
            <a:off x="2798966" y="4293096"/>
            <a:ext cx="4653354" cy="0"/>
          </a:xfrm>
          <a:prstGeom prst="line">
            <a:avLst/>
          </a:prstGeom>
          <a:ln w="9360">
            <a:solidFill>
              <a:srgbClr val="000000"/>
            </a:solidFill>
            <a:miter/>
          </a:ln>
        </p:spPr>
      </p:sp>
      <p:sp>
        <p:nvSpPr>
          <p:cNvPr id="19" name="Fußzeilenplatzhalter 18"/>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20" name="Foliennummernplatzhalter 19"/>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4</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3509096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7"/>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9" name="Foliennummernplatzhalter 8"/>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40</a:t>
            </a:fld>
            <a:endParaRPr lang="de-DE" sz="1600">
              <a:solidFill>
                <a:prstClr val="black"/>
              </a:solidFill>
              <a:latin typeface="Arial"/>
              <a:cs typeface="DejaVu Sans"/>
            </a:endParaRPr>
          </a:p>
        </p:txBody>
      </p:sp>
      <p:pic>
        <p:nvPicPr>
          <p:cNvPr id="333" name="Grafik 4"/>
          <p:cNvPicPr/>
          <p:nvPr/>
        </p:nvPicPr>
        <p:blipFill>
          <a:blip r:embed="rId3" cstate="print"/>
          <a:stretch>
            <a:fillRect/>
          </a:stretch>
        </p:blipFill>
        <p:spPr>
          <a:xfrm>
            <a:off x="5" y="1571529"/>
            <a:ext cx="9143433" cy="4731570"/>
          </a:xfrm>
          <a:prstGeom prst="rect">
            <a:avLst/>
          </a:prstGeom>
          <a:ln>
            <a:noFill/>
          </a:ln>
        </p:spPr>
      </p:pic>
      <p:sp>
        <p:nvSpPr>
          <p:cNvPr id="341" name="TextShape 9"/>
          <p:cNvSpPr txBox="1"/>
          <p:nvPr/>
        </p:nvSpPr>
        <p:spPr>
          <a:xfrm>
            <a:off x="100904" y="1166563"/>
            <a:ext cx="8981464" cy="390270"/>
          </a:xfrm>
          <a:prstGeom prst="rect">
            <a:avLst/>
          </a:prstGeom>
        </p:spPr>
        <p:txBody>
          <a:bodyPr wrap="none" lIns="81597" tIns="40799" rIns="81597" bIns="40799"/>
          <a:lstStyle/>
          <a:p>
            <a:pPr defTabSz="829022" fontAlgn="auto">
              <a:spcBef>
                <a:spcPts val="0"/>
              </a:spcBef>
              <a:spcAft>
                <a:spcPts val="0"/>
              </a:spcAft>
            </a:pPr>
            <a:r>
              <a:rPr lang="de-DE" sz="2200" dirty="0">
                <a:solidFill>
                  <a:prstClr val="black"/>
                </a:solidFill>
                <a:latin typeface="Arial"/>
                <a:cs typeface="DejaVu Sans"/>
              </a:rPr>
              <a:t>Zu welchen Metamodellelementen gehören die Stereotyp-Definitionen ?</a:t>
            </a:r>
            <a:endParaRPr dirty="0">
              <a:solidFill>
                <a:prstClr val="black"/>
              </a:solidFill>
              <a:latin typeface="Arial"/>
              <a:cs typeface="DejaVu Sans"/>
            </a:endParaRPr>
          </a:p>
        </p:txBody>
      </p:sp>
      <p:sp>
        <p:nvSpPr>
          <p:cNvPr id="12" name="TextShape 1"/>
          <p:cNvSpPr txBox="1"/>
          <p:nvPr/>
        </p:nvSpPr>
        <p:spPr>
          <a:xfrm>
            <a:off x="0" y="0"/>
            <a:ext cx="5877921" cy="979756"/>
          </a:xfrm>
          <a:prstGeom prst="rect">
            <a:avLst/>
          </a:prstGeom>
        </p:spPr>
        <p:txBody>
          <a:bodyPr wrap="none" lIns="0" tIns="0" rIns="0" bIns="0" anchor="ctr"/>
          <a:lstStyle/>
          <a:p>
            <a:pPr algn="ctr" defTabSz="829022" fontAlgn="auto">
              <a:spcBef>
                <a:spcPts val="0"/>
              </a:spcBef>
              <a:spcAft>
                <a:spcPts val="0"/>
              </a:spcAft>
            </a:pPr>
            <a:r>
              <a:rPr lang="de-DE" sz="2800" dirty="0" smtClean="0">
                <a:solidFill>
                  <a:srgbClr val="7DA647"/>
                </a:solidFill>
                <a:latin typeface="Arial"/>
                <a:ea typeface="Arial-BoldMT"/>
                <a:cs typeface="DejaVu Sans"/>
              </a:rPr>
              <a:t>Diskussionsfrage: </a:t>
            </a:r>
          </a:p>
          <a:p>
            <a:pPr algn="ctr" defTabSz="829022" fontAlgn="auto">
              <a:spcBef>
                <a:spcPts val="0"/>
              </a:spcBef>
              <a:spcAft>
                <a:spcPts val="0"/>
              </a:spcAft>
            </a:pPr>
            <a:r>
              <a:rPr lang="de-DE" sz="2400" dirty="0" smtClean="0">
                <a:solidFill>
                  <a:srgbClr val="7DA647"/>
                </a:solidFill>
                <a:latin typeface="Arial"/>
                <a:ea typeface="Arial-BoldMT"/>
                <a:cs typeface="DejaVu Sans"/>
              </a:rPr>
              <a:t>Metamodell für technisches Datenmodell</a:t>
            </a:r>
          </a:p>
        </p:txBody>
      </p:sp>
      <p:sp>
        <p:nvSpPr>
          <p:cNvPr id="13" name="TextShape 3"/>
          <p:cNvSpPr txBox="1"/>
          <p:nvPr/>
        </p:nvSpPr>
        <p:spPr>
          <a:xfrm>
            <a:off x="35496" y="5301208"/>
            <a:ext cx="9143433" cy="1585055"/>
          </a:xfrm>
          <a:prstGeom prst="rect">
            <a:avLst/>
          </a:prstGeom>
          <a:solidFill>
            <a:schemeClr val="bg1"/>
          </a:solidFill>
        </p:spPr>
        <p:txBody>
          <a:bodyPr lIns="82902" tIns="41451" rIns="82902" bIns="41451"/>
          <a:lstStyle/>
          <a:p>
            <a:pPr marL="285750" indent="-285750" defTabSz="829022" fontAlgn="auto">
              <a:spcBef>
                <a:spcPts val="0"/>
              </a:spcBef>
              <a:spcAft>
                <a:spcPts val="0"/>
              </a:spcAft>
              <a:buSzPct val="100000"/>
              <a:buFont typeface="Arial" panose="020B0604020202020204" pitchFamily="34" charset="0"/>
              <a:buChar char="•"/>
            </a:pPr>
            <a:r>
              <a:rPr lang="de-DE" sz="1300" b="1" dirty="0" smtClean="0">
                <a:solidFill>
                  <a:srgbClr val="000000"/>
                </a:solidFill>
                <a:latin typeface="Arial"/>
                <a:ea typeface="ＭＳ Ｐゴシック"/>
                <a:cs typeface="DejaVu Sans"/>
              </a:rPr>
              <a:t>Datenbank</a:t>
            </a:r>
            <a:r>
              <a:rPr lang="de-DE" sz="1300" b="1" dirty="0">
                <a:solidFill>
                  <a:srgbClr val="000000"/>
                </a:solidFill>
                <a:latin typeface="Arial"/>
                <a:ea typeface="ＭＳ Ｐゴシック"/>
                <a:cs typeface="DejaVu Sans"/>
              </a:rPr>
              <a:t>:</a:t>
            </a:r>
            <a:r>
              <a:rPr lang="de-DE" sz="1300" dirty="0">
                <a:solidFill>
                  <a:srgbClr val="000000"/>
                </a:solidFill>
                <a:latin typeface="Arial"/>
                <a:ea typeface="ＭＳ Ｐゴシック"/>
                <a:cs typeface="DejaVu Sans"/>
              </a:rPr>
              <a:t> UML-Komponente mit Stereotyp &lt;&lt;Database</a:t>
            </a:r>
            <a:r>
              <a:rPr lang="de-DE" sz="1300" dirty="0" smtClean="0">
                <a:solidFill>
                  <a:srgbClr val="000000"/>
                </a:solidFill>
                <a:latin typeface="Arial"/>
                <a:ea typeface="ＭＳ Ｐゴシック"/>
                <a:cs typeface="DejaVu Sans"/>
              </a:rPr>
              <a:t>&gt;&gt;.</a:t>
            </a:r>
            <a:endParaRPr lang="de-DE" dirty="0" smtClean="0">
              <a:solidFill>
                <a:prstClr val="black"/>
              </a:solidFill>
              <a:latin typeface="Arial"/>
              <a:cs typeface="DejaVu Sans"/>
            </a:endParaRPr>
          </a:p>
          <a:p>
            <a:pPr marL="285750" indent="-285750" defTabSz="829022" fontAlgn="auto">
              <a:spcBef>
                <a:spcPts val="0"/>
              </a:spcBef>
              <a:spcAft>
                <a:spcPts val="0"/>
              </a:spcAft>
              <a:buSzPct val="100000"/>
              <a:buFont typeface="Arial" panose="020B0604020202020204" pitchFamily="34" charset="0"/>
              <a:buChar char="•"/>
            </a:pPr>
            <a:r>
              <a:rPr lang="de-DE" sz="1300" b="1" dirty="0" smtClean="0">
                <a:solidFill>
                  <a:srgbClr val="000000"/>
                </a:solidFill>
                <a:latin typeface="Arial"/>
                <a:ea typeface="ＭＳ Ｐゴシック"/>
                <a:cs typeface="DejaVu Sans"/>
              </a:rPr>
              <a:t>Schema</a:t>
            </a:r>
            <a:r>
              <a:rPr lang="de-DE" sz="1300" b="1" dirty="0">
                <a:solidFill>
                  <a:srgbClr val="000000"/>
                </a:solidFill>
                <a:latin typeface="Arial"/>
                <a:ea typeface="ＭＳ Ｐゴシック"/>
                <a:cs typeface="DejaVu Sans"/>
              </a:rPr>
              <a:t>:</a:t>
            </a:r>
            <a:r>
              <a:rPr lang="de-DE" sz="1300" dirty="0">
                <a:solidFill>
                  <a:srgbClr val="000000"/>
                </a:solidFill>
                <a:latin typeface="Arial"/>
                <a:ea typeface="ＭＳ Ｐゴシック"/>
                <a:cs typeface="DejaVu Sans"/>
              </a:rPr>
              <a:t> UML-Paket mit Stereotyp &lt;&lt;Schema</a:t>
            </a:r>
            <a:r>
              <a:rPr lang="de-DE" sz="1300" dirty="0" smtClean="0">
                <a:solidFill>
                  <a:srgbClr val="000000"/>
                </a:solidFill>
                <a:latin typeface="Arial"/>
                <a:ea typeface="ＭＳ Ｐゴシック"/>
                <a:cs typeface="DejaVu Sans"/>
              </a:rPr>
              <a:t>&gt;&gt;.</a:t>
            </a:r>
            <a:endParaRPr lang="de-DE" dirty="0" smtClean="0">
              <a:solidFill>
                <a:prstClr val="black"/>
              </a:solidFill>
              <a:latin typeface="Arial"/>
              <a:cs typeface="DejaVu Sans"/>
            </a:endParaRPr>
          </a:p>
          <a:p>
            <a:pPr marL="285750" indent="-285750" defTabSz="829022" fontAlgn="auto">
              <a:spcBef>
                <a:spcPts val="0"/>
              </a:spcBef>
              <a:spcAft>
                <a:spcPts val="0"/>
              </a:spcAft>
              <a:buSzPct val="100000"/>
              <a:buFont typeface="Arial" panose="020B0604020202020204" pitchFamily="34" charset="0"/>
              <a:buChar char="•"/>
            </a:pPr>
            <a:r>
              <a:rPr lang="de-DE" sz="1300" b="1" dirty="0" smtClean="0">
                <a:solidFill>
                  <a:srgbClr val="000000"/>
                </a:solidFill>
                <a:latin typeface="Arial"/>
                <a:ea typeface="ＭＳ Ｐゴシック"/>
                <a:cs typeface="DejaVu Sans"/>
              </a:rPr>
              <a:t>Tabelle:</a:t>
            </a:r>
            <a:r>
              <a:rPr lang="de-DE" sz="1300" dirty="0" smtClean="0">
                <a:solidFill>
                  <a:srgbClr val="000000"/>
                </a:solidFill>
                <a:latin typeface="Arial"/>
                <a:ea typeface="ＭＳ Ｐゴシック"/>
                <a:cs typeface="DejaVu Sans"/>
              </a:rPr>
              <a:t> UML-Klasse mit Stereotyp &lt;&lt;Table&gt;&gt;.</a:t>
            </a:r>
            <a:endParaRPr lang="de-DE" dirty="0" smtClean="0">
              <a:solidFill>
                <a:prstClr val="black"/>
              </a:solidFill>
              <a:latin typeface="Arial"/>
              <a:cs typeface="DejaVu Sans"/>
            </a:endParaRPr>
          </a:p>
          <a:p>
            <a:pPr marL="285750" indent="-285750" defTabSz="829022" fontAlgn="auto">
              <a:spcBef>
                <a:spcPts val="0"/>
              </a:spcBef>
              <a:spcAft>
                <a:spcPts val="0"/>
              </a:spcAft>
              <a:buSzPct val="100000"/>
              <a:buFont typeface="Arial" panose="020B0604020202020204" pitchFamily="34" charset="0"/>
              <a:buChar char="•"/>
            </a:pPr>
            <a:r>
              <a:rPr lang="de-DE" sz="1300" b="1" dirty="0" smtClean="0">
                <a:solidFill>
                  <a:srgbClr val="000000"/>
                </a:solidFill>
                <a:latin typeface="Arial"/>
                <a:ea typeface="ＭＳ Ｐゴシック"/>
                <a:cs typeface="DejaVu Sans"/>
              </a:rPr>
              <a:t>Spalten</a:t>
            </a:r>
            <a:r>
              <a:rPr lang="de-DE" sz="1300" b="1" dirty="0">
                <a:solidFill>
                  <a:srgbClr val="000000"/>
                </a:solidFill>
                <a:latin typeface="Arial"/>
                <a:ea typeface="ＭＳ Ｐゴシック"/>
                <a:cs typeface="DejaVu Sans"/>
              </a:rPr>
              <a:t>:</a:t>
            </a:r>
            <a:r>
              <a:rPr lang="de-DE" sz="1300" dirty="0">
                <a:solidFill>
                  <a:srgbClr val="000000"/>
                </a:solidFill>
                <a:latin typeface="Arial"/>
                <a:ea typeface="ＭＳ Ｐゴシック"/>
                <a:cs typeface="DejaVu Sans"/>
              </a:rPr>
              <a:t> Attribute (Property) der als &lt;&lt;Table&gt;&gt; markierten Klasse; mit Stereotyp &lt;&lt;</a:t>
            </a:r>
            <a:r>
              <a:rPr lang="de-DE" sz="1300" dirty="0" err="1">
                <a:solidFill>
                  <a:srgbClr val="000000"/>
                </a:solidFill>
                <a:latin typeface="Arial"/>
                <a:ea typeface="ＭＳ Ｐゴシック"/>
                <a:cs typeface="DejaVu Sans"/>
              </a:rPr>
              <a:t>Column</a:t>
            </a:r>
            <a:r>
              <a:rPr lang="de-DE" sz="1300" dirty="0">
                <a:solidFill>
                  <a:srgbClr val="000000"/>
                </a:solidFill>
                <a:latin typeface="Arial"/>
                <a:ea typeface="ＭＳ Ｐゴシック"/>
                <a:cs typeface="DejaVu Sans"/>
              </a:rPr>
              <a:t>&gt;&gt; </a:t>
            </a:r>
            <a:r>
              <a:rPr lang="de-DE" sz="1300" dirty="0" smtClean="0">
                <a:solidFill>
                  <a:srgbClr val="000000"/>
                </a:solidFill>
                <a:latin typeface="Arial"/>
                <a:ea typeface="ＭＳ Ｐゴシック"/>
                <a:cs typeface="DejaVu Sans"/>
              </a:rPr>
              <a:t>versehen.</a:t>
            </a:r>
            <a:endParaRPr lang="de-DE" dirty="0" smtClean="0">
              <a:solidFill>
                <a:prstClr val="black"/>
              </a:solidFill>
              <a:latin typeface="Arial"/>
              <a:cs typeface="DejaVu Sans"/>
            </a:endParaRPr>
          </a:p>
          <a:p>
            <a:pPr marL="285750" indent="-285750" defTabSz="829022" fontAlgn="auto">
              <a:spcBef>
                <a:spcPts val="0"/>
              </a:spcBef>
              <a:spcAft>
                <a:spcPts val="0"/>
              </a:spcAft>
              <a:buSzPct val="100000"/>
              <a:buFont typeface="Arial" panose="020B0604020202020204" pitchFamily="34" charset="0"/>
              <a:buChar char="•"/>
            </a:pPr>
            <a:r>
              <a:rPr lang="de-DE" sz="1300" b="1" dirty="0" smtClean="0">
                <a:solidFill>
                  <a:srgbClr val="000000"/>
                </a:solidFill>
                <a:latin typeface="Arial"/>
                <a:ea typeface="ＭＳ Ｐゴシック"/>
                <a:cs typeface="DejaVu Sans"/>
              </a:rPr>
              <a:t>Primärschlüssel</a:t>
            </a:r>
            <a:r>
              <a:rPr lang="de-DE" sz="1300" b="1" dirty="0">
                <a:solidFill>
                  <a:srgbClr val="000000"/>
                </a:solidFill>
                <a:latin typeface="Arial"/>
                <a:ea typeface="ＭＳ Ｐゴシック"/>
                <a:cs typeface="DejaVu Sans"/>
              </a:rPr>
              <a:t>:</a:t>
            </a:r>
            <a:r>
              <a:rPr lang="de-DE" sz="1300" dirty="0">
                <a:solidFill>
                  <a:srgbClr val="000000"/>
                </a:solidFill>
                <a:latin typeface="Arial"/>
                <a:ea typeface="ＭＳ Ｐゴシック"/>
                <a:cs typeface="DejaVu Sans"/>
              </a:rPr>
              <a:t> Attribut markiert mit Stereotyp &lt;&lt;PK&gt;&gt; für Primärschlüssel und &lt;&lt;PAR1&gt;&gt; für (</a:t>
            </a:r>
            <a:r>
              <a:rPr lang="de-DE" sz="1300" dirty="0" smtClean="0">
                <a:solidFill>
                  <a:srgbClr val="000000"/>
                </a:solidFill>
                <a:latin typeface="Arial"/>
                <a:ea typeface="ＭＳ Ｐゴシック"/>
                <a:cs typeface="DejaVu Sans"/>
              </a:rPr>
              <a:t>zusammengesetzte)    	Sekundärschlüssel  </a:t>
            </a:r>
            <a:r>
              <a:rPr lang="de-DE" sz="1300" dirty="0">
                <a:solidFill>
                  <a:srgbClr val="000000"/>
                </a:solidFill>
                <a:latin typeface="Arial"/>
                <a:ea typeface="ＭＳ Ｐゴシック"/>
                <a:cs typeface="DejaVu Sans"/>
              </a:rPr>
              <a:t>(beide Stereotype abgeleitet von &lt;&lt;Key</a:t>
            </a:r>
            <a:r>
              <a:rPr lang="de-DE" sz="1300" dirty="0" smtClean="0">
                <a:solidFill>
                  <a:srgbClr val="000000"/>
                </a:solidFill>
                <a:latin typeface="Arial"/>
                <a:ea typeface="ＭＳ Ｐゴシック"/>
                <a:cs typeface="DejaVu Sans"/>
              </a:rPr>
              <a:t>&gt;&gt;).</a:t>
            </a:r>
            <a:endParaRPr lang="de-DE" dirty="0" smtClean="0">
              <a:solidFill>
                <a:prstClr val="black"/>
              </a:solidFill>
              <a:latin typeface="Arial"/>
              <a:cs typeface="DejaVu Sans"/>
            </a:endParaRPr>
          </a:p>
          <a:p>
            <a:pPr marL="285750" indent="-285750" defTabSz="829022" fontAlgn="auto">
              <a:spcBef>
                <a:spcPts val="0"/>
              </a:spcBef>
              <a:spcAft>
                <a:spcPts val="0"/>
              </a:spcAft>
              <a:buSzPct val="100000"/>
              <a:buFont typeface="Arial" panose="020B0604020202020204" pitchFamily="34" charset="0"/>
              <a:buChar char="•"/>
            </a:pPr>
            <a:r>
              <a:rPr lang="de-DE" sz="1300" b="1" dirty="0" smtClean="0">
                <a:solidFill>
                  <a:srgbClr val="000000"/>
                </a:solidFill>
                <a:latin typeface="Arial"/>
                <a:ea typeface="ＭＳ Ｐゴシック"/>
                <a:cs typeface="DejaVu Sans"/>
              </a:rPr>
              <a:t>Fremdschlüssel</a:t>
            </a:r>
            <a:r>
              <a:rPr lang="de-DE" sz="1300" b="1" dirty="0">
                <a:solidFill>
                  <a:srgbClr val="000000"/>
                </a:solidFill>
                <a:latin typeface="Arial"/>
                <a:ea typeface="ＭＳ Ｐゴシック"/>
                <a:cs typeface="DejaVu Sans"/>
              </a:rPr>
              <a:t>:</a:t>
            </a:r>
            <a:r>
              <a:rPr lang="de-DE" sz="1300" dirty="0">
                <a:solidFill>
                  <a:srgbClr val="000000"/>
                </a:solidFill>
                <a:latin typeface="Arial"/>
                <a:ea typeface="ＭＳ Ｐゴシック"/>
                <a:cs typeface="DejaVu Sans"/>
              </a:rPr>
              <a:t> Attribut markiert mit Stereotyp &lt;&lt;FK&gt;&gt;.</a:t>
            </a:r>
            <a:endParaRPr dirty="0">
              <a:solidFill>
                <a:prstClr val="black"/>
              </a:solidFill>
              <a:latin typeface="Arial"/>
              <a:cs typeface="DejaVu Sans"/>
            </a:endParaRPr>
          </a:p>
        </p:txBody>
      </p:sp>
      <p:sp>
        <p:nvSpPr>
          <p:cNvPr id="14" name="Line 3"/>
          <p:cNvSpPr/>
          <p:nvPr/>
        </p:nvSpPr>
        <p:spPr>
          <a:xfrm flipV="1">
            <a:off x="1073928" y="4005064"/>
            <a:ext cx="1526300" cy="1295891"/>
          </a:xfrm>
          <a:prstGeom prst="line">
            <a:avLst/>
          </a:prstGeom>
          <a:ln>
            <a:solidFill>
              <a:srgbClr val="FF0000"/>
            </a:solidFill>
            <a:custDash>
              <a:ds d="508000" sp="508000"/>
              <a:ds d="508000" sp="508000"/>
            </a:custDash>
            <a:tailEnd type="triangle" w="med" len="med"/>
          </a:ln>
        </p:spPr>
      </p:sp>
      <p:sp>
        <p:nvSpPr>
          <p:cNvPr id="15" name="Line 4"/>
          <p:cNvSpPr/>
          <p:nvPr/>
        </p:nvSpPr>
        <p:spPr>
          <a:xfrm flipV="1">
            <a:off x="755576" y="4005064"/>
            <a:ext cx="0" cy="1497721"/>
          </a:xfrm>
          <a:prstGeom prst="line">
            <a:avLst/>
          </a:prstGeom>
          <a:ln>
            <a:solidFill>
              <a:srgbClr val="FF0000"/>
            </a:solidFill>
            <a:custDash>
              <a:ds d="508000" sp="508000"/>
              <a:ds d="508000" sp="508000"/>
            </a:custDash>
            <a:tailEnd type="triangle" w="med" len="med"/>
          </a:ln>
        </p:spPr>
      </p:sp>
      <p:sp>
        <p:nvSpPr>
          <p:cNvPr id="16" name="Line 6"/>
          <p:cNvSpPr/>
          <p:nvPr/>
        </p:nvSpPr>
        <p:spPr>
          <a:xfrm flipH="1" flipV="1">
            <a:off x="4499991" y="3140968"/>
            <a:ext cx="1101504" cy="2749168"/>
          </a:xfrm>
          <a:prstGeom prst="line">
            <a:avLst/>
          </a:prstGeom>
          <a:ln>
            <a:solidFill>
              <a:srgbClr val="FF0000"/>
            </a:solidFill>
            <a:custDash>
              <a:ds d="508000" sp="508000"/>
              <a:ds d="508000" sp="508000"/>
            </a:custDash>
            <a:tailEnd type="triangle" w="med" len="med"/>
          </a:ln>
        </p:spPr>
      </p:sp>
      <p:sp>
        <p:nvSpPr>
          <p:cNvPr id="17" name="Line 7"/>
          <p:cNvSpPr/>
          <p:nvPr/>
        </p:nvSpPr>
        <p:spPr>
          <a:xfrm flipH="1" flipV="1">
            <a:off x="6228184" y="4206293"/>
            <a:ext cx="2231977" cy="1742987"/>
          </a:xfrm>
          <a:prstGeom prst="line">
            <a:avLst/>
          </a:prstGeom>
          <a:ln>
            <a:solidFill>
              <a:srgbClr val="FF0000"/>
            </a:solidFill>
            <a:custDash>
              <a:ds d="508000" sp="508000"/>
              <a:ds d="508000" sp="508000"/>
            </a:custDash>
            <a:tailEnd type="triangle" w="med" len="med"/>
          </a:ln>
        </p:spPr>
      </p:sp>
      <p:sp>
        <p:nvSpPr>
          <p:cNvPr id="18" name="Line 8"/>
          <p:cNvSpPr/>
          <p:nvPr/>
        </p:nvSpPr>
        <p:spPr>
          <a:xfrm flipV="1">
            <a:off x="4679630" y="3184048"/>
            <a:ext cx="1908594" cy="3485312"/>
          </a:xfrm>
          <a:prstGeom prst="line">
            <a:avLst/>
          </a:prstGeom>
          <a:ln>
            <a:solidFill>
              <a:srgbClr val="FF0000"/>
            </a:solidFill>
            <a:custDash>
              <a:ds d="508000" sp="508000"/>
              <a:ds d="508000" sp="508000"/>
            </a:custDash>
            <a:tailEnd type="triangle" w="med" len="med"/>
          </a:ln>
        </p:spPr>
      </p:sp>
      <p:sp>
        <p:nvSpPr>
          <p:cNvPr id="19" name="Line 5"/>
          <p:cNvSpPr/>
          <p:nvPr/>
        </p:nvSpPr>
        <p:spPr>
          <a:xfrm flipV="1">
            <a:off x="3851920" y="5225448"/>
            <a:ext cx="0" cy="651824"/>
          </a:xfrm>
          <a:prstGeom prst="line">
            <a:avLst/>
          </a:prstGeom>
          <a:ln>
            <a:solidFill>
              <a:srgbClr val="FF0000"/>
            </a:solidFill>
            <a:custDash>
              <a:ds d="508000" sp="508000"/>
              <a:ds d="508000" sp="508000"/>
            </a:custDash>
            <a:tailEnd type="triangle" w="med" len="med"/>
          </a:ln>
        </p:spPr>
      </p:sp>
    </p:spTree>
    <p:extLst>
      <p:ext uri="{BB962C8B-B14F-4D97-AF65-F5344CB8AC3E}">
        <p14:creationId xmlns:p14="http://schemas.microsoft.com/office/powerpoint/2010/main" xmlns="" val="32532632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999"/>
                                          </p:stCondLst>
                                        </p:cTn>
                                        <p:tgtEl>
                                          <p:spTgt spid="3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999"/>
                                          </p:stCondLst>
                                        </p:cTn>
                                        <p:tgtEl>
                                          <p:spTgt spid="333"/>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341"/>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33"/>
                                        </p:tgtEl>
                                        <p:attrNameLst>
                                          <p:attrName>style.visibility</p:attrName>
                                        </p:attrNameLst>
                                      </p:cBhvr>
                                      <p:to>
                                        <p:strVal val="hidden"/>
                                      </p:to>
                                    </p:set>
                                  </p:childTnLst>
                                </p:cTn>
                              </p:par>
                              <p:par>
                                <p:cTn id="13" presetID="3" presetClass="emph" presetSubtype="2" fill="hold" grpId="0" nodeType="withEffect">
                                  <p:stCondLst>
                                    <p:cond delay="0"/>
                                  </p:stCondLst>
                                  <p:childTnLst>
                                    <p:animClr clrSpc="rgb" dir="cw">
                                      <p:cBhvr override="childStyle">
                                        <p:cTn id="14" dur="10" fill="hold"/>
                                        <p:tgtEl>
                                          <p:spTgt spid="13"/>
                                        </p:tgtEl>
                                        <p:attrNameLst>
                                          <p:attrName>style.color</p:attrName>
                                        </p:attrNameLst>
                                      </p:cBhvr>
                                      <p:to>
                                        <a:srgbClr val="FFFFFF"/>
                                      </p:to>
                                    </p:animClr>
                                  </p:childTnLst>
                                </p:cTn>
                              </p:par>
                              <p:par>
                                <p:cTn id="15" presetID="1" presetClass="exit" presetSubtype="0" fill="hold" nodeType="with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8"/>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1" end="1"/>
                                            </p:txEl>
                                          </p:spTgt>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13">
                                            <p:txEl>
                                              <p:pRg st="0" end="0"/>
                                            </p:txEl>
                                          </p:spTgt>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xEl>
                                              <p:pRg st="2" end="2"/>
                                            </p:txEl>
                                          </p:spTgt>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13">
                                            <p:txEl>
                                              <p:pRg st="1" end="1"/>
                                            </p:txEl>
                                          </p:spTgt>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3">
                                            <p:txEl>
                                              <p:pRg st="3" end="3"/>
                                            </p:txEl>
                                          </p:spTgt>
                                        </p:tgtEl>
                                        <p:attrNameLst>
                                          <p:attrName>style.visibility</p:attrName>
                                        </p:attrNameLst>
                                      </p:cBhvr>
                                      <p:to>
                                        <p:strVal val="visible"/>
                                      </p:to>
                                    </p:set>
                                  </p:childTnLst>
                                </p:cTn>
                              </p:par>
                              <p:par>
                                <p:cTn id="63" presetID="1" presetClass="exit" presetSubtype="0" fill="hold" nodeType="withEffect">
                                  <p:stCondLst>
                                    <p:cond delay="0"/>
                                  </p:stCondLst>
                                  <p:childTnLst>
                                    <p:set>
                                      <p:cBhvr>
                                        <p:cTn id="64" dur="1" fill="hold">
                                          <p:stCondLst>
                                            <p:cond delay="0"/>
                                          </p:stCondLst>
                                        </p:cTn>
                                        <p:tgtEl>
                                          <p:spTgt spid="13">
                                            <p:txEl>
                                              <p:pRg st="2" end="2"/>
                                            </p:txEl>
                                          </p:spTgt>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9"/>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3">
                                            <p:txEl>
                                              <p:pRg st="4" end="4"/>
                                            </p:txEl>
                                          </p:spTgt>
                                        </p:tgtEl>
                                        <p:attrNameLst>
                                          <p:attrName>style.visibility</p:attrName>
                                        </p:attrNameLst>
                                      </p:cBhvr>
                                      <p:to>
                                        <p:strVal val="visible"/>
                                      </p:to>
                                    </p:set>
                                  </p:childTnLst>
                                </p:cTn>
                              </p:par>
                              <p:par>
                                <p:cTn id="75" presetID="1" presetClass="exit" presetSubtype="0" fill="hold" nodeType="withEffect">
                                  <p:stCondLst>
                                    <p:cond delay="0"/>
                                  </p:stCondLst>
                                  <p:childTnLst>
                                    <p:set>
                                      <p:cBhvr>
                                        <p:cTn id="76" dur="1" fill="hold">
                                          <p:stCondLst>
                                            <p:cond delay="0"/>
                                          </p:stCondLst>
                                        </p:cTn>
                                        <p:tgtEl>
                                          <p:spTgt spid="13">
                                            <p:txEl>
                                              <p:pRg st="3" end="3"/>
                                            </p:txEl>
                                          </p:spTgt>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16"/>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3">
                                            <p:txEl>
                                              <p:pRg st="5" end="5"/>
                                            </p:txEl>
                                          </p:spTgt>
                                        </p:tgtEl>
                                        <p:attrNameLst>
                                          <p:attrName>style.visibility</p:attrName>
                                        </p:attrNameLst>
                                      </p:cBhvr>
                                      <p:to>
                                        <p:strVal val="visible"/>
                                      </p:to>
                                    </p:set>
                                  </p:childTnLst>
                                </p:cTn>
                              </p:par>
                              <p:par>
                                <p:cTn id="87" presetID="1" presetClass="exit" presetSubtype="0" fill="hold" nodeType="withEffect">
                                  <p:stCondLst>
                                    <p:cond delay="0"/>
                                  </p:stCondLst>
                                  <p:childTnLst>
                                    <p:set>
                                      <p:cBhvr>
                                        <p:cTn id="88" dur="1" fill="hold">
                                          <p:stCondLst>
                                            <p:cond delay="0"/>
                                          </p:stCondLst>
                                        </p:cTn>
                                        <p:tgtEl>
                                          <p:spTgt spid="13">
                                            <p:txEl>
                                              <p:pRg st="4" end="4"/>
                                            </p:txEl>
                                          </p:spTgt>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17"/>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3">
                                            <p:txEl>
                                              <p:pRg st="0" end="0"/>
                                            </p:txEl>
                                          </p:spTgt>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3">
                                            <p:txEl>
                                              <p:pRg st="1" end="1"/>
                                            </p:txEl>
                                          </p:spTgt>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3">
                                            <p:txEl>
                                              <p:pRg st="2" end="2"/>
                                            </p:txEl>
                                          </p:spTgt>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3">
                                            <p:txEl>
                                              <p:pRg st="3" end="3"/>
                                            </p:txEl>
                                          </p:spTgt>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3">
                                            <p:txEl>
                                              <p:pRg st="4" end="4"/>
                                            </p:txEl>
                                          </p:spTgt>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3">
                                            <p:txEl>
                                              <p:pRg st="5" end="5"/>
                                            </p:txEl>
                                          </p:spTgt>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5"/>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4"/>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6"/>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8"/>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9"/>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 grpId="0"/>
      <p:bldP spid="341" grpId="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TextShape 2"/>
          <p:cNvSpPr txBox="1"/>
          <p:nvPr/>
        </p:nvSpPr>
        <p:spPr>
          <a:xfrm>
            <a:off x="44084" y="5445224"/>
            <a:ext cx="9208436" cy="585241"/>
          </a:xfrm>
          <a:prstGeom prst="rect">
            <a:avLst/>
          </a:prstGeom>
        </p:spPr>
        <p:txBody>
          <a:bodyPr lIns="82902" tIns="41451" rIns="82902" bIns="41451"/>
          <a:lstStyle/>
          <a:p>
            <a:pPr defTabSz="829022" fontAlgn="auto">
              <a:spcBef>
                <a:spcPts val="0"/>
              </a:spcBef>
              <a:spcAft>
                <a:spcPts val="0"/>
              </a:spcAft>
            </a:pPr>
            <a:r>
              <a:rPr lang="de-DE" sz="2200" b="1" dirty="0">
                <a:solidFill>
                  <a:srgbClr val="000000"/>
                </a:solidFill>
                <a:latin typeface="Arial"/>
                <a:ea typeface="ＭＳ Ｐゴシック"/>
                <a:cs typeface="DejaVu Sans"/>
              </a:rPr>
              <a:t>Beispiel für technisches </a:t>
            </a:r>
            <a:r>
              <a:rPr lang="de-DE" sz="2200" b="1" dirty="0" smtClean="0">
                <a:solidFill>
                  <a:srgbClr val="000000"/>
                </a:solidFill>
                <a:latin typeface="Arial"/>
                <a:ea typeface="ＭＳ Ｐゴシック"/>
                <a:cs typeface="DejaVu Sans"/>
              </a:rPr>
              <a:t>Datenmodell</a:t>
            </a:r>
            <a:r>
              <a:rPr lang="de-DE" sz="2200" dirty="0" smtClean="0">
                <a:solidFill>
                  <a:srgbClr val="000000"/>
                </a:solidFill>
                <a:latin typeface="Arial"/>
                <a:ea typeface="ＭＳ Ｐゴシック"/>
                <a:cs typeface="DejaVu Sans"/>
              </a:rPr>
              <a:t> mittels </a:t>
            </a:r>
            <a:r>
              <a:rPr lang="de-DE" sz="2200" dirty="0">
                <a:solidFill>
                  <a:srgbClr val="000000"/>
                </a:solidFill>
                <a:latin typeface="Arial"/>
                <a:ea typeface="ＭＳ Ｐゴシック"/>
                <a:cs typeface="DejaVu Sans"/>
              </a:rPr>
              <a:t>definiertem </a:t>
            </a:r>
            <a:r>
              <a:rPr lang="de-DE" sz="2200" dirty="0" smtClean="0">
                <a:solidFill>
                  <a:srgbClr val="000000"/>
                </a:solidFill>
                <a:latin typeface="Arial"/>
                <a:ea typeface="ＭＳ Ｐゴシック"/>
                <a:cs typeface="DejaVu Sans"/>
              </a:rPr>
              <a:t>UML-Profil.</a:t>
            </a:r>
            <a:endParaRPr sz="2200" dirty="0">
              <a:solidFill>
                <a:prstClr val="black"/>
              </a:solidFill>
              <a:latin typeface="Arial"/>
              <a:cs typeface="DejaVu Sans"/>
            </a:endParaRPr>
          </a:p>
        </p:txBody>
      </p:sp>
      <p:pic>
        <p:nvPicPr>
          <p:cNvPr id="346" name="Grafik 5"/>
          <p:cNvPicPr/>
          <p:nvPr/>
        </p:nvPicPr>
        <p:blipFill>
          <a:blip r:embed="rId3" cstate="print"/>
          <a:stretch>
            <a:fillRect/>
          </a:stretch>
        </p:blipFill>
        <p:spPr>
          <a:xfrm>
            <a:off x="288671" y="1201834"/>
            <a:ext cx="6978399" cy="4241039"/>
          </a:xfrm>
          <a:prstGeom prst="rect">
            <a:avLst/>
          </a:prstGeom>
          <a:ln>
            <a:noFill/>
          </a:ln>
        </p:spPr>
      </p:pic>
      <p:sp>
        <p:nvSpPr>
          <p:cNvPr id="5" name="TextShape 1"/>
          <p:cNvSpPr txBox="1"/>
          <p:nvPr/>
        </p:nvSpPr>
        <p:spPr>
          <a:xfrm>
            <a:off x="0" y="0"/>
            <a:ext cx="5877921" cy="979756"/>
          </a:xfrm>
          <a:prstGeom prst="rect">
            <a:avLst/>
          </a:prstGeom>
        </p:spPr>
        <p:txBody>
          <a:bodyPr wrap="none" lIns="0" tIns="0" rIns="0" bIns="0" anchor="ctr"/>
          <a:lstStyle/>
          <a:p>
            <a:pPr algn="ctr" defTabSz="829022" fontAlgn="auto">
              <a:spcBef>
                <a:spcPts val="0"/>
              </a:spcBef>
              <a:spcAft>
                <a:spcPts val="0"/>
              </a:spcAft>
            </a:pPr>
            <a:r>
              <a:rPr lang="de-DE" sz="2800" dirty="0" smtClean="0">
                <a:solidFill>
                  <a:srgbClr val="7DA647"/>
                </a:solidFill>
                <a:latin typeface="Arial"/>
                <a:ea typeface="Arial-BoldMT"/>
                <a:cs typeface="DejaVu Sans"/>
              </a:rPr>
              <a:t>Beispiel technisches Datenmodell</a:t>
            </a:r>
          </a:p>
        </p:txBody>
      </p:sp>
      <p:sp>
        <p:nvSpPr>
          <p:cNvPr id="11" name="Fußzeilenplatzhalter 10"/>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2" name="Foliennummernplatzhalter 11"/>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41</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29491798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 name="Grafik 5"/>
          <p:cNvPicPr/>
          <p:nvPr/>
        </p:nvPicPr>
        <p:blipFill>
          <a:blip r:embed="rId3" cstate="print"/>
          <a:stretch>
            <a:fillRect/>
          </a:stretch>
        </p:blipFill>
        <p:spPr>
          <a:xfrm>
            <a:off x="7184" y="1267155"/>
            <a:ext cx="5629742" cy="3853055"/>
          </a:xfrm>
          <a:prstGeom prst="rect">
            <a:avLst/>
          </a:prstGeom>
          <a:ln>
            <a:noFill/>
          </a:ln>
        </p:spPr>
      </p:pic>
      <p:pic>
        <p:nvPicPr>
          <p:cNvPr id="349" name="Grafik 4"/>
          <p:cNvPicPr/>
          <p:nvPr/>
        </p:nvPicPr>
        <p:blipFill>
          <a:blip r:embed="rId4" cstate="print"/>
          <a:stretch>
            <a:fillRect/>
          </a:stretch>
        </p:blipFill>
        <p:spPr>
          <a:xfrm>
            <a:off x="2986310" y="2235804"/>
            <a:ext cx="6243659" cy="3907922"/>
          </a:xfrm>
          <a:prstGeom prst="rect">
            <a:avLst/>
          </a:prstGeom>
          <a:ln>
            <a:noFill/>
          </a:ln>
        </p:spPr>
      </p:pic>
      <p:sp>
        <p:nvSpPr>
          <p:cNvPr id="350" name="CustomShape 2"/>
          <p:cNvSpPr/>
          <p:nvPr/>
        </p:nvSpPr>
        <p:spPr>
          <a:xfrm>
            <a:off x="1274529" y="3705112"/>
            <a:ext cx="1612836" cy="331158"/>
          </a:xfrm>
          <a:prstGeom prst="ellipse">
            <a:avLst/>
          </a:prstGeom>
          <a:noFill/>
          <a:ln w="36000">
            <a:solidFill>
              <a:srgbClr val="FF0000"/>
            </a:solidFill>
            <a:round/>
          </a:ln>
        </p:spPr>
      </p:sp>
      <p:sp>
        <p:nvSpPr>
          <p:cNvPr id="351" name="CustomShape 3"/>
          <p:cNvSpPr/>
          <p:nvPr/>
        </p:nvSpPr>
        <p:spPr>
          <a:xfrm>
            <a:off x="816705" y="2883750"/>
            <a:ext cx="648204" cy="263228"/>
          </a:xfrm>
          <a:prstGeom prst="ellipse">
            <a:avLst/>
          </a:prstGeom>
          <a:noFill/>
          <a:ln w="36000">
            <a:solidFill>
              <a:srgbClr val="FF0000"/>
            </a:solidFill>
            <a:round/>
          </a:ln>
        </p:spPr>
      </p:sp>
      <p:sp>
        <p:nvSpPr>
          <p:cNvPr id="352" name="CustomShape 4"/>
          <p:cNvSpPr/>
          <p:nvPr/>
        </p:nvSpPr>
        <p:spPr>
          <a:xfrm>
            <a:off x="4060990" y="1792301"/>
            <a:ext cx="691309" cy="201503"/>
          </a:xfrm>
          <a:prstGeom prst="ellipse">
            <a:avLst/>
          </a:prstGeom>
          <a:noFill/>
          <a:ln w="36000">
            <a:solidFill>
              <a:srgbClr val="FF0000"/>
            </a:solidFill>
            <a:round/>
          </a:ln>
        </p:spPr>
      </p:sp>
      <p:sp>
        <p:nvSpPr>
          <p:cNvPr id="353" name="CustomShape 5"/>
          <p:cNvSpPr/>
          <p:nvPr/>
        </p:nvSpPr>
        <p:spPr>
          <a:xfrm>
            <a:off x="82619" y="1810263"/>
            <a:ext cx="921527" cy="216200"/>
          </a:xfrm>
          <a:prstGeom prst="ellipse">
            <a:avLst/>
          </a:prstGeom>
          <a:noFill/>
          <a:ln w="36000">
            <a:solidFill>
              <a:srgbClr val="FF0000"/>
            </a:solidFill>
            <a:round/>
          </a:ln>
        </p:spPr>
      </p:sp>
      <p:sp>
        <p:nvSpPr>
          <p:cNvPr id="354" name="Line 6"/>
          <p:cNvSpPr/>
          <p:nvPr/>
        </p:nvSpPr>
        <p:spPr>
          <a:xfrm>
            <a:off x="2707109" y="3960176"/>
            <a:ext cx="2707109" cy="662315"/>
          </a:xfrm>
          <a:prstGeom prst="line">
            <a:avLst/>
          </a:prstGeom>
          <a:ln w="36000">
            <a:solidFill>
              <a:srgbClr val="FF0000"/>
            </a:solidFill>
            <a:round/>
            <a:tailEnd type="triangle" w="med" len="med"/>
          </a:ln>
        </p:spPr>
      </p:sp>
      <p:sp>
        <p:nvSpPr>
          <p:cNvPr id="355" name="Line 7"/>
          <p:cNvSpPr/>
          <p:nvPr/>
        </p:nvSpPr>
        <p:spPr>
          <a:xfrm>
            <a:off x="834991" y="2026463"/>
            <a:ext cx="5270536" cy="1746252"/>
          </a:xfrm>
          <a:prstGeom prst="line">
            <a:avLst/>
          </a:prstGeom>
          <a:ln w="36000">
            <a:solidFill>
              <a:srgbClr val="FF0000"/>
            </a:solidFill>
            <a:round/>
            <a:tailEnd type="triangle" w="med" len="med"/>
          </a:ln>
        </p:spPr>
      </p:sp>
      <p:sp>
        <p:nvSpPr>
          <p:cNvPr id="356" name="Line 8"/>
          <p:cNvSpPr/>
          <p:nvPr/>
        </p:nvSpPr>
        <p:spPr>
          <a:xfrm>
            <a:off x="1464909" y="3038556"/>
            <a:ext cx="5259760" cy="1742333"/>
          </a:xfrm>
          <a:prstGeom prst="line">
            <a:avLst/>
          </a:prstGeom>
          <a:ln w="36000">
            <a:solidFill>
              <a:srgbClr val="FF0000"/>
            </a:solidFill>
            <a:round/>
            <a:tailEnd type="triangle" w="med" len="med"/>
          </a:ln>
        </p:spPr>
      </p:sp>
      <p:sp>
        <p:nvSpPr>
          <p:cNvPr id="357" name="Line 9"/>
          <p:cNvSpPr/>
          <p:nvPr/>
        </p:nvSpPr>
        <p:spPr>
          <a:xfrm>
            <a:off x="4651068" y="1993804"/>
            <a:ext cx="2534364" cy="1059117"/>
          </a:xfrm>
          <a:prstGeom prst="line">
            <a:avLst/>
          </a:prstGeom>
          <a:ln w="36000">
            <a:solidFill>
              <a:srgbClr val="FF0000"/>
            </a:solidFill>
            <a:round/>
            <a:tailEnd type="triangle" w="med" len="med"/>
          </a:ln>
        </p:spPr>
      </p:sp>
      <p:sp>
        <p:nvSpPr>
          <p:cNvPr id="13" name="TextShape 1"/>
          <p:cNvSpPr txBox="1"/>
          <p:nvPr/>
        </p:nvSpPr>
        <p:spPr>
          <a:xfrm>
            <a:off x="0" y="0"/>
            <a:ext cx="5877921" cy="979756"/>
          </a:xfrm>
          <a:prstGeom prst="rect">
            <a:avLst/>
          </a:prstGeom>
        </p:spPr>
        <p:txBody>
          <a:bodyPr wrap="none" lIns="0" tIns="0" rIns="0" bIns="0" anchor="ctr"/>
          <a:lstStyle/>
          <a:p>
            <a:pPr algn="ctr" defTabSz="829022" fontAlgn="auto">
              <a:spcBef>
                <a:spcPts val="0"/>
              </a:spcBef>
              <a:spcAft>
                <a:spcPts val="0"/>
              </a:spcAft>
            </a:pPr>
            <a:r>
              <a:rPr lang="de-DE" sz="2800" dirty="0" smtClean="0">
                <a:solidFill>
                  <a:srgbClr val="7DA647"/>
                </a:solidFill>
                <a:latin typeface="Arial"/>
                <a:ea typeface="Arial-BoldMT"/>
                <a:cs typeface="DejaVu Sans"/>
              </a:rPr>
              <a:t>Beispiel technisches Datenmodell</a:t>
            </a:r>
          </a:p>
          <a:p>
            <a:pPr algn="ctr" defTabSz="829022" fontAlgn="auto">
              <a:spcBef>
                <a:spcPts val="0"/>
              </a:spcBef>
              <a:spcAft>
                <a:spcPts val="0"/>
              </a:spcAft>
            </a:pPr>
            <a:r>
              <a:rPr lang="de-DE" sz="2200" dirty="0" smtClean="0">
                <a:solidFill>
                  <a:srgbClr val="7DA647"/>
                </a:solidFill>
                <a:latin typeface="Arial"/>
                <a:ea typeface="Arial-BoldMT"/>
                <a:cs typeface="DejaVu Sans"/>
              </a:rPr>
              <a:t>Modell vs. Metamodell</a:t>
            </a:r>
          </a:p>
        </p:txBody>
      </p:sp>
      <p:sp>
        <p:nvSpPr>
          <p:cNvPr id="8" name="Fußzeilenplatzhalter 7"/>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9" name="Foliennummernplatzhalter 8"/>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42</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21723835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 name="Grafik 357"/>
          <p:cNvPicPr/>
          <p:nvPr/>
        </p:nvPicPr>
        <p:blipFill>
          <a:blip r:embed="rId3" cstate="print"/>
          <a:stretch>
            <a:fillRect/>
          </a:stretch>
        </p:blipFill>
        <p:spPr>
          <a:xfrm>
            <a:off x="72570" y="1198573"/>
            <a:ext cx="9035934" cy="4843262"/>
          </a:xfrm>
          <a:prstGeom prst="rect">
            <a:avLst/>
          </a:prstGeom>
          <a:ln>
            <a:noFill/>
          </a:ln>
        </p:spPr>
      </p:pic>
      <p:pic>
        <p:nvPicPr>
          <p:cNvPr id="360" name="Grafik 359"/>
          <p:cNvPicPr/>
          <p:nvPr/>
        </p:nvPicPr>
        <p:blipFill>
          <a:blip r:embed="rId4" cstate="print"/>
          <a:stretch>
            <a:fillRect/>
          </a:stretch>
        </p:blipFill>
        <p:spPr>
          <a:xfrm>
            <a:off x="489830" y="4898782"/>
            <a:ext cx="2494851" cy="1028744"/>
          </a:xfrm>
          <a:prstGeom prst="rect">
            <a:avLst/>
          </a:prstGeom>
          <a:ln>
            <a:noFill/>
          </a:ln>
        </p:spPr>
      </p:pic>
      <p:sp>
        <p:nvSpPr>
          <p:cNvPr id="361" name="Line 2"/>
          <p:cNvSpPr/>
          <p:nvPr/>
        </p:nvSpPr>
        <p:spPr>
          <a:xfrm flipV="1">
            <a:off x="2285858" y="4408904"/>
            <a:ext cx="0" cy="489878"/>
          </a:xfrm>
          <a:prstGeom prst="line">
            <a:avLst/>
          </a:prstGeom>
          <a:ln>
            <a:solidFill>
              <a:srgbClr val="000000"/>
            </a:solidFill>
            <a:custDash>
              <a:ds d="51000" sp="51000"/>
              <a:ds d="51000" sp="51000"/>
            </a:custDash>
            <a:tailEnd type="triangle" w="med" len="med"/>
          </a:ln>
        </p:spPr>
      </p:sp>
      <p:sp>
        <p:nvSpPr>
          <p:cNvPr id="6" name="TextShape 1"/>
          <p:cNvSpPr txBox="1"/>
          <p:nvPr/>
        </p:nvSpPr>
        <p:spPr>
          <a:xfrm>
            <a:off x="0" y="0"/>
            <a:ext cx="5877921" cy="979756"/>
          </a:xfrm>
          <a:prstGeom prst="rect">
            <a:avLst/>
          </a:prstGeom>
        </p:spPr>
        <p:txBody>
          <a:bodyPr wrap="none" lIns="0" tIns="0" rIns="0" bIns="0" anchor="ctr"/>
          <a:lstStyle/>
          <a:p>
            <a:pPr algn="ctr" defTabSz="829022" fontAlgn="auto">
              <a:spcBef>
                <a:spcPts val="0"/>
              </a:spcBef>
              <a:spcAft>
                <a:spcPts val="0"/>
              </a:spcAft>
            </a:pPr>
            <a:r>
              <a:rPr lang="de-DE" sz="2800" dirty="0" smtClean="0">
                <a:solidFill>
                  <a:srgbClr val="7DA647"/>
                </a:solidFill>
                <a:latin typeface="Arial"/>
                <a:ea typeface="Arial-BoldMT"/>
                <a:cs typeface="DejaVu Sans"/>
              </a:rPr>
              <a:t>Beispielprofil </a:t>
            </a:r>
            <a:r>
              <a:rPr lang="de-DE" sz="2800" dirty="0" err="1" smtClean="0">
                <a:solidFill>
                  <a:srgbClr val="7DA647"/>
                </a:solidFill>
                <a:latin typeface="Arial"/>
                <a:ea typeface="Arial-BoldMT"/>
                <a:cs typeface="DejaVu Sans"/>
              </a:rPr>
              <a:t>UMLsec</a:t>
            </a:r>
            <a:endParaRPr lang="de-DE" sz="2800" dirty="0" smtClean="0">
              <a:solidFill>
                <a:srgbClr val="7DA647"/>
              </a:solidFill>
              <a:latin typeface="Arial"/>
              <a:ea typeface="Arial-BoldMT"/>
              <a:cs typeface="DejaVu Sans"/>
            </a:endParaRPr>
          </a:p>
        </p:txBody>
      </p:sp>
      <p:sp>
        <p:nvSpPr>
          <p:cNvPr id="11" name="Fußzeilenplatzhalter 10"/>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2" name="Foliennummernplatzhalter 11"/>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43</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42707309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0"/>
            <a:ext cx="5878513" cy="979488"/>
          </a:xfrm>
        </p:spPr>
        <p:txBody>
          <a:bodyPr/>
          <a:lstStyle/>
          <a:p>
            <a:r>
              <a:rPr lang="de-DE" dirty="0" smtClean="0">
                <a:solidFill>
                  <a:srgbClr val="7DA647"/>
                </a:solidFill>
                <a:latin typeface="Arial"/>
                <a:ea typeface="Arial-BoldMT"/>
                <a:cs typeface="DejaVu Sans"/>
              </a:rPr>
              <a:t>Beispielprofil </a:t>
            </a:r>
            <a:r>
              <a:rPr lang="de-DE" dirty="0" err="1" smtClean="0">
                <a:solidFill>
                  <a:srgbClr val="7DA647"/>
                </a:solidFill>
                <a:latin typeface="Arial"/>
                <a:ea typeface="Arial-BoldMT"/>
                <a:cs typeface="DejaVu Sans"/>
              </a:rPr>
              <a:t>UMLsec</a:t>
            </a:r>
            <a:r>
              <a:rPr lang="de-DE" dirty="0" smtClean="0">
                <a:solidFill>
                  <a:srgbClr val="7DA647"/>
                </a:solidFill>
                <a:latin typeface="Arial"/>
                <a:ea typeface="Arial-BoldMT"/>
                <a:cs typeface="DejaVu Sans"/>
              </a:rPr>
              <a:t>:</a:t>
            </a:r>
            <a:br>
              <a:rPr lang="de-DE" dirty="0" smtClean="0">
                <a:solidFill>
                  <a:srgbClr val="7DA647"/>
                </a:solidFill>
                <a:latin typeface="Arial"/>
                <a:ea typeface="Arial-BoldMT"/>
                <a:cs typeface="DejaVu Sans"/>
              </a:rPr>
            </a:br>
            <a:r>
              <a:rPr lang="de-DE" dirty="0" smtClean="0">
                <a:solidFill>
                  <a:srgbClr val="7DA647"/>
                </a:solidFill>
                <a:latin typeface="Arial"/>
                <a:ea typeface="Arial-BoldMT"/>
                <a:cs typeface="DejaVu Sans"/>
              </a:rPr>
              <a:t>UML-Metamodell</a:t>
            </a:r>
            <a:endParaRPr lang="de-DE" dirty="0"/>
          </a:p>
        </p:txBody>
      </p:sp>
      <p:pic>
        <p:nvPicPr>
          <p:cNvPr id="3" name="Grafik 2"/>
          <p:cNvPicPr/>
          <p:nvPr/>
        </p:nvPicPr>
        <p:blipFill>
          <a:blip r:embed="rId3" cstate="print"/>
          <a:stretch>
            <a:fillRect/>
          </a:stretch>
        </p:blipFill>
        <p:spPr>
          <a:xfrm>
            <a:off x="37405" y="1198573"/>
            <a:ext cx="9143107" cy="4843262"/>
          </a:xfrm>
          <a:prstGeom prst="rect">
            <a:avLst/>
          </a:prstGeom>
          <a:ln>
            <a:noFill/>
          </a:ln>
        </p:spPr>
      </p:pic>
      <p:pic>
        <p:nvPicPr>
          <p:cNvPr id="4" name="Grafik 3"/>
          <p:cNvPicPr/>
          <p:nvPr/>
        </p:nvPicPr>
        <p:blipFill>
          <a:blip r:embed="rId4" cstate="print"/>
          <a:stretch>
            <a:fillRect/>
          </a:stretch>
        </p:blipFill>
        <p:spPr>
          <a:xfrm>
            <a:off x="489830" y="4898782"/>
            <a:ext cx="2494851" cy="1028744"/>
          </a:xfrm>
          <a:prstGeom prst="rect">
            <a:avLst/>
          </a:prstGeom>
          <a:ln>
            <a:noFill/>
          </a:ln>
        </p:spPr>
      </p:pic>
      <p:sp>
        <p:nvSpPr>
          <p:cNvPr id="6" name="Rechteck 5"/>
          <p:cNvSpPr/>
          <p:nvPr/>
        </p:nvSpPr>
        <p:spPr>
          <a:xfrm flipV="1">
            <a:off x="3878353" y="2780928"/>
            <a:ext cx="765655" cy="477766"/>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flipV="1">
            <a:off x="1043608" y="2735210"/>
            <a:ext cx="765655" cy="477766"/>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flipV="1">
            <a:off x="2033671" y="2780928"/>
            <a:ext cx="522105" cy="432048"/>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flipV="1">
            <a:off x="3059832" y="2758068"/>
            <a:ext cx="518962" cy="454907"/>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flipV="1">
            <a:off x="5364088" y="2447178"/>
            <a:ext cx="765655" cy="477766"/>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flipV="1">
            <a:off x="4645731" y="1556792"/>
            <a:ext cx="934381" cy="576064"/>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flipV="1">
            <a:off x="5732512" y="1556792"/>
            <a:ext cx="934381" cy="576064"/>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flipV="1">
            <a:off x="4645731" y="4659899"/>
            <a:ext cx="1086781" cy="477766"/>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flipV="1">
            <a:off x="6057735" y="4659896"/>
            <a:ext cx="386473" cy="454907"/>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6876256" y="4293096"/>
            <a:ext cx="2204787" cy="954107"/>
          </a:xfrm>
          <a:prstGeom prst="rect">
            <a:avLst/>
          </a:prstGeom>
          <a:noFill/>
        </p:spPr>
        <p:txBody>
          <a:bodyPr wrap="square" rtlCol="0">
            <a:spAutoFit/>
          </a:bodyPr>
          <a:lstStyle/>
          <a:p>
            <a:r>
              <a:rPr lang="de-DE" sz="2800" b="1" dirty="0" smtClean="0">
                <a:solidFill>
                  <a:schemeClr val="accent3">
                    <a:lumMod val="75000"/>
                  </a:schemeClr>
                </a:solidFill>
                <a:latin typeface="+mn-lt"/>
              </a:rPr>
              <a:t>UML Metamodell</a:t>
            </a:r>
            <a:endParaRPr lang="de-DE" sz="2800" b="1" dirty="0">
              <a:solidFill>
                <a:schemeClr val="accent3">
                  <a:lumMod val="75000"/>
                </a:schemeClr>
              </a:solidFill>
              <a:latin typeface="+mn-lt"/>
            </a:endParaRPr>
          </a:p>
        </p:txBody>
      </p:sp>
      <p:sp>
        <p:nvSpPr>
          <p:cNvPr id="23" name="Fußzeilenplatzhalter 22"/>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24" name="Foliennummernplatzhalter 23"/>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44</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17397046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0"/>
            <a:ext cx="5878513" cy="979488"/>
          </a:xfrm>
        </p:spPr>
        <p:txBody>
          <a:bodyPr/>
          <a:lstStyle/>
          <a:p>
            <a:r>
              <a:rPr lang="de-DE" dirty="0" smtClean="0">
                <a:solidFill>
                  <a:srgbClr val="7DA647"/>
                </a:solidFill>
                <a:latin typeface="Arial"/>
                <a:ea typeface="Arial-BoldMT"/>
                <a:cs typeface="DejaVu Sans"/>
              </a:rPr>
              <a:t>Beispielprofil </a:t>
            </a:r>
            <a:r>
              <a:rPr lang="de-DE" dirty="0" err="1" smtClean="0">
                <a:solidFill>
                  <a:srgbClr val="7DA647"/>
                </a:solidFill>
                <a:latin typeface="Arial"/>
                <a:ea typeface="Arial-BoldMT"/>
                <a:cs typeface="DejaVu Sans"/>
              </a:rPr>
              <a:t>UMLsec</a:t>
            </a:r>
            <a:r>
              <a:rPr lang="de-DE" dirty="0" smtClean="0">
                <a:solidFill>
                  <a:srgbClr val="7DA647"/>
                </a:solidFill>
                <a:latin typeface="Arial"/>
                <a:ea typeface="Arial-BoldMT"/>
                <a:cs typeface="DejaVu Sans"/>
              </a:rPr>
              <a:t>:</a:t>
            </a:r>
            <a:br>
              <a:rPr lang="de-DE" dirty="0" smtClean="0">
                <a:solidFill>
                  <a:srgbClr val="7DA647"/>
                </a:solidFill>
                <a:latin typeface="Arial"/>
                <a:ea typeface="Arial-BoldMT"/>
                <a:cs typeface="DejaVu Sans"/>
              </a:rPr>
            </a:br>
            <a:r>
              <a:rPr lang="de-DE" dirty="0" err="1" smtClean="0">
                <a:solidFill>
                  <a:srgbClr val="7DA647"/>
                </a:solidFill>
                <a:latin typeface="Arial"/>
                <a:ea typeface="Arial-BoldMT"/>
                <a:cs typeface="DejaVu Sans"/>
              </a:rPr>
              <a:t>UMLsec</a:t>
            </a:r>
            <a:r>
              <a:rPr lang="de-DE" dirty="0" smtClean="0">
                <a:solidFill>
                  <a:srgbClr val="7DA647"/>
                </a:solidFill>
                <a:latin typeface="Arial"/>
                <a:ea typeface="Arial-BoldMT"/>
                <a:cs typeface="DejaVu Sans"/>
              </a:rPr>
              <a:t>-Erweiterung</a:t>
            </a:r>
            <a:endParaRPr lang="de-DE" dirty="0"/>
          </a:p>
        </p:txBody>
      </p:sp>
      <p:pic>
        <p:nvPicPr>
          <p:cNvPr id="3" name="Grafik 2"/>
          <p:cNvPicPr/>
          <p:nvPr/>
        </p:nvPicPr>
        <p:blipFill>
          <a:blip r:embed="rId3" cstate="print"/>
          <a:stretch>
            <a:fillRect/>
          </a:stretch>
        </p:blipFill>
        <p:spPr>
          <a:xfrm>
            <a:off x="331" y="1198573"/>
            <a:ext cx="9143107" cy="4843262"/>
          </a:xfrm>
          <a:prstGeom prst="rect">
            <a:avLst/>
          </a:prstGeom>
          <a:ln>
            <a:noFill/>
          </a:ln>
        </p:spPr>
      </p:pic>
      <p:pic>
        <p:nvPicPr>
          <p:cNvPr id="4" name="Grafik 3"/>
          <p:cNvPicPr/>
          <p:nvPr/>
        </p:nvPicPr>
        <p:blipFill>
          <a:blip r:embed="rId4" cstate="print"/>
          <a:stretch>
            <a:fillRect/>
          </a:stretch>
        </p:blipFill>
        <p:spPr>
          <a:xfrm>
            <a:off x="489830" y="4898782"/>
            <a:ext cx="2494851" cy="1028744"/>
          </a:xfrm>
          <a:prstGeom prst="rect">
            <a:avLst/>
          </a:prstGeom>
          <a:ln>
            <a:noFill/>
          </a:ln>
        </p:spPr>
      </p:pic>
      <p:sp>
        <p:nvSpPr>
          <p:cNvPr id="6" name="Rechteck 5"/>
          <p:cNvSpPr/>
          <p:nvPr/>
        </p:nvSpPr>
        <p:spPr>
          <a:xfrm flipV="1">
            <a:off x="1354427" y="1484784"/>
            <a:ext cx="1129341" cy="648072"/>
          </a:xfrm>
          <a:prstGeom prst="rect">
            <a:avLst/>
          </a:prstGeom>
          <a:no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flipV="1">
            <a:off x="3131841" y="1556792"/>
            <a:ext cx="1296144" cy="936104"/>
          </a:xfrm>
          <a:prstGeom prst="rect">
            <a:avLst/>
          </a:prstGeom>
          <a:no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flipV="1">
            <a:off x="6732241" y="1484784"/>
            <a:ext cx="936104" cy="605684"/>
          </a:xfrm>
          <a:prstGeom prst="rect">
            <a:avLst/>
          </a:prstGeom>
          <a:no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flipV="1">
            <a:off x="6732240" y="2204864"/>
            <a:ext cx="936104" cy="605684"/>
          </a:xfrm>
          <a:prstGeom prst="rect">
            <a:avLst/>
          </a:prstGeom>
          <a:no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flipV="1">
            <a:off x="6732240" y="2924944"/>
            <a:ext cx="936104" cy="605684"/>
          </a:xfrm>
          <a:prstGeom prst="rect">
            <a:avLst/>
          </a:prstGeom>
          <a:no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flipV="1">
            <a:off x="6084168" y="3573016"/>
            <a:ext cx="1296144" cy="605684"/>
          </a:xfrm>
          <a:prstGeom prst="rect">
            <a:avLst/>
          </a:prstGeom>
          <a:no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flipV="1">
            <a:off x="4716016" y="3573016"/>
            <a:ext cx="1152128" cy="605684"/>
          </a:xfrm>
          <a:prstGeom prst="rect">
            <a:avLst/>
          </a:prstGeom>
          <a:no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flipV="1">
            <a:off x="3347864" y="3573016"/>
            <a:ext cx="1152128" cy="605684"/>
          </a:xfrm>
          <a:prstGeom prst="rect">
            <a:avLst/>
          </a:prstGeom>
          <a:no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flipV="1">
            <a:off x="1619671" y="3645024"/>
            <a:ext cx="1512169" cy="821708"/>
          </a:xfrm>
          <a:prstGeom prst="rect">
            <a:avLst/>
          </a:prstGeom>
          <a:no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flipV="1">
            <a:off x="107505" y="3645024"/>
            <a:ext cx="1368152" cy="821708"/>
          </a:xfrm>
          <a:prstGeom prst="rect">
            <a:avLst/>
          </a:prstGeom>
          <a:no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flipV="1">
            <a:off x="467543" y="4869160"/>
            <a:ext cx="2517138" cy="1058366"/>
          </a:xfrm>
          <a:prstGeom prst="rect">
            <a:avLst/>
          </a:prstGeom>
          <a:noFill/>
          <a:ln w="1016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flipV="1">
            <a:off x="3563888" y="5321842"/>
            <a:ext cx="792089" cy="605684"/>
          </a:xfrm>
          <a:prstGeom prst="rect">
            <a:avLst/>
          </a:prstGeom>
          <a:no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flipV="1">
            <a:off x="4571999" y="5301208"/>
            <a:ext cx="792089" cy="605684"/>
          </a:xfrm>
          <a:prstGeom prst="rect">
            <a:avLst/>
          </a:prstGeom>
          <a:no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flipV="1">
            <a:off x="5508104" y="5301208"/>
            <a:ext cx="792089" cy="605684"/>
          </a:xfrm>
          <a:prstGeom prst="rect">
            <a:avLst/>
          </a:prstGeom>
          <a:no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flipV="1">
            <a:off x="6516215" y="5301208"/>
            <a:ext cx="792089" cy="605684"/>
          </a:xfrm>
          <a:prstGeom prst="rect">
            <a:avLst/>
          </a:prstGeom>
          <a:no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p:cNvSpPr txBox="1"/>
          <p:nvPr/>
        </p:nvSpPr>
        <p:spPr>
          <a:xfrm>
            <a:off x="6732242" y="4509120"/>
            <a:ext cx="2348802" cy="461665"/>
          </a:xfrm>
          <a:prstGeom prst="rect">
            <a:avLst/>
          </a:prstGeom>
          <a:noFill/>
        </p:spPr>
        <p:txBody>
          <a:bodyPr wrap="square" rtlCol="0">
            <a:spAutoFit/>
          </a:bodyPr>
          <a:lstStyle/>
          <a:p>
            <a:r>
              <a:rPr lang="de-DE" sz="2400" b="1" dirty="0" err="1" smtClean="0">
                <a:solidFill>
                  <a:schemeClr val="accent3">
                    <a:lumMod val="75000"/>
                  </a:schemeClr>
                </a:solidFill>
                <a:latin typeface="+mn-lt"/>
              </a:rPr>
              <a:t>UMLsec</a:t>
            </a:r>
            <a:r>
              <a:rPr lang="de-DE" sz="2400" b="1" dirty="0">
                <a:solidFill>
                  <a:schemeClr val="accent3">
                    <a:lumMod val="75000"/>
                  </a:schemeClr>
                </a:solidFill>
                <a:latin typeface="+mn-lt"/>
              </a:rPr>
              <a:t> </a:t>
            </a:r>
            <a:r>
              <a:rPr lang="de-DE" sz="2400" b="1" dirty="0" smtClean="0">
                <a:solidFill>
                  <a:schemeClr val="accent3">
                    <a:lumMod val="75000"/>
                  </a:schemeClr>
                </a:solidFill>
                <a:latin typeface="+mn-lt"/>
              </a:rPr>
              <a:t>Profil</a:t>
            </a:r>
            <a:endParaRPr lang="de-DE" sz="2400" b="1" dirty="0">
              <a:solidFill>
                <a:schemeClr val="accent3">
                  <a:lumMod val="75000"/>
                </a:schemeClr>
              </a:solidFill>
              <a:latin typeface="+mn-lt"/>
            </a:endParaRPr>
          </a:p>
        </p:txBody>
      </p:sp>
      <p:sp>
        <p:nvSpPr>
          <p:cNvPr id="29" name="Fußzeilenplatzhalter 28"/>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30" name="Foliennummernplatzhalter 29"/>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45</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3654744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 name="Grafik 363"/>
          <p:cNvPicPr/>
          <p:nvPr/>
        </p:nvPicPr>
        <p:blipFill>
          <a:blip r:embed="rId3" cstate="print"/>
          <a:srcRect l="410226" t="1317919" r="-897101" b="809364"/>
          <a:stretch>
            <a:fillRect/>
          </a:stretch>
        </p:blipFill>
        <p:spPr>
          <a:xfrm>
            <a:off x="5440997" y="5"/>
            <a:ext cx="3692641" cy="2210657"/>
          </a:xfrm>
          <a:prstGeom prst="rect">
            <a:avLst/>
          </a:prstGeom>
          <a:ln>
            <a:noFill/>
          </a:ln>
        </p:spPr>
      </p:pic>
      <p:sp>
        <p:nvSpPr>
          <p:cNvPr id="366" name="TextShape 3"/>
          <p:cNvSpPr txBox="1"/>
          <p:nvPr/>
        </p:nvSpPr>
        <p:spPr>
          <a:xfrm>
            <a:off x="103195" y="1260620"/>
            <a:ext cx="9099349" cy="691381"/>
          </a:xfrm>
          <a:prstGeom prst="rect">
            <a:avLst/>
          </a:prstGeom>
        </p:spPr>
        <p:txBody>
          <a:bodyPr lIns="82902" tIns="41451" rIns="82902" bIns="41451"/>
          <a:lstStyle/>
          <a:p>
            <a:pPr defTabSz="829022" fontAlgn="auto">
              <a:spcBef>
                <a:spcPts val="0"/>
              </a:spcBef>
              <a:spcAft>
                <a:spcPts val="0"/>
              </a:spcAft>
            </a:pPr>
            <a:r>
              <a:rPr lang="de-DE" sz="2000" dirty="0" smtClean="0">
                <a:solidFill>
                  <a:srgbClr val="000000"/>
                </a:solidFill>
                <a:latin typeface="Arial"/>
                <a:ea typeface="ＭＳ Ｐゴシック"/>
                <a:cs typeface="DejaVu Sans"/>
              </a:rPr>
              <a:t>(Mehr </a:t>
            </a:r>
            <a:r>
              <a:rPr lang="de-DE" sz="2000" dirty="0">
                <a:solidFill>
                  <a:srgbClr val="000000"/>
                </a:solidFill>
                <a:latin typeface="Arial"/>
                <a:ea typeface="ＭＳ Ｐゴシック"/>
                <a:cs typeface="DejaVu Sans"/>
              </a:rPr>
              <a:t>Einzelheiten </a:t>
            </a:r>
            <a:r>
              <a:rPr lang="de-DE" sz="2000" dirty="0" smtClean="0">
                <a:solidFill>
                  <a:srgbClr val="000000"/>
                </a:solidFill>
                <a:latin typeface="Arial"/>
                <a:ea typeface="ＭＳ Ｐゴシック"/>
                <a:cs typeface="DejaVu Sans"/>
              </a:rPr>
              <a:t>zu OCL in Abschnitt 1.2.)</a:t>
            </a:r>
            <a:endParaRPr dirty="0">
              <a:solidFill>
                <a:prstClr val="black"/>
              </a:solidFill>
              <a:latin typeface="Arial"/>
              <a:cs typeface="DejaVu Sans"/>
            </a:endParaRPr>
          </a:p>
        </p:txBody>
      </p:sp>
      <p:pic>
        <p:nvPicPr>
          <p:cNvPr id="14336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57143" y="0"/>
            <a:ext cx="3323369" cy="19888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Line 2"/>
          <p:cNvSpPr/>
          <p:nvPr/>
        </p:nvSpPr>
        <p:spPr>
          <a:xfrm flipV="1">
            <a:off x="4852424" y="1124744"/>
            <a:ext cx="1375760" cy="833446"/>
          </a:xfrm>
          <a:prstGeom prst="line">
            <a:avLst/>
          </a:prstGeom>
          <a:ln>
            <a:solidFill>
              <a:srgbClr val="000000"/>
            </a:solidFill>
            <a:custDash>
              <a:ds d="51000" sp="51000"/>
              <a:ds d="51000" sp="51000"/>
            </a:custDash>
            <a:tailEnd type="triangle" w="med" len="med"/>
          </a:ln>
        </p:spPr>
      </p:sp>
      <p:sp>
        <p:nvSpPr>
          <p:cNvPr id="9" name="TextShape 1"/>
          <p:cNvSpPr txBox="1"/>
          <p:nvPr/>
        </p:nvSpPr>
        <p:spPr>
          <a:xfrm>
            <a:off x="0" y="0"/>
            <a:ext cx="5877921" cy="979756"/>
          </a:xfrm>
          <a:prstGeom prst="rect">
            <a:avLst/>
          </a:prstGeom>
        </p:spPr>
        <p:txBody>
          <a:bodyPr wrap="none" lIns="0" tIns="0" rIns="0" bIns="0" anchor="ctr"/>
          <a:lstStyle/>
          <a:p>
            <a:pPr algn="ctr" defTabSz="829022" fontAlgn="auto">
              <a:spcBef>
                <a:spcPts val="0"/>
              </a:spcBef>
              <a:spcAft>
                <a:spcPts val="0"/>
              </a:spcAft>
            </a:pPr>
            <a:r>
              <a:rPr lang="de-DE" sz="2800" dirty="0" smtClean="0">
                <a:solidFill>
                  <a:srgbClr val="7DA647"/>
                </a:solidFill>
                <a:latin typeface="Arial"/>
                <a:ea typeface="Arial-BoldMT"/>
                <a:cs typeface="DejaVu Sans"/>
              </a:rPr>
              <a:t>Beispiel-Stereotype</a:t>
            </a:r>
            <a:br>
              <a:rPr lang="de-DE" sz="2800" dirty="0" smtClean="0">
                <a:solidFill>
                  <a:srgbClr val="7DA647"/>
                </a:solidFill>
                <a:latin typeface="Arial"/>
                <a:ea typeface="Arial-BoldMT"/>
                <a:cs typeface="DejaVu Sans"/>
              </a:rPr>
            </a:br>
            <a:r>
              <a:rPr lang="de-DE" sz="2800" dirty="0" smtClean="0">
                <a:solidFill>
                  <a:srgbClr val="7DA647"/>
                </a:solidFill>
                <a:latin typeface="Arial"/>
                <a:ea typeface="Arial-BoldMT"/>
                <a:cs typeface="DejaVu Sans"/>
              </a:rPr>
              <a:t>&lt;&lt;</a:t>
            </a:r>
            <a:r>
              <a:rPr lang="de-DE" sz="2800" dirty="0" err="1" smtClean="0">
                <a:solidFill>
                  <a:srgbClr val="7DA647"/>
                </a:solidFill>
                <a:latin typeface="Arial"/>
                <a:ea typeface="Arial-BoldMT"/>
                <a:cs typeface="DejaVu Sans"/>
              </a:rPr>
              <a:t>secure</a:t>
            </a:r>
            <a:r>
              <a:rPr lang="de-DE" sz="2800" dirty="0" smtClean="0">
                <a:solidFill>
                  <a:srgbClr val="7DA647"/>
                </a:solidFill>
                <a:latin typeface="Arial"/>
                <a:ea typeface="Arial-BoldMT"/>
                <a:cs typeface="DejaVu Sans"/>
              </a:rPr>
              <a:t> links&gt;&gt;: OCL </a:t>
            </a:r>
            <a:r>
              <a:rPr lang="de-DE" sz="2800" dirty="0" err="1" smtClean="0">
                <a:solidFill>
                  <a:srgbClr val="7DA647"/>
                </a:solidFill>
                <a:latin typeface="Arial"/>
                <a:ea typeface="Arial-BoldMT"/>
                <a:cs typeface="DejaVu Sans"/>
              </a:rPr>
              <a:t>constraint</a:t>
            </a:r>
            <a:endParaRPr lang="de-DE" sz="2800" dirty="0" smtClean="0">
              <a:solidFill>
                <a:srgbClr val="7DA647"/>
              </a:solidFill>
              <a:latin typeface="Arial"/>
              <a:ea typeface="Arial-BoldMT"/>
              <a:cs typeface="DejaVu Sans"/>
            </a:endParaRPr>
          </a:p>
        </p:txBody>
      </p:sp>
      <p:pic>
        <p:nvPicPr>
          <p:cNvPr id="143363"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 y="1992978"/>
            <a:ext cx="9133637" cy="42443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Fußzeilenplatzhalter 11"/>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3" name="Foliennummernplatzhalter 12"/>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46</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22030394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TextShape 1"/>
          <p:cNvSpPr txBox="1"/>
          <p:nvPr/>
        </p:nvSpPr>
        <p:spPr>
          <a:xfrm>
            <a:off x="0" y="40823"/>
            <a:ext cx="5877921" cy="898110"/>
          </a:xfrm>
          <a:prstGeom prst="rect">
            <a:avLst/>
          </a:prstGeom>
        </p:spPr>
        <p:txBody>
          <a:bodyPr wrap="none" lIns="0" tIns="0" rIns="0" bIns="0" anchor="ctr"/>
          <a:lstStyle/>
          <a:p>
            <a:pPr algn="ctr" defTabSz="829022" fontAlgn="auto">
              <a:spcBef>
                <a:spcPts val="0"/>
              </a:spcBef>
              <a:spcAft>
                <a:spcPts val="0"/>
              </a:spcAft>
            </a:pPr>
            <a:r>
              <a:rPr lang="de-DE" sz="2800" dirty="0" err="1" smtClean="0">
                <a:solidFill>
                  <a:srgbClr val="7DA647"/>
                </a:solidFill>
                <a:latin typeface="Arial"/>
                <a:ea typeface="Arial-BoldMT"/>
                <a:cs typeface="DejaVu Sans"/>
              </a:rPr>
              <a:t>UMLsec</a:t>
            </a:r>
            <a:r>
              <a:rPr lang="de-DE" sz="2800" dirty="0" smtClean="0">
                <a:solidFill>
                  <a:srgbClr val="7DA647"/>
                </a:solidFill>
                <a:latin typeface="Arial"/>
                <a:ea typeface="Arial-BoldMT"/>
                <a:cs typeface="DejaVu Sans"/>
              </a:rPr>
              <a:t> Beispielmodell: </a:t>
            </a:r>
          </a:p>
          <a:p>
            <a:pPr algn="ctr" defTabSz="829022" fontAlgn="auto">
              <a:spcBef>
                <a:spcPts val="0"/>
              </a:spcBef>
              <a:spcAft>
                <a:spcPts val="0"/>
              </a:spcAft>
            </a:pPr>
            <a:r>
              <a:rPr lang="de-DE" sz="2200" dirty="0" smtClean="0">
                <a:solidFill>
                  <a:srgbClr val="7DA647"/>
                </a:solidFill>
                <a:latin typeface="Arial"/>
                <a:ea typeface="Arial-BoldMT"/>
                <a:cs typeface="DejaVu Sans"/>
              </a:rPr>
              <a:t>Stereotypen</a:t>
            </a:r>
            <a:endParaRPr dirty="0">
              <a:solidFill>
                <a:prstClr val="black"/>
              </a:solidFill>
              <a:latin typeface="Arial"/>
              <a:cs typeface="DejaVu Sans"/>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1196752"/>
            <a:ext cx="9144000" cy="5114925"/>
          </a:xfrm>
          <a:prstGeom prst="rect">
            <a:avLst/>
          </a:prstGeom>
        </p:spPr>
      </p:pic>
      <p:sp>
        <p:nvSpPr>
          <p:cNvPr id="11" name="Line 3"/>
          <p:cNvSpPr/>
          <p:nvPr/>
        </p:nvSpPr>
        <p:spPr>
          <a:xfrm flipH="1" flipV="1">
            <a:off x="4201899" y="1484784"/>
            <a:ext cx="1306205" cy="2449391"/>
          </a:xfrm>
          <a:prstGeom prst="line">
            <a:avLst/>
          </a:prstGeom>
          <a:ln w="72000">
            <a:solidFill>
              <a:srgbClr val="7DA647"/>
            </a:solidFill>
            <a:round/>
            <a:tailEnd type="triangle" w="med" len="med"/>
          </a:ln>
        </p:spPr>
      </p:sp>
      <p:sp>
        <p:nvSpPr>
          <p:cNvPr id="12" name="Line 7"/>
          <p:cNvSpPr/>
          <p:nvPr/>
        </p:nvSpPr>
        <p:spPr>
          <a:xfrm flipV="1">
            <a:off x="5940152" y="3140968"/>
            <a:ext cx="163276" cy="816464"/>
          </a:xfrm>
          <a:prstGeom prst="line">
            <a:avLst/>
          </a:prstGeom>
          <a:ln w="72000">
            <a:solidFill>
              <a:srgbClr val="7DA647"/>
            </a:solidFill>
            <a:round/>
            <a:tailEnd type="triangle" w="med" len="med"/>
          </a:ln>
        </p:spPr>
      </p:sp>
      <p:sp>
        <p:nvSpPr>
          <p:cNvPr id="13" name="Line 4"/>
          <p:cNvSpPr/>
          <p:nvPr/>
        </p:nvSpPr>
        <p:spPr>
          <a:xfrm flipV="1">
            <a:off x="6660232" y="3054366"/>
            <a:ext cx="1469480" cy="1094714"/>
          </a:xfrm>
          <a:prstGeom prst="line">
            <a:avLst/>
          </a:prstGeom>
          <a:ln w="72000">
            <a:solidFill>
              <a:srgbClr val="7DA647"/>
            </a:solidFill>
            <a:round/>
            <a:tailEnd type="triangle" w="med" len="med"/>
          </a:ln>
        </p:spPr>
      </p:sp>
      <p:sp>
        <p:nvSpPr>
          <p:cNvPr id="14" name="Line 6"/>
          <p:cNvSpPr/>
          <p:nvPr/>
        </p:nvSpPr>
        <p:spPr>
          <a:xfrm flipH="1">
            <a:off x="5848884" y="4293096"/>
            <a:ext cx="163276" cy="1469635"/>
          </a:xfrm>
          <a:prstGeom prst="line">
            <a:avLst/>
          </a:prstGeom>
          <a:ln w="72000">
            <a:solidFill>
              <a:srgbClr val="7DA647"/>
            </a:solidFill>
            <a:round/>
            <a:tailEnd type="triangle" w="med" len="med"/>
          </a:ln>
        </p:spPr>
      </p:sp>
      <p:sp>
        <p:nvSpPr>
          <p:cNvPr id="15" name="Line 5"/>
          <p:cNvSpPr/>
          <p:nvPr/>
        </p:nvSpPr>
        <p:spPr>
          <a:xfrm>
            <a:off x="5580112" y="4293096"/>
            <a:ext cx="0" cy="816464"/>
          </a:xfrm>
          <a:prstGeom prst="line">
            <a:avLst/>
          </a:prstGeom>
          <a:ln w="72000">
            <a:solidFill>
              <a:srgbClr val="7DA647"/>
            </a:solidFill>
            <a:round/>
            <a:tailEnd type="triangle" w="med" len="med"/>
          </a:ln>
        </p:spPr>
      </p:sp>
      <p:sp>
        <p:nvSpPr>
          <p:cNvPr id="16" name="Line 8"/>
          <p:cNvSpPr/>
          <p:nvPr/>
        </p:nvSpPr>
        <p:spPr>
          <a:xfrm flipH="1" flipV="1">
            <a:off x="1907704" y="3501008"/>
            <a:ext cx="2775685" cy="653171"/>
          </a:xfrm>
          <a:prstGeom prst="line">
            <a:avLst/>
          </a:prstGeom>
          <a:ln w="72000">
            <a:solidFill>
              <a:srgbClr val="7DA647"/>
            </a:solidFill>
            <a:round/>
            <a:tailEnd type="triangle" w="med" len="med"/>
          </a:ln>
        </p:spPr>
      </p:sp>
      <p:sp>
        <p:nvSpPr>
          <p:cNvPr id="17" name="TextShape 2"/>
          <p:cNvSpPr txBox="1"/>
          <p:nvPr/>
        </p:nvSpPr>
        <p:spPr>
          <a:xfrm>
            <a:off x="4715584" y="3861048"/>
            <a:ext cx="2122583" cy="449708"/>
          </a:xfrm>
          <a:prstGeom prst="rect">
            <a:avLst/>
          </a:prstGeom>
        </p:spPr>
        <p:txBody>
          <a:bodyPr wrap="none" lIns="81597" tIns="40799" rIns="81597" bIns="40799"/>
          <a:lstStyle/>
          <a:p>
            <a:pPr defTabSz="829022" fontAlgn="auto">
              <a:spcBef>
                <a:spcPts val="0"/>
              </a:spcBef>
              <a:spcAft>
                <a:spcPts val="0"/>
              </a:spcAft>
            </a:pPr>
            <a:r>
              <a:rPr lang="de-DE" sz="2500" b="1" dirty="0">
                <a:solidFill>
                  <a:srgbClr val="7DA647"/>
                </a:solidFill>
                <a:latin typeface="Arial"/>
                <a:cs typeface="DejaVu Sans"/>
              </a:rPr>
              <a:t>Stereotypen</a:t>
            </a:r>
            <a:endParaRPr dirty="0">
              <a:solidFill>
                <a:prstClr val="black"/>
              </a:solidFill>
              <a:latin typeface="Arial"/>
              <a:cs typeface="DejaVu Sans"/>
            </a:endParaRPr>
          </a:p>
        </p:txBody>
      </p:sp>
      <p:sp>
        <p:nvSpPr>
          <p:cNvPr id="9" name="Fußzeilenplatzhalter 8"/>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0" name="Foliennummernplatzhalter 9"/>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47</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1716762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TextShape 5"/>
          <p:cNvSpPr txBox="1"/>
          <p:nvPr/>
        </p:nvSpPr>
        <p:spPr>
          <a:xfrm>
            <a:off x="103520" y="1489556"/>
            <a:ext cx="2135971" cy="1603535"/>
          </a:xfrm>
          <a:prstGeom prst="rect">
            <a:avLst/>
          </a:prstGeom>
        </p:spPr>
        <p:txBody>
          <a:bodyPr lIns="82902" tIns="41451" rIns="82902" bIns="41451"/>
          <a:lstStyle/>
          <a:p>
            <a:pPr defTabSz="829022" fontAlgn="auto">
              <a:spcBef>
                <a:spcPts val="0"/>
              </a:spcBef>
              <a:spcAft>
                <a:spcPts val="0"/>
              </a:spcAft>
            </a:pPr>
            <a:r>
              <a:rPr lang="de-DE" sz="2000">
                <a:solidFill>
                  <a:srgbClr val="000000"/>
                </a:solidFill>
                <a:latin typeface="Arial"/>
                <a:ea typeface="ＭＳ Ｐゴシック"/>
                <a:cs typeface="DejaVu Sans"/>
              </a:rPr>
              <a:t>Mehr Einzelheiten dazu in Kap. 4 dieser
Vorlesung.</a:t>
            </a:r>
            <a:endParaRPr>
              <a:solidFill>
                <a:prstClr val="black"/>
              </a:solidFill>
              <a:latin typeface="Arial"/>
              <a:cs typeface="DejaVu Sans"/>
            </a:endParaRPr>
          </a:p>
        </p:txBody>
      </p:sp>
      <p:pic>
        <p:nvPicPr>
          <p:cNvPr id="7" name="Grafik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196752"/>
            <a:ext cx="9144000" cy="5114925"/>
          </a:xfrm>
          <a:prstGeom prst="rect">
            <a:avLst/>
          </a:prstGeom>
        </p:spPr>
      </p:pic>
      <p:sp>
        <p:nvSpPr>
          <p:cNvPr id="8" name="Line 4"/>
          <p:cNvSpPr/>
          <p:nvPr/>
        </p:nvSpPr>
        <p:spPr>
          <a:xfrm flipV="1">
            <a:off x="5868144" y="3284984"/>
            <a:ext cx="163276" cy="653171"/>
          </a:xfrm>
          <a:prstGeom prst="line">
            <a:avLst/>
          </a:prstGeom>
          <a:ln w="72000">
            <a:solidFill>
              <a:srgbClr val="7DA647"/>
            </a:solidFill>
            <a:round/>
            <a:tailEnd type="triangle" w="med" len="med"/>
          </a:ln>
        </p:spPr>
      </p:sp>
      <p:sp>
        <p:nvSpPr>
          <p:cNvPr id="9" name="Line 3"/>
          <p:cNvSpPr/>
          <p:nvPr/>
        </p:nvSpPr>
        <p:spPr>
          <a:xfrm flipV="1">
            <a:off x="6588224" y="3212976"/>
            <a:ext cx="1469480" cy="931422"/>
          </a:xfrm>
          <a:prstGeom prst="line">
            <a:avLst/>
          </a:prstGeom>
          <a:ln w="72000">
            <a:solidFill>
              <a:srgbClr val="7DA647"/>
            </a:solidFill>
            <a:round/>
            <a:tailEnd type="triangle" w="med" len="med"/>
          </a:ln>
        </p:spPr>
      </p:sp>
      <p:sp>
        <p:nvSpPr>
          <p:cNvPr id="10" name="TextShape 2"/>
          <p:cNvSpPr txBox="1"/>
          <p:nvPr/>
        </p:nvSpPr>
        <p:spPr>
          <a:xfrm>
            <a:off x="4283968" y="3861048"/>
            <a:ext cx="2612409" cy="449708"/>
          </a:xfrm>
          <a:prstGeom prst="rect">
            <a:avLst/>
          </a:prstGeom>
        </p:spPr>
        <p:txBody>
          <a:bodyPr wrap="none" lIns="81597" tIns="40799" rIns="81597" bIns="40799"/>
          <a:lstStyle/>
          <a:p>
            <a:pPr defTabSz="829022" fontAlgn="auto">
              <a:spcBef>
                <a:spcPts val="0"/>
              </a:spcBef>
              <a:spcAft>
                <a:spcPts val="0"/>
              </a:spcAft>
            </a:pPr>
            <a:r>
              <a:rPr lang="de-DE" sz="2500" b="1" dirty="0" err="1">
                <a:solidFill>
                  <a:srgbClr val="7DA647"/>
                </a:solidFill>
                <a:latin typeface="Arial"/>
                <a:cs typeface="DejaVu Sans"/>
              </a:rPr>
              <a:t>Tagged</a:t>
            </a:r>
            <a:r>
              <a:rPr lang="de-DE" sz="2500" b="1" dirty="0">
                <a:solidFill>
                  <a:srgbClr val="7DA647"/>
                </a:solidFill>
                <a:latin typeface="Arial"/>
                <a:cs typeface="DejaVu Sans"/>
              </a:rPr>
              <a:t> Values</a:t>
            </a:r>
            <a:endParaRPr dirty="0">
              <a:solidFill>
                <a:prstClr val="black"/>
              </a:solidFill>
              <a:latin typeface="Arial"/>
              <a:cs typeface="DejaVu Sans"/>
            </a:endParaRPr>
          </a:p>
        </p:txBody>
      </p:sp>
      <p:sp>
        <p:nvSpPr>
          <p:cNvPr id="11" name="TextShape 1"/>
          <p:cNvSpPr txBox="1"/>
          <p:nvPr/>
        </p:nvSpPr>
        <p:spPr>
          <a:xfrm>
            <a:off x="0" y="40823"/>
            <a:ext cx="5877921" cy="898110"/>
          </a:xfrm>
          <a:prstGeom prst="rect">
            <a:avLst/>
          </a:prstGeom>
        </p:spPr>
        <p:txBody>
          <a:bodyPr wrap="none" lIns="0" tIns="0" rIns="0" bIns="0" anchor="ctr"/>
          <a:lstStyle/>
          <a:p>
            <a:pPr algn="ctr" defTabSz="829022" fontAlgn="auto">
              <a:spcBef>
                <a:spcPts val="0"/>
              </a:spcBef>
              <a:spcAft>
                <a:spcPts val="0"/>
              </a:spcAft>
            </a:pPr>
            <a:r>
              <a:rPr lang="de-DE" sz="2800" dirty="0" err="1" smtClean="0">
                <a:solidFill>
                  <a:srgbClr val="7DA647"/>
                </a:solidFill>
                <a:latin typeface="Arial"/>
                <a:ea typeface="Arial-BoldMT"/>
                <a:cs typeface="DejaVu Sans"/>
              </a:rPr>
              <a:t>UMLsec</a:t>
            </a:r>
            <a:r>
              <a:rPr lang="de-DE" sz="2800" dirty="0" smtClean="0">
                <a:solidFill>
                  <a:srgbClr val="7DA647"/>
                </a:solidFill>
                <a:latin typeface="Arial"/>
                <a:ea typeface="Arial-BoldMT"/>
                <a:cs typeface="DejaVu Sans"/>
              </a:rPr>
              <a:t> Beispielmodell: </a:t>
            </a:r>
          </a:p>
          <a:p>
            <a:pPr algn="ctr" defTabSz="829022" fontAlgn="auto">
              <a:spcBef>
                <a:spcPts val="0"/>
              </a:spcBef>
              <a:spcAft>
                <a:spcPts val="0"/>
              </a:spcAft>
            </a:pPr>
            <a:r>
              <a:rPr lang="de-DE" sz="2200" dirty="0" err="1" smtClean="0">
                <a:solidFill>
                  <a:srgbClr val="7DA647"/>
                </a:solidFill>
                <a:latin typeface="Arial"/>
                <a:ea typeface="Arial-BoldMT"/>
                <a:cs typeface="DejaVu Sans"/>
              </a:rPr>
              <a:t>Tagged</a:t>
            </a:r>
            <a:r>
              <a:rPr lang="de-DE" sz="2200" dirty="0" smtClean="0">
                <a:solidFill>
                  <a:srgbClr val="7DA647"/>
                </a:solidFill>
                <a:latin typeface="Arial"/>
                <a:ea typeface="Arial-BoldMT"/>
                <a:cs typeface="DejaVu Sans"/>
              </a:rPr>
              <a:t> Values</a:t>
            </a:r>
            <a:endParaRPr dirty="0">
              <a:solidFill>
                <a:prstClr val="black"/>
              </a:solidFill>
              <a:latin typeface="Arial"/>
              <a:cs typeface="DejaVu Sans"/>
            </a:endParaRPr>
          </a:p>
        </p:txBody>
      </p:sp>
      <p:sp>
        <p:nvSpPr>
          <p:cNvPr id="15" name="Fußzeilenplatzhalter 14"/>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6" name="Foliennummernplatzhalter 15"/>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48</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30536625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1"/>
          <p:cNvSpPr txBox="1"/>
          <p:nvPr/>
        </p:nvSpPr>
        <p:spPr>
          <a:xfrm>
            <a:off x="0" y="40823"/>
            <a:ext cx="5877921" cy="898110"/>
          </a:xfrm>
          <a:prstGeom prst="rect">
            <a:avLst/>
          </a:prstGeom>
        </p:spPr>
        <p:txBody>
          <a:bodyPr wrap="none" lIns="0" tIns="0" rIns="0" bIns="0" anchor="ctr"/>
          <a:lstStyle/>
          <a:p>
            <a:pPr algn="ctr" defTabSz="828163" fontAlgn="auto">
              <a:spcBef>
                <a:spcPts val="0"/>
              </a:spcBef>
              <a:spcAft>
                <a:spcPts val="0"/>
              </a:spcAft>
            </a:pPr>
            <a:r>
              <a:rPr lang="en-US" sz="2800" dirty="0">
                <a:solidFill>
                  <a:srgbClr val="7DA647"/>
                </a:solidFill>
                <a:latin typeface="Arial"/>
                <a:ea typeface="SimSun"/>
                <a:cs typeface="DejaVu Sans"/>
              </a:rPr>
              <a:t>1.1 </a:t>
            </a:r>
            <a:r>
              <a:rPr lang="en-US" sz="2800" dirty="0" err="1">
                <a:solidFill>
                  <a:srgbClr val="7DA647"/>
                </a:solidFill>
                <a:latin typeface="Arial"/>
                <a:ea typeface="SimSun"/>
                <a:cs typeface="DejaVu Sans"/>
              </a:rPr>
              <a:t>Modellbasierte</a:t>
            </a:r>
            <a:r>
              <a:rPr lang="en-US" sz="2800" dirty="0">
                <a:solidFill>
                  <a:srgbClr val="7DA647"/>
                </a:solidFill>
                <a:latin typeface="Arial"/>
                <a:ea typeface="SimSun"/>
                <a:cs typeface="DejaVu Sans"/>
              </a:rPr>
              <a:t> </a:t>
            </a:r>
          </a:p>
          <a:p>
            <a:pPr algn="ctr" defTabSz="828163" fontAlgn="auto">
              <a:spcBef>
                <a:spcPts val="0"/>
              </a:spcBef>
              <a:spcAft>
                <a:spcPts val="0"/>
              </a:spcAft>
            </a:pPr>
            <a:r>
              <a:rPr lang="en-US" sz="2800" dirty="0" err="1" smtClean="0">
                <a:solidFill>
                  <a:srgbClr val="7DA647"/>
                </a:solidFill>
                <a:latin typeface="Arial"/>
                <a:ea typeface="SimSun"/>
                <a:cs typeface="DejaVu Sans"/>
              </a:rPr>
              <a:t>Softwareentwicklung</a:t>
            </a:r>
            <a:endParaRPr lang="de-DE" sz="2800" b="1" dirty="0">
              <a:solidFill>
                <a:prstClr val="black"/>
              </a:solidFill>
              <a:latin typeface="Arial"/>
              <a:cs typeface="DejaVu Sans"/>
            </a:endParaRPr>
          </a:p>
        </p:txBody>
      </p:sp>
      <p:sp>
        <p:nvSpPr>
          <p:cNvPr id="6" name="TextShape 2"/>
          <p:cNvSpPr txBox="1"/>
          <p:nvPr/>
        </p:nvSpPr>
        <p:spPr>
          <a:xfrm>
            <a:off x="281816" y="2970743"/>
            <a:ext cx="1829013" cy="1466369"/>
          </a:xfrm>
          <a:prstGeom prst="rect">
            <a:avLst/>
          </a:prstGeom>
        </p:spPr>
        <p:txBody>
          <a:bodyPr lIns="82816" tIns="41407" rIns="82816" bIns="41407"/>
          <a:lstStyle/>
          <a:p>
            <a:pPr algn="ctr" defTabSz="828163" fontAlgn="auto">
              <a:spcBef>
                <a:spcPts val="0"/>
              </a:spcBef>
              <a:spcAft>
                <a:spcPts val="0"/>
              </a:spcAft>
            </a:pPr>
            <a:r>
              <a:rPr lang="de-DE" b="1" dirty="0" smtClean="0">
                <a:solidFill>
                  <a:srgbClr val="C00000"/>
                </a:solidFill>
                <a:latin typeface="Trebuchet MS"/>
                <a:cs typeface="DejaVu Sans"/>
              </a:rPr>
              <a:t>1.1</a:t>
            </a:r>
          </a:p>
          <a:p>
            <a:pPr algn="ctr" defTabSz="828163" fontAlgn="auto">
              <a:spcBef>
                <a:spcPts val="0"/>
              </a:spcBef>
              <a:spcAft>
                <a:spcPts val="0"/>
              </a:spcAft>
            </a:pPr>
            <a:r>
              <a:rPr lang="de-DE" b="1" dirty="0" smtClean="0">
                <a:solidFill>
                  <a:srgbClr val="C00000"/>
                </a:solidFill>
                <a:latin typeface="Trebuchet MS"/>
                <a:cs typeface="DejaVu Sans"/>
              </a:rPr>
              <a:t>Modellbasierte</a:t>
            </a:r>
          </a:p>
          <a:p>
            <a:pPr algn="ctr" defTabSz="828163" fontAlgn="auto">
              <a:spcBef>
                <a:spcPts val="0"/>
              </a:spcBef>
              <a:spcAft>
                <a:spcPts val="0"/>
              </a:spcAft>
            </a:pPr>
            <a:r>
              <a:rPr lang="de-DE" b="1" dirty="0" smtClean="0">
                <a:solidFill>
                  <a:srgbClr val="C00000"/>
                </a:solidFill>
                <a:latin typeface="Trebuchet MS"/>
                <a:cs typeface="DejaVu Sans"/>
              </a:rPr>
              <a:t>Software-entwicklung</a:t>
            </a:r>
            <a:endParaRPr dirty="0">
              <a:solidFill>
                <a:prstClr val="black"/>
              </a:solidFill>
              <a:latin typeface="Arial"/>
              <a:cs typeface="DejaVu Sans"/>
            </a:endParaRPr>
          </a:p>
        </p:txBody>
      </p:sp>
      <p:sp>
        <p:nvSpPr>
          <p:cNvPr id="7" name="CustomShape 3"/>
          <p:cNvSpPr/>
          <p:nvPr/>
        </p:nvSpPr>
        <p:spPr>
          <a:xfrm>
            <a:off x="2808667" y="3351256"/>
            <a:ext cx="4655314" cy="319740"/>
          </a:xfrm>
          <a:prstGeom prst="rect">
            <a:avLst/>
          </a:prstGeom>
          <a:solidFill>
            <a:srgbClr val="94BD5E"/>
          </a:solidFill>
          <a:ln>
            <a:noFill/>
          </a:ln>
        </p:spPr>
      </p:sp>
      <p:sp>
        <p:nvSpPr>
          <p:cNvPr id="8" name="CustomShape 4"/>
          <p:cNvSpPr/>
          <p:nvPr/>
        </p:nvSpPr>
        <p:spPr>
          <a:xfrm>
            <a:off x="2938975" y="2708920"/>
            <a:ext cx="4571717" cy="1366107"/>
          </a:xfrm>
          <a:prstGeom prst="rect">
            <a:avLst/>
          </a:prstGeom>
          <a:noFill/>
          <a:ln>
            <a:noFill/>
          </a:ln>
        </p:spPr>
        <p:txBody>
          <a:bodyPr wrap="none" lIns="81510" tIns="42388" rIns="81510" bIns="42388"/>
          <a:lstStyle/>
          <a:p>
            <a:pPr defTabSz="828163" fontAlgn="auto">
              <a:spcBef>
                <a:spcPts val="0"/>
              </a:spcBef>
              <a:spcAft>
                <a:spcPts val="0"/>
              </a:spcAft>
              <a:buFont typeface="StarSymbol"/>
              <a:buChar char=""/>
            </a:pPr>
            <a:endParaRPr dirty="0">
              <a:solidFill>
                <a:prstClr val="black"/>
              </a:solidFill>
              <a:latin typeface="Arial"/>
              <a:cs typeface="DejaVu Sans"/>
            </a:endParaRPr>
          </a:p>
          <a:p>
            <a:pPr marL="341610" indent="-341610" defTabSz="828163" fontAlgn="auto">
              <a:lnSpc>
                <a:spcPct val="110000"/>
              </a:lnSpc>
              <a:spcBef>
                <a:spcPts val="0"/>
              </a:spcBef>
              <a:spcAft>
                <a:spcPts val="300"/>
              </a:spcAft>
            </a:pPr>
            <a:r>
              <a:rPr lang="de-DE" dirty="0" smtClean="0">
                <a:solidFill>
                  <a:schemeClr val="tx1"/>
                </a:solidFill>
                <a:latin typeface="Arial"/>
                <a:cs typeface="DejaVu Sans"/>
              </a:rPr>
              <a:t>Metamodellierung</a:t>
            </a:r>
            <a:endParaRPr dirty="0">
              <a:solidFill>
                <a:schemeClr val="tx1"/>
              </a:solidFill>
              <a:latin typeface="Arial"/>
              <a:cs typeface="DejaVu Sans"/>
            </a:endParaRPr>
          </a:p>
          <a:p>
            <a:pPr marL="341610" indent="-341610" defTabSz="828163" fontAlgn="auto">
              <a:lnSpc>
                <a:spcPct val="110000"/>
              </a:lnSpc>
              <a:spcBef>
                <a:spcPts val="0"/>
              </a:spcBef>
              <a:spcAft>
                <a:spcPts val="300"/>
              </a:spcAft>
            </a:pPr>
            <a:r>
              <a:rPr lang="de-DE" dirty="0" smtClean="0">
                <a:latin typeface="Arial"/>
                <a:cs typeface="DejaVu Sans"/>
              </a:rPr>
              <a:t>Modelltransformation</a:t>
            </a:r>
          </a:p>
          <a:p>
            <a:pPr marL="341610" indent="-341610" defTabSz="828163" fontAlgn="auto">
              <a:lnSpc>
                <a:spcPct val="110000"/>
              </a:lnSpc>
              <a:spcBef>
                <a:spcPts val="0"/>
              </a:spcBef>
              <a:spcAft>
                <a:spcPts val="300"/>
              </a:spcAft>
            </a:pPr>
            <a:r>
              <a:rPr lang="de-DE" dirty="0" smtClean="0">
                <a:solidFill>
                  <a:schemeClr val="tx1"/>
                </a:solidFill>
                <a:latin typeface="Arial"/>
                <a:cs typeface="DejaVu Sans"/>
              </a:rPr>
              <a:t>Design Pattern</a:t>
            </a:r>
            <a:endParaRPr dirty="0">
              <a:solidFill>
                <a:schemeClr val="tx1"/>
              </a:solidFill>
              <a:latin typeface="Arial"/>
              <a:cs typeface="DejaVu Sans"/>
            </a:endParaRPr>
          </a:p>
        </p:txBody>
      </p:sp>
      <p:sp>
        <p:nvSpPr>
          <p:cNvPr id="9" name="Line 5"/>
          <p:cNvSpPr/>
          <p:nvPr/>
        </p:nvSpPr>
        <p:spPr>
          <a:xfrm>
            <a:off x="2808667" y="2991698"/>
            <a:ext cx="4653354" cy="0"/>
          </a:xfrm>
          <a:prstGeom prst="line">
            <a:avLst/>
          </a:prstGeom>
          <a:ln w="9360">
            <a:solidFill>
              <a:srgbClr val="000000"/>
            </a:solidFill>
            <a:miter/>
          </a:ln>
        </p:spPr>
      </p:sp>
      <p:sp>
        <p:nvSpPr>
          <p:cNvPr id="10" name="Line 6"/>
          <p:cNvSpPr/>
          <p:nvPr/>
        </p:nvSpPr>
        <p:spPr>
          <a:xfrm>
            <a:off x="2808667" y="3356992"/>
            <a:ext cx="4653354" cy="0"/>
          </a:xfrm>
          <a:prstGeom prst="line">
            <a:avLst/>
          </a:prstGeom>
          <a:ln w="9360">
            <a:solidFill>
              <a:srgbClr val="000000"/>
            </a:solidFill>
            <a:miter/>
          </a:ln>
        </p:spPr>
      </p:sp>
      <p:sp>
        <p:nvSpPr>
          <p:cNvPr id="11" name="Line 7"/>
          <p:cNvSpPr/>
          <p:nvPr/>
        </p:nvSpPr>
        <p:spPr>
          <a:xfrm>
            <a:off x="2808667" y="3670996"/>
            <a:ext cx="4653354" cy="0"/>
          </a:xfrm>
          <a:prstGeom prst="line">
            <a:avLst/>
          </a:prstGeom>
          <a:ln w="9360">
            <a:solidFill>
              <a:srgbClr val="000000"/>
            </a:solidFill>
            <a:miter/>
          </a:ln>
        </p:spPr>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10840" y="2845748"/>
            <a:ext cx="479425" cy="14473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Line 7"/>
          <p:cNvSpPr/>
          <p:nvPr/>
        </p:nvSpPr>
        <p:spPr>
          <a:xfrm>
            <a:off x="2798966" y="4005064"/>
            <a:ext cx="4653354" cy="0"/>
          </a:xfrm>
          <a:prstGeom prst="line">
            <a:avLst/>
          </a:prstGeom>
          <a:ln w="9360">
            <a:solidFill>
              <a:srgbClr val="000000"/>
            </a:solidFill>
            <a:miter/>
          </a:ln>
        </p:spPr>
      </p:sp>
      <p:sp>
        <p:nvSpPr>
          <p:cNvPr id="18" name="Fußzeilenplatzhalter 17"/>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9" name="Foliennummernplatzhalter 18"/>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49</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159223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79512" y="1352897"/>
            <a:ext cx="8221663" cy="4524375"/>
          </a:xfrm>
          <a:prstGeom prst="rect">
            <a:avLst/>
          </a:prstGeom>
        </p:spPr>
        <p:txBody>
          <a:bodyPr>
            <a:noAutofit/>
          </a:bodyPr>
          <a:lstStyle/>
          <a:p>
            <a:pPr marL="0" indent="0">
              <a:lnSpc>
                <a:spcPct val="110000"/>
              </a:lnSpc>
              <a:spcBef>
                <a:spcPts val="0"/>
              </a:spcBef>
              <a:spcAft>
                <a:spcPts val="300"/>
              </a:spcAft>
              <a:buNone/>
            </a:pPr>
            <a:r>
              <a:rPr lang="de-DE" sz="2400" dirty="0" smtClean="0"/>
              <a:t>UML-Modelle: bislang</a:t>
            </a:r>
          </a:p>
          <a:p>
            <a:pPr>
              <a:lnSpc>
                <a:spcPct val="110000"/>
              </a:lnSpc>
              <a:spcBef>
                <a:spcPts val="0"/>
              </a:spcBef>
              <a:spcAft>
                <a:spcPts val="300"/>
              </a:spcAft>
              <a:buFont typeface="Arial" pitchFamily="34" charset="0"/>
              <a:buChar char="•"/>
            </a:pPr>
            <a:r>
              <a:rPr lang="de-DE" sz="2400" b="1" dirty="0" smtClean="0"/>
              <a:t>informell definiert </a:t>
            </a:r>
            <a:r>
              <a:rPr lang="de-DE" sz="2400" dirty="0" smtClean="0"/>
              <a:t>(textuelle Beschreibung)</a:t>
            </a:r>
          </a:p>
          <a:p>
            <a:pPr>
              <a:lnSpc>
                <a:spcPct val="110000"/>
              </a:lnSpc>
              <a:spcBef>
                <a:spcPts val="0"/>
              </a:spcBef>
              <a:spcAft>
                <a:spcPts val="300"/>
              </a:spcAft>
              <a:buFont typeface="Arial" pitchFamily="34" charset="0"/>
              <a:buChar char="•"/>
            </a:pPr>
            <a:r>
              <a:rPr lang="de-DE" sz="2400" dirty="0" smtClean="0"/>
              <a:t>und </a:t>
            </a:r>
            <a:r>
              <a:rPr lang="de-DE" sz="2400" b="1" dirty="0" smtClean="0"/>
              <a:t>verwendet</a:t>
            </a:r>
            <a:r>
              <a:rPr lang="de-DE" sz="2400" dirty="0" smtClean="0"/>
              <a:t> (Skizzen auf Papier).</a:t>
            </a:r>
          </a:p>
          <a:p>
            <a:pPr marL="0" indent="0">
              <a:lnSpc>
                <a:spcPct val="110000"/>
              </a:lnSpc>
              <a:spcBef>
                <a:spcPts val="0"/>
              </a:spcBef>
              <a:spcAft>
                <a:spcPts val="300"/>
              </a:spcAft>
              <a:buNone/>
            </a:pPr>
            <a:r>
              <a:rPr lang="de-DE" sz="2400" dirty="0" smtClean="0"/>
              <a:t>Aber: </a:t>
            </a:r>
            <a:r>
              <a:rPr lang="de-DE" sz="2400" b="1" dirty="0" smtClean="0"/>
              <a:t>UML kann mehr </a:t>
            </a:r>
            <a:r>
              <a:rPr lang="de-DE" sz="2400" dirty="0" smtClean="0"/>
              <a:t>!</a:t>
            </a:r>
          </a:p>
          <a:p>
            <a:pPr>
              <a:lnSpc>
                <a:spcPct val="110000"/>
              </a:lnSpc>
              <a:spcBef>
                <a:spcPts val="0"/>
              </a:spcBef>
              <a:spcAft>
                <a:spcPts val="300"/>
              </a:spcAft>
              <a:buFont typeface="Arial" pitchFamily="34" charset="0"/>
              <a:buChar char="•"/>
            </a:pPr>
            <a:r>
              <a:rPr lang="de-DE" sz="2400" dirty="0" smtClean="0"/>
              <a:t>Codegenerierung</a:t>
            </a:r>
          </a:p>
          <a:p>
            <a:pPr>
              <a:lnSpc>
                <a:spcPct val="110000"/>
              </a:lnSpc>
              <a:spcBef>
                <a:spcPts val="0"/>
              </a:spcBef>
              <a:spcAft>
                <a:spcPts val="300"/>
              </a:spcAft>
              <a:buFont typeface="Arial" pitchFamily="34" charset="0"/>
              <a:buChar char="•"/>
            </a:pPr>
            <a:r>
              <a:rPr lang="de-DE" sz="2400" dirty="0" smtClean="0"/>
              <a:t>Testfallgenerierung</a:t>
            </a:r>
          </a:p>
          <a:p>
            <a:pPr>
              <a:lnSpc>
                <a:spcPct val="110000"/>
              </a:lnSpc>
              <a:spcBef>
                <a:spcPts val="0"/>
              </a:spcBef>
              <a:spcAft>
                <a:spcPts val="300"/>
              </a:spcAft>
              <a:buFont typeface="Arial" pitchFamily="34" charset="0"/>
              <a:buChar char="•"/>
            </a:pPr>
            <a:r>
              <a:rPr lang="de-DE" sz="2400" dirty="0" smtClean="0"/>
              <a:t>Modellvalidierung</a:t>
            </a:r>
          </a:p>
          <a:p>
            <a:pPr>
              <a:lnSpc>
                <a:spcPct val="110000"/>
              </a:lnSpc>
              <a:spcBef>
                <a:spcPts val="0"/>
              </a:spcBef>
              <a:spcAft>
                <a:spcPts val="300"/>
              </a:spcAft>
              <a:buFont typeface="Arial" pitchFamily="34" charset="0"/>
              <a:buChar char="•"/>
            </a:pPr>
            <a:r>
              <a:rPr lang="de-DE" sz="2400" dirty="0" smtClean="0"/>
              <a:t>Modelltransformation</a:t>
            </a:r>
          </a:p>
          <a:p>
            <a:pPr>
              <a:lnSpc>
                <a:spcPct val="110000"/>
              </a:lnSpc>
              <a:spcBef>
                <a:spcPts val="0"/>
              </a:spcBef>
              <a:spcAft>
                <a:spcPts val="300"/>
              </a:spcAft>
              <a:buFont typeface="Arial" pitchFamily="34" charset="0"/>
              <a:buChar char="•"/>
            </a:pPr>
            <a:r>
              <a:rPr lang="de-DE" sz="2400" dirty="0" smtClean="0"/>
              <a:t>…</a:t>
            </a:r>
          </a:p>
          <a:p>
            <a:pPr marL="0" indent="0">
              <a:lnSpc>
                <a:spcPct val="110000"/>
              </a:lnSpc>
              <a:spcBef>
                <a:spcPts val="0"/>
              </a:spcBef>
              <a:spcAft>
                <a:spcPts val="300"/>
              </a:spcAft>
              <a:buNone/>
            </a:pPr>
            <a:r>
              <a:rPr lang="de-DE" sz="2400" dirty="0" smtClean="0"/>
              <a:t>Werkzeuge müssen UML „verstehen“ können.</a:t>
            </a:r>
          </a:p>
          <a:p>
            <a:pPr marL="0" indent="0">
              <a:lnSpc>
                <a:spcPct val="110000"/>
              </a:lnSpc>
              <a:spcBef>
                <a:spcPts val="0"/>
              </a:spcBef>
              <a:spcAft>
                <a:spcPts val="300"/>
              </a:spcAft>
              <a:buNone/>
            </a:pPr>
            <a:r>
              <a:rPr lang="de-DE" sz="2400" dirty="0" smtClean="0">
                <a:sym typeface="Wingdings" pitchFamily="2" charset="2"/>
              </a:rPr>
              <a:t> </a:t>
            </a:r>
            <a:r>
              <a:rPr lang="de-DE" sz="2400" b="1" dirty="0" smtClean="0"/>
              <a:t>Formelle Definition </a:t>
            </a:r>
            <a:r>
              <a:rPr lang="de-DE" sz="2400" dirty="0" smtClean="0"/>
              <a:t>der Notation.</a:t>
            </a:r>
          </a:p>
        </p:txBody>
      </p:sp>
      <p:sp>
        <p:nvSpPr>
          <p:cNvPr id="2" name="Titel 1"/>
          <p:cNvSpPr>
            <a:spLocks noGrp="1"/>
          </p:cNvSpPr>
          <p:nvPr>
            <p:ph type="title"/>
          </p:nvPr>
        </p:nvSpPr>
        <p:spPr/>
        <p:txBody>
          <a:bodyPr/>
          <a:lstStyle/>
          <a:p>
            <a:r>
              <a:rPr lang="de-DE" dirty="0" smtClean="0">
                <a:solidFill>
                  <a:srgbClr val="7DA647"/>
                </a:solidFill>
              </a:rPr>
              <a:t>UML: Von informellem Modell zu Werkzeug</a:t>
            </a:r>
            <a:endParaRPr lang="de-DE" sz="2800" dirty="0"/>
          </a:p>
        </p:txBody>
      </p:sp>
      <p:sp>
        <p:nvSpPr>
          <p:cNvPr id="17" name="Fußzeilenplatzhalter 16"/>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8" name="Foliennummernplatzhalter 17"/>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5</a:t>
            </a:fld>
            <a:endParaRPr lang="de-DE" sz="1600">
              <a:solidFill>
                <a:prstClr val="black"/>
              </a:solidFill>
              <a:latin typeface="Arial"/>
              <a:cs typeface="DejaVu Sans"/>
            </a:endParaRPr>
          </a:p>
        </p:txBody>
      </p:sp>
      <p:sp>
        <p:nvSpPr>
          <p:cNvPr id="64514" name="AutoShape 2" descr="soldier army boot sh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dirty="0">
              <a:latin typeface="Arial" pitchFamily="34" charset="0"/>
            </a:endParaRPr>
          </a:p>
        </p:txBody>
      </p:sp>
      <p:sp>
        <p:nvSpPr>
          <p:cNvPr id="64516" name="AutoShape 4" descr="soldier army boot sh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dirty="0">
              <a:latin typeface="Arial" pitchFamily="34" charset="0"/>
            </a:endParaRPr>
          </a:p>
        </p:txBody>
      </p:sp>
      <p:pic>
        <p:nvPicPr>
          <p:cNvPr id="9" name="Picture 4"/>
          <p:cNvPicPr>
            <a:picLocks noChangeAspect="1" noChangeArrowheads="1"/>
          </p:cNvPicPr>
          <p:nvPr/>
        </p:nvPicPr>
        <p:blipFill>
          <a:blip r:embed="rId3" cstate="print"/>
          <a:srcRect l="3922" t="8511" r="5882" b="8511"/>
          <a:stretch>
            <a:fillRect/>
          </a:stretch>
        </p:blipFill>
        <p:spPr bwMode="auto">
          <a:xfrm>
            <a:off x="6336704" y="2108190"/>
            <a:ext cx="2267744" cy="960770"/>
          </a:xfrm>
          <a:prstGeom prst="rect">
            <a:avLst/>
          </a:prstGeom>
          <a:noFill/>
          <a:ln w="9525">
            <a:noFill/>
            <a:miter lim="800000"/>
            <a:headEnd/>
            <a:tailEnd/>
          </a:ln>
          <a:effectLst/>
        </p:spPr>
      </p:pic>
      <p:sp>
        <p:nvSpPr>
          <p:cNvPr id="10" name="Text Box 5"/>
          <p:cNvSpPr txBox="1">
            <a:spLocks noChangeArrowheads="1"/>
          </p:cNvSpPr>
          <p:nvPr/>
        </p:nvSpPr>
        <p:spPr bwMode="auto">
          <a:xfrm>
            <a:off x="6300192" y="3789040"/>
            <a:ext cx="2448272" cy="1169551"/>
          </a:xfrm>
          <a:prstGeom prst="rect">
            <a:avLst/>
          </a:prstGeom>
          <a:noFill/>
          <a:ln w="19050">
            <a:solidFill>
              <a:schemeClr val="tx1"/>
            </a:solidFill>
            <a:miter lim="800000"/>
            <a:headEnd/>
            <a:tailEnd/>
          </a:ln>
          <a:effectLst/>
        </p:spPr>
        <p:txBody>
          <a:bodyPr wrap="square">
            <a:spAutoFit/>
          </a:bodyPr>
          <a:lstStyle/>
          <a:p>
            <a:pPr algn="l"/>
            <a:r>
              <a:rPr lang="en-US" sz="1000" b="1" dirty="0">
                <a:solidFill>
                  <a:schemeClr val="folHlink"/>
                </a:solidFill>
                <a:latin typeface="Arial" pitchFamily="34" charset="0"/>
              </a:rPr>
              <a:t>public</a:t>
            </a:r>
            <a:r>
              <a:rPr lang="en-US" sz="1000" dirty="0">
                <a:latin typeface="Arial" pitchFamily="34" charset="0"/>
              </a:rPr>
              <a:t> </a:t>
            </a:r>
            <a:r>
              <a:rPr lang="en-US" sz="1000" b="1" dirty="0">
                <a:solidFill>
                  <a:srgbClr val="0066FF"/>
                </a:solidFill>
                <a:latin typeface="Arial" pitchFamily="34" charset="0"/>
              </a:rPr>
              <a:t>String</a:t>
            </a:r>
            <a:r>
              <a:rPr lang="en-US" sz="1000" dirty="0">
                <a:solidFill>
                  <a:schemeClr val="tx1"/>
                </a:solidFill>
                <a:latin typeface="Arial" pitchFamily="34" charset="0"/>
              </a:rPr>
              <a:t> </a:t>
            </a:r>
            <a:r>
              <a:rPr lang="en-US" sz="1000" dirty="0" err="1">
                <a:solidFill>
                  <a:schemeClr val="tx1"/>
                </a:solidFill>
                <a:latin typeface="Arial" pitchFamily="34" charset="0"/>
              </a:rPr>
              <a:t>getBookTitle</a:t>
            </a:r>
            <a:r>
              <a:rPr lang="en-US" sz="1000" dirty="0">
                <a:solidFill>
                  <a:schemeClr val="tx1"/>
                </a:solidFill>
                <a:latin typeface="Arial" pitchFamily="34" charset="0"/>
              </a:rPr>
              <a:t>(){</a:t>
            </a:r>
          </a:p>
          <a:p>
            <a:pPr algn="l"/>
            <a:r>
              <a:rPr lang="en-US" sz="1000" dirty="0">
                <a:solidFill>
                  <a:schemeClr val="tx1"/>
                </a:solidFill>
                <a:latin typeface="Arial" pitchFamily="34" charset="0"/>
              </a:rPr>
              <a:t>   </a:t>
            </a:r>
            <a:r>
              <a:rPr lang="en-US" sz="1000" b="1" dirty="0">
                <a:solidFill>
                  <a:schemeClr val="folHlink"/>
                </a:solidFill>
                <a:latin typeface="Arial" pitchFamily="34" charset="0"/>
              </a:rPr>
              <a:t>return</a:t>
            </a:r>
            <a:r>
              <a:rPr lang="en-US" sz="1000" dirty="0">
                <a:solidFill>
                  <a:schemeClr val="tx1"/>
                </a:solidFill>
                <a:latin typeface="Arial" pitchFamily="34" charset="0"/>
              </a:rPr>
              <a:t> </a:t>
            </a:r>
            <a:r>
              <a:rPr lang="en-US" sz="1000" dirty="0" err="1">
                <a:solidFill>
                  <a:schemeClr val="tx1"/>
                </a:solidFill>
                <a:latin typeface="Arial" pitchFamily="34" charset="0"/>
              </a:rPr>
              <a:t>bookTitle</a:t>
            </a:r>
            <a:r>
              <a:rPr lang="en-US" sz="1000" dirty="0">
                <a:solidFill>
                  <a:schemeClr val="tx1"/>
                </a:solidFill>
                <a:latin typeface="Arial" pitchFamily="34" charset="0"/>
              </a:rPr>
              <a:t>;</a:t>
            </a:r>
          </a:p>
          <a:p>
            <a:pPr algn="l"/>
            <a:r>
              <a:rPr lang="en-US" sz="1000" dirty="0">
                <a:solidFill>
                  <a:schemeClr val="tx1"/>
                </a:solidFill>
                <a:latin typeface="Arial" pitchFamily="34" charset="0"/>
              </a:rPr>
              <a:t>}</a:t>
            </a:r>
          </a:p>
          <a:p>
            <a:pPr algn="l"/>
            <a:r>
              <a:rPr lang="en-US" sz="1000" b="1" dirty="0">
                <a:solidFill>
                  <a:schemeClr val="folHlink"/>
                </a:solidFill>
                <a:latin typeface="Arial" pitchFamily="34" charset="0"/>
              </a:rPr>
              <a:t>public void</a:t>
            </a:r>
            <a:r>
              <a:rPr lang="en-US" sz="1000" dirty="0">
                <a:latin typeface="Arial" pitchFamily="34" charset="0"/>
              </a:rPr>
              <a:t> </a:t>
            </a:r>
            <a:r>
              <a:rPr lang="en-US" sz="1000" dirty="0" err="1">
                <a:solidFill>
                  <a:schemeClr val="tx1"/>
                </a:solidFill>
                <a:latin typeface="Arial" pitchFamily="34" charset="0"/>
              </a:rPr>
              <a:t>setBookTitle</a:t>
            </a:r>
            <a:r>
              <a:rPr lang="en-US" sz="1000" dirty="0">
                <a:solidFill>
                  <a:schemeClr val="tx1"/>
                </a:solidFill>
                <a:latin typeface="Arial" pitchFamily="34" charset="0"/>
              </a:rPr>
              <a:t>(</a:t>
            </a:r>
            <a:r>
              <a:rPr lang="en-US" sz="1000" b="1" dirty="0">
                <a:solidFill>
                  <a:srgbClr val="0066FF"/>
                </a:solidFill>
                <a:latin typeface="Arial" pitchFamily="34" charset="0"/>
              </a:rPr>
              <a:t>String</a:t>
            </a:r>
            <a:r>
              <a:rPr lang="en-US" sz="1000" dirty="0">
                <a:solidFill>
                  <a:schemeClr val="tx1"/>
                </a:solidFill>
                <a:latin typeface="Arial" pitchFamily="34" charset="0"/>
              </a:rPr>
              <a:t> input){</a:t>
            </a:r>
          </a:p>
          <a:p>
            <a:pPr algn="l"/>
            <a:r>
              <a:rPr lang="en-US" sz="1000" dirty="0">
                <a:solidFill>
                  <a:schemeClr val="tx1"/>
                </a:solidFill>
                <a:latin typeface="Arial" pitchFamily="34" charset="0"/>
              </a:rPr>
              <a:t>   </a:t>
            </a:r>
            <a:r>
              <a:rPr lang="en-US" sz="1000" dirty="0" err="1">
                <a:solidFill>
                  <a:schemeClr val="tx1"/>
                </a:solidFill>
                <a:latin typeface="Arial" pitchFamily="34" charset="0"/>
              </a:rPr>
              <a:t>bookTitle</a:t>
            </a:r>
            <a:r>
              <a:rPr lang="en-US" sz="1000" dirty="0">
                <a:solidFill>
                  <a:schemeClr val="tx1"/>
                </a:solidFill>
                <a:latin typeface="Arial" pitchFamily="34" charset="0"/>
              </a:rPr>
              <a:t> = input;</a:t>
            </a:r>
          </a:p>
          <a:p>
            <a:pPr algn="l"/>
            <a:r>
              <a:rPr lang="en-US" sz="1000" dirty="0">
                <a:solidFill>
                  <a:schemeClr val="tx1"/>
                </a:solidFill>
                <a:latin typeface="Arial" pitchFamily="34" charset="0"/>
              </a:rPr>
              <a:t>}</a:t>
            </a:r>
          </a:p>
          <a:p>
            <a:pPr algn="l"/>
            <a:r>
              <a:rPr lang="en-US" sz="1000" b="1" dirty="0" smtClean="0">
                <a:solidFill>
                  <a:schemeClr val="folHlink"/>
                </a:solidFill>
                <a:latin typeface="Arial" pitchFamily="34" charset="0"/>
              </a:rPr>
              <a:t>…</a:t>
            </a:r>
            <a:endParaRPr lang="en-US" sz="1000" dirty="0">
              <a:solidFill>
                <a:schemeClr val="tx1"/>
              </a:solidFill>
              <a:latin typeface="Arial" pitchFamily="34" charset="0"/>
            </a:endParaRPr>
          </a:p>
        </p:txBody>
      </p:sp>
      <p:sp>
        <p:nvSpPr>
          <p:cNvPr id="11" name="Pfeil nach unten 10"/>
          <p:cNvSpPr/>
          <p:nvPr/>
        </p:nvSpPr>
        <p:spPr bwMode="auto">
          <a:xfrm>
            <a:off x="7308304" y="3196622"/>
            <a:ext cx="328726" cy="448401"/>
          </a:xfrm>
          <a:prstGeom prst="downArrow">
            <a:avLst/>
          </a:prstGeom>
          <a:solidFill>
            <a:schemeClr val="tx1"/>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1800" b="0" i="0" u="none" strike="noStrike" cap="none" normalizeH="0" baseline="0" dirty="0" smtClean="0">
              <a:ln>
                <a:noFill/>
              </a:ln>
              <a:solidFill>
                <a:schemeClr val="bg1"/>
              </a:solidFill>
              <a:effectLst/>
              <a:latin typeface="Arial Unicode MS" panose="020B0604020202020204" pitchFamily="34" charset="-128"/>
              <a:cs typeface="DejaVu Sans" charset="0"/>
            </a:endParaRPr>
          </a:p>
        </p:txBody>
      </p:sp>
      <p:sp>
        <p:nvSpPr>
          <p:cNvPr id="12" name="Inhaltsplatzhalter 2"/>
          <p:cNvSpPr txBox="1">
            <a:spLocks/>
          </p:cNvSpPr>
          <p:nvPr/>
        </p:nvSpPr>
        <p:spPr bwMode="auto">
          <a:xfrm>
            <a:off x="7884370" y="3132566"/>
            <a:ext cx="1183412" cy="512458"/>
          </a:xfrm>
          <a:prstGeom prst="rect">
            <a:avLst/>
          </a:prstGeom>
          <a:noFill/>
          <a:ln w="9525">
            <a:noFill/>
            <a:round/>
            <a:headEnd/>
            <a:tailEnd/>
          </a:ln>
        </p:spPr>
        <p:txBody>
          <a:bodyPr vert="horz" wrap="square" lIns="0" tIns="0" rIns="0" bIns="0" numCol="1" anchor="t" anchorCtr="0" compatLnSpc="1">
            <a:prstTxWarp prst="textNoShape">
              <a:avLst/>
            </a:prstTxWarp>
            <a:noAutofit/>
          </a:bodyPr>
          <a:lstStyle/>
          <a:p>
            <a:pPr marR="0" lvl="0" indent="-342900" algn="l" defTabSz="449263" rtl="0" eaLnBrk="0" fontAlgn="base" latinLnBrk="0" hangingPunct="0">
              <a:spcBef>
                <a:spcPts val="0"/>
              </a:spcBef>
              <a:spcAft>
                <a:spcPts val="0"/>
              </a:spcAft>
              <a:buClr>
                <a:srgbClr val="000000"/>
              </a:buClr>
              <a:buSzPct val="100000"/>
              <a:buFont typeface="Times New Roman" pitchFamily="18" charset="0"/>
              <a:buNone/>
              <a:tabLst/>
              <a:defRPr/>
            </a:pPr>
            <a:r>
              <a:rPr kumimoji="0" lang="de-DE" sz="1200" b="0" i="0" u="none" strike="noStrike" kern="0" cap="none" spc="0" normalizeH="0" baseline="0" noProof="0" dirty="0" smtClean="0">
                <a:ln>
                  <a:noFill/>
                </a:ln>
                <a:solidFill>
                  <a:srgbClr val="000000"/>
                </a:solidFill>
                <a:effectLst/>
                <a:uLnTx/>
                <a:uFillTx/>
                <a:latin typeface="Arial" pitchFamily="34" charset="0"/>
                <a:ea typeface="+mn-ea"/>
                <a:cs typeface="+mn-cs"/>
              </a:rPr>
              <a:t>Generiere Getters &amp;</a:t>
            </a:r>
            <a:br>
              <a:rPr kumimoji="0" lang="de-DE" sz="1200" b="0" i="0" u="none" strike="noStrike" kern="0" cap="none" spc="0" normalizeH="0" baseline="0" noProof="0" dirty="0" smtClean="0">
                <a:ln>
                  <a:noFill/>
                </a:ln>
                <a:solidFill>
                  <a:srgbClr val="000000"/>
                </a:solidFill>
                <a:effectLst/>
                <a:uLnTx/>
                <a:uFillTx/>
                <a:latin typeface="Arial" pitchFamily="34" charset="0"/>
                <a:ea typeface="+mn-ea"/>
                <a:cs typeface="+mn-cs"/>
              </a:rPr>
            </a:br>
            <a:r>
              <a:rPr kumimoji="0" lang="de-DE" sz="1200" b="0" i="0" u="none" strike="noStrike" kern="0" cap="none" spc="0" normalizeH="0" baseline="0" noProof="0" dirty="0" smtClean="0">
                <a:ln>
                  <a:noFill/>
                </a:ln>
                <a:solidFill>
                  <a:srgbClr val="000000"/>
                </a:solidFill>
                <a:effectLst/>
                <a:uLnTx/>
                <a:uFillTx/>
                <a:latin typeface="Arial" pitchFamily="34" charset="0"/>
                <a:ea typeface="+mn-ea"/>
                <a:cs typeface="+mn-cs"/>
              </a:rPr>
              <a:t>Setters</a:t>
            </a:r>
            <a:r>
              <a:rPr lang="de-DE" sz="1200" kern="0" dirty="0" smtClean="0">
                <a:solidFill>
                  <a:srgbClr val="000000"/>
                </a:solidFill>
                <a:latin typeface="Arial" pitchFamily="34" charset="0"/>
                <a:cs typeface="+mn-cs"/>
              </a:rPr>
              <a:t> !</a:t>
            </a:r>
            <a:endParaRPr kumimoji="0" lang="de-DE" sz="1200" b="0" i="0" u="none" strike="noStrike" kern="0" cap="none" spc="0" normalizeH="0" baseline="0" noProof="0" dirty="0" smtClean="0">
              <a:ln>
                <a:noFill/>
              </a:ln>
              <a:solidFill>
                <a:srgbClr val="000000"/>
              </a:solidFill>
              <a:effectLst/>
              <a:uLnTx/>
              <a:uFillTx/>
              <a:latin typeface="Arial" pitchFamily="34" charset="0"/>
              <a:ea typeface="+mn-ea"/>
              <a:cs typeface="+mn-cs"/>
            </a:endParaRPr>
          </a:p>
        </p:txBody>
      </p:sp>
      <p:sp>
        <p:nvSpPr>
          <p:cNvPr id="13" name="Rechteck 12"/>
          <p:cNvSpPr/>
          <p:nvPr/>
        </p:nvSpPr>
        <p:spPr bwMode="auto">
          <a:xfrm>
            <a:off x="7812360" y="3140516"/>
            <a:ext cx="854687" cy="576516"/>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1800" b="0" i="0" u="none" strike="noStrike" cap="none" normalizeH="0" baseline="0" dirty="0" smtClean="0">
              <a:ln>
                <a:noFill/>
              </a:ln>
              <a:solidFill>
                <a:schemeClr val="bg1"/>
              </a:solidFill>
              <a:effectLst/>
              <a:latin typeface="Arial Unicode MS" panose="020B0604020202020204" pitchFamily="34" charset="-128"/>
              <a:cs typeface="DejaVu Sans"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par>
                          <p:cTn id="27" fill="hold">
                            <p:stCondLst>
                              <p:cond delay="0"/>
                            </p:stCondLst>
                            <p:childTnLst>
                              <p:par>
                                <p:cTn id="28" presetID="26" presetClass="emph" presetSubtype="0" repeatCount="4000" fill="hold" grpId="1" nodeType="afterEffect">
                                  <p:stCondLst>
                                    <p:cond delay="0"/>
                                  </p:stCondLst>
                                  <p:childTnLst>
                                    <p:animEffect transition="out" filter="fade">
                                      <p:cBhvr>
                                        <p:cTn id="29" dur="500" tmFilter="0, 0; .2, .5; .8, .5; 1, 0"/>
                                        <p:tgtEl>
                                          <p:spTgt spid="13"/>
                                        </p:tgtEl>
                                      </p:cBhvr>
                                    </p:animEffect>
                                    <p:animScale>
                                      <p:cBhvr>
                                        <p:cTn id="30" dur="250" autoRev="1" fill="hold"/>
                                        <p:tgtEl>
                                          <p:spTgt spid="13"/>
                                        </p:tgtEl>
                                      </p:cBhvr>
                                      <p:by x="105000" y="105000"/>
                                    </p:animScale>
                                  </p:childTnLst>
                                </p:cTn>
                              </p:par>
                            </p:childTnLst>
                          </p:cTn>
                        </p:par>
                        <p:par>
                          <p:cTn id="31" fill="hold">
                            <p:stCondLst>
                              <p:cond delay="2000"/>
                            </p:stCondLst>
                            <p:childTnLst>
                              <p:par>
                                <p:cTn id="32" presetID="26" presetClass="emph" presetSubtype="0" repeatCount="4000" fill="hold" grpId="2" nodeType="afterEffect">
                                  <p:stCondLst>
                                    <p:cond delay="1000"/>
                                  </p:stCondLst>
                                  <p:childTnLst>
                                    <p:animEffect transition="out" filter="fade">
                                      <p:cBhvr>
                                        <p:cTn id="33" dur="500" tmFilter="0, 0; .2, .5; .8, .5; 1, 0"/>
                                        <p:tgtEl>
                                          <p:spTgt spid="13"/>
                                        </p:tgtEl>
                                      </p:cBhvr>
                                    </p:animEffect>
                                    <p:animScale>
                                      <p:cBhvr>
                                        <p:cTn id="34" dur="250" autoRev="1" fill="hold"/>
                                        <p:tgtEl>
                                          <p:spTgt spid="13"/>
                                        </p:tgtEl>
                                      </p:cBhvr>
                                      <p:by x="105000" y="105000"/>
                                    </p:animScale>
                                  </p:childTnLst>
                                </p:cTn>
                              </p:par>
                            </p:childTnLst>
                          </p:cTn>
                        </p:par>
                        <p:par>
                          <p:cTn id="35" fill="hold">
                            <p:stCondLst>
                              <p:cond delay="5000"/>
                            </p:stCondLst>
                            <p:childTnLst>
                              <p:par>
                                <p:cTn id="36" presetID="26" presetClass="emph" presetSubtype="0" repeatCount="4000" fill="hold" grpId="3" nodeType="afterEffect">
                                  <p:stCondLst>
                                    <p:cond delay="1000"/>
                                  </p:stCondLst>
                                  <p:childTnLst>
                                    <p:animEffect transition="out" filter="fade">
                                      <p:cBhvr>
                                        <p:cTn id="37" dur="500" tmFilter="0, 0; .2, .5; .8, .5; 1, 0"/>
                                        <p:tgtEl>
                                          <p:spTgt spid="13"/>
                                        </p:tgtEl>
                                      </p:cBhvr>
                                    </p:animEffect>
                                    <p:animScale>
                                      <p:cBhvr>
                                        <p:cTn id="38" dur="250" autoRev="1" fill="hold"/>
                                        <p:tgtEl>
                                          <p:spTgt spid="13"/>
                                        </p:tgtEl>
                                      </p:cBhvr>
                                      <p:by x="105000" y="105000"/>
                                    </p:animScale>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animBg="1"/>
      <p:bldP spid="13" grpId="1" animBg="1"/>
      <p:bldP spid="13" grpId="2" animBg="1"/>
      <p:bldP spid="13" grpId="3"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1"/>
          <p:cNvSpPr txBox="1"/>
          <p:nvPr/>
        </p:nvSpPr>
        <p:spPr>
          <a:xfrm>
            <a:off x="0" y="40823"/>
            <a:ext cx="5877921" cy="898110"/>
          </a:xfrm>
          <a:prstGeom prst="rect">
            <a:avLst/>
          </a:prstGeom>
        </p:spPr>
        <p:txBody>
          <a:bodyPr wrap="none" lIns="0" tIns="0" rIns="0" bIns="0" anchor="ctr"/>
          <a:lstStyle/>
          <a:p>
            <a:pPr algn="ctr" defTabSz="829022" fontAlgn="auto">
              <a:spcBef>
                <a:spcPts val="0"/>
              </a:spcBef>
              <a:spcAft>
                <a:spcPts val="0"/>
              </a:spcAft>
            </a:pPr>
            <a:r>
              <a:rPr lang="en-US" sz="2800" dirty="0" err="1">
                <a:solidFill>
                  <a:srgbClr val="7DA647"/>
                </a:solidFill>
                <a:latin typeface="Arial"/>
                <a:ea typeface="SimSun"/>
                <a:cs typeface="DejaVu Sans"/>
              </a:rPr>
              <a:t>Modelltransformation</a:t>
            </a:r>
            <a:endParaRPr lang="en-US" sz="2800" dirty="0">
              <a:solidFill>
                <a:prstClr val="black"/>
              </a:solidFill>
              <a:latin typeface="Arial"/>
              <a:cs typeface="DejaVu Sans"/>
            </a:endParaRPr>
          </a:p>
        </p:txBody>
      </p:sp>
      <p:sp>
        <p:nvSpPr>
          <p:cNvPr id="6" name="TextShape 5"/>
          <p:cNvSpPr txBox="1"/>
          <p:nvPr/>
        </p:nvSpPr>
        <p:spPr>
          <a:xfrm>
            <a:off x="35496" y="1484784"/>
            <a:ext cx="5112568" cy="4752528"/>
          </a:xfrm>
          <a:prstGeom prst="rect">
            <a:avLst/>
          </a:prstGeom>
        </p:spPr>
        <p:txBody>
          <a:bodyPr lIns="82902" tIns="41451" rIns="82902" bIns="41451"/>
          <a:lstStyle/>
          <a:p>
            <a:pPr marL="342900" indent="-342900" defTabSz="829022" fontAlgn="auto">
              <a:lnSpc>
                <a:spcPct val="104000"/>
              </a:lnSpc>
              <a:spcBef>
                <a:spcPts val="0"/>
              </a:spcBef>
              <a:spcAft>
                <a:spcPts val="600"/>
              </a:spcAft>
              <a:buSzPct val="100000"/>
              <a:buFont typeface="Arial" panose="020B0604020202020204" pitchFamily="34" charset="0"/>
              <a:buChar char="•"/>
            </a:pPr>
            <a:r>
              <a:rPr lang="de-DE" sz="2400" b="1" dirty="0" smtClean="0">
                <a:solidFill>
                  <a:srgbClr val="000000"/>
                </a:solidFill>
                <a:latin typeface="Arial"/>
                <a:ea typeface="ＭＳ Ｐゴシック"/>
                <a:cs typeface="DejaVu Sans"/>
              </a:rPr>
              <a:t>Berechenbare Abbildung </a:t>
            </a:r>
            <a:r>
              <a:rPr lang="de-DE" sz="2400" dirty="0" smtClean="0">
                <a:solidFill>
                  <a:srgbClr val="000000"/>
                </a:solidFill>
                <a:latin typeface="Arial"/>
                <a:ea typeface="ＭＳ Ｐゴシック"/>
                <a:cs typeface="DejaVu Sans"/>
              </a:rPr>
              <a:t>von Quellmodell in Zielmodell.</a:t>
            </a:r>
            <a:endParaRPr lang="de-DE" sz="2400" dirty="0" smtClean="0">
              <a:solidFill>
                <a:prstClr val="black"/>
              </a:solidFill>
              <a:latin typeface="Arial"/>
              <a:cs typeface="DejaVu Sans"/>
            </a:endParaRPr>
          </a:p>
          <a:p>
            <a:pPr marL="342900" indent="-342900" defTabSz="829022" fontAlgn="auto">
              <a:lnSpc>
                <a:spcPct val="104000"/>
              </a:lnSpc>
              <a:spcBef>
                <a:spcPts val="0"/>
              </a:spcBef>
              <a:spcAft>
                <a:spcPts val="600"/>
              </a:spcAft>
              <a:buSzPct val="100000"/>
              <a:buFont typeface="Arial" panose="020B0604020202020204" pitchFamily="34" charset="0"/>
              <a:buChar char="•"/>
            </a:pPr>
            <a:r>
              <a:rPr lang="de-DE" sz="2400" dirty="0" smtClean="0">
                <a:solidFill>
                  <a:srgbClr val="000000"/>
                </a:solidFill>
                <a:latin typeface="Arial"/>
                <a:ea typeface="ＭＳ Ｐゴシック"/>
                <a:cs typeface="DejaVu Sans"/>
              </a:rPr>
              <a:t>Ziel: Modell A durch Anwendung einer Transformation und mittels und zusätzlicher Information </a:t>
            </a:r>
            <a:r>
              <a:rPr lang="de-DE" sz="2400" b="1" dirty="0" smtClean="0">
                <a:solidFill>
                  <a:srgbClr val="000000"/>
                </a:solidFill>
                <a:latin typeface="Arial"/>
                <a:ea typeface="ＭＳ Ｐゴシック"/>
                <a:cs typeface="DejaVu Sans"/>
              </a:rPr>
              <a:t>in Zielmodell B überführen.</a:t>
            </a:r>
            <a:endParaRPr lang="de-DE" sz="2400" b="1" dirty="0" smtClean="0">
              <a:solidFill>
                <a:prstClr val="black"/>
              </a:solidFill>
              <a:latin typeface="Arial"/>
              <a:cs typeface="DejaVu Sans"/>
            </a:endParaRPr>
          </a:p>
          <a:p>
            <a:pPr marL="342900" indent="-342900" defTabSz="829022" fontAlgn="auto">
              <a:lnSpc>
                <a:spcPct val="104000"/>
              </a:lnSpc>
              <a:spcBef>
                <a:spcPts val="0"/>
              </a:spcBef>
              <a:spcAft>
                <a:spcPts val="600"/>
              </a:spcAft>
              <a:buSzPct val="100000"/>
              <a:buFont typeface="Arial" panose="020B0604020202020204" pitchFamily="34" charset="0"/>
              <a:buChar char="•"/>
            </a:pPr>
            <a:r>
              <a:rPr lang="de-DE" sz="2400" dirty="0" smtClean="0">
                <a:solidFill>
                  <a:srgbClr val="000000"/>
                </a:solidFill>
                <a:latin typeface="Arial"/>
                <a:ea typeface="ＭＳ Ｐゴシック"/>
                <a:cs typeface="DejaVu Sans"/>
              </a:rPr>
              <a:t>Prinzipiell </a:t>
            </a:r>
            <a:r>
              <a:rPr lang="de-DE" sz="2400" dirty="0">
                <a:solidFill>
                  <a:srgbClr val="000000"/>
                </a:solidFill>
                <a:latin typeface="Arial"/>
                <a:ea typeface="ＭＳ Ｐゴシック"/>
                <a:cs typeface="DejaVu Sans"/>
              </a:rPr>
              <a:t>können </a:t>
            </a:r>
            <a:r>
              <a:rPr lang="de-DE" sz="2400" b="1" dirty="0" smtClean="0">
                <a:solidFill>
                  <a:srgbClr val="000000"/>
                </a:solidFill>
                <a:latin typeface="Arial"/>
                <a:ea typeface="ＭＳ Ｐゴシック"/>
                <a:cs typeface="DejaVu Sans"/>
              </a:rPr>
              <a:t>alle definier-baren Modelle</a:t>
            </a:r>
            <a:r>
              <a:rPr lang="de-DE" sz="2400" dirty="0" smtClean="0">
                <a:solidFill>
                  <a:srgbClr val="000000"/>
                </a:solidFill>
                <a:latin typeface="Arial"/>
                <a:ea typeface="ＭＳ Ｐゴシック"/>
                <a:cs typeface="DejaVu Sans"/>
              </a:rPr>
              <a:t> </a:t>
            </a:r>
            <a:r>
              <a:rPr lang="de-DE" sz="2400" dirty="0">
                <a:solidFill>
                  <a:srgbClr val="000000"/>
                </a:solidFill>
                <a:latin typeface="Arial"/>
                <a:ea typeface="ＭＳ Ｐゴシック"/>
                <a:cs typeface="DejaVu Sans"/>
              </a:rPr>
              <a:t>Quell- oder / </a:t>
            </a:r>
            <a:r>
              <a:rPr lang="de-DE" sz="2400" dirty="0" smtClean="0">
                <a:solidFill>
                  <a:srgbClr val="000000"/>
                </a:solidFill>
                <a:latin typeface="Arial"/>
                <a:ea typeface="ＭＳ Ｐゴシック"/>
                <a:cs typeface="DejaVu Sans"/>
              </a:rPr>
              <a:t>und Zielmodell sein.</a:t>
            </a:r>
            <a:endParaRPr lang="de-DE" sz="2400" dirty="0" smtClean="0">
              <a:solidFill>
                <a:prstClr val="black"/>
              </a:solidFill>
              <a:latin typeface="Arial"/>
              <a:cs typeface="DejaVu Sans"/>
            </a:endParaRPr>
          </a:p>
          <a:p>
            <a:pPr marL="342900" indent="-342900" defTabSz="829022" fontAlgn="auto">
              <a:lnSpc>
                <a:spcPct val="104000"/>
              </a:lnSpc>
              <a:spcBef>
                <a:spcPts val="0"/>
              </a:spcBef>
              <a:spcAft>
                <a:spcPts val="600"/>
              </a:spcAft>
              <a:buSzPct val="100000"/>
              <a:buFont typeface="Arial" panose="020B0604020202020204" pitchFamily="34" charset="0"/>
              <a:buChar char="•"/>
            </a:pPr>
            <a:r>
              <a:rPr lang="de-DE" sz="2400" b="1" dirty="0" smtClean="0">
                <a:solidFill>
                  <a:srgbClr val="000000"/>
                </a:solidFill>
                <a:latin typeface="Arial"/>
                <a:ea typeface="ＭＳ Ｐゴシック"/>
                <a:cs typeface="DejaVu Sans"/>
              </a:rPr>
              <a:t>Viel </a:t>
            </a:r>
            <a:r>
              <a:rPr lang="de-DE" sz="2400" b="1" dirty="0" err="1">
                <a:solidFill>
                  <a:srgbClr val="000000"/>
                </a:solidFill>
                <a:latin typeface="Arial"/>
                <a:ea typeface="ＭＳ Ｐゴシック"/>
                <a:cs typeface="DejaVu Sans"/>
              </a:rPr>
              <a:t>Know-How</a:t>
            </a:r>
            <a:r>
              <a:rPr lang="de-DE" sz="2400" b="1" dirty="0">
                <a:solidFill>
                  <a:srgbClr val="000000"/>
                </a:solidFill>
                <a:latin typeface="Arial"/>
                <a:ea typeface="ＭＳ Ｐゴシック"/>
                <a:cs typeface="DejaVu Sans"/>
              </a:rPr>
              <a:t> im </a:t>
            </a:r>
            <a:r>
              <a:rPr lang="de-DE" sz="2400" b="1" dirty="0" smtClean="0">
                <a:solidFill>
                  <a:srgbClr val="000000"/>
                </a:solidFill>
                <a:latin typeface="Arial"/>
                <a:ea typeface="ＭＳ Ｐゴシック"/>
                <a:cs typeface="DejaVu Sans"/>
              </a:rPr>
              <a:t>Generator.</a:t>
            </a:r>
            <a:endParaRPr lang="de-DE" sz="2400" dirty="0" smtClean="0">
              <a:solidFill>
                <a:prstClr val="black"/>
              </a:solidFill>
              <a:latin typeface="Arial"/>
              <a:cs typeface="DejaVu Sans"/>
            </a:endParaRPr>
          </a:p>
        </p:txBody>
      </p:sp>
      <p:pic>
        <p:nvPicPr>
          <p:cNvPr id="8" name="Picture 6"/>
          <p:cNvPicPr/>
          <p:nvPr/>
        </p:nvPicPr>
        <p:blipFill>
          <a:blip r:embed="rId3" cstate="print"/>
          <a:stretch>
            <a:fillRect/>
          </a:stretch>
        </p:blipFill>
        <p:spPr>
          <a:xfrm>
            <a:off x="5076056" y="1491756"/>
            <a:ext cx="3932652" cy="3737444"/>
          </a:xfrm>
          <a:prstGeom prst="rect">
            <a:avLst/>
          </a:prstGeom>
          <a:ln>
            <a:noFill/>
          </a:ln>
        </p:spPr>
      </p:pic>
      <p:sp>
        <p:nvSpPr>
          <p:cNvPr id="9" name="CustomShape 1"/>
          <p:cNvSpPr/>
          <p:nvPr/>
        </p:nvSpPr>
        <p:spPr>
          <a:xfrm>
            <a:off x="5305616" y="1830168"/>
            <a:ext cx="1284005" cy="445463"/>
          </a:xfrm>
          <a:prstGeom prst="rect">
            <a:avLst/>
          </a:prstGeom>
          <a:solidFill>
            <a:srgbClr val="FFFFFF"/>
          </a:solidFill>
          <a:ln>
            <a:noFill/>
          </a:ln>
        </p:spPr>
        <p:txBody>
          <a:bodyPr wrap="none" lIns="81597" tIns="42431" rIns="81597" bIns="42431"/>
          <a:lstStyle/>
          <a:p>
            <a:pPr algn="ctr" defTabSz="829022" fontAlgn="auto">
              <a:spcBef>
                <a:spcPts val="0"/>
              </a:spcBef>
              <a:spcAft>
                <a:spcPts val="0"/>
              </a:spcAft>
              <a:buSzPct val="25000"/>
            </a:pPr>
            <a:r>
              <a:rPr lang="de-DE" dirty="0">
                <a:solidFill>
                  <a:prstClr val="black"/>
                </a:solidFill>
                <a:latin typeface="Arial"/>
                <a:ea typeface="ＭＳ Ｐゴシック"/>
                <a:cs typeface="DejaVu Sans"/>
              </a:rPr>
              <a:t>Modell A</a:t>
            </a:r>
            <a:endParaRPr dirty="0">
              <a:solidFill>
                <a:prstClr val="black"/>
              </a:solidFill>
              <a:latin typeface="Arial"/>
              <a:cs typeface="DejaVu Sans"/>
            </a:endParaRPr>
          </a:p>
        </p:txBody>
      </p:sp>
      <p:sp>
        <p:nvSpPr>
          <p:cNvPr id="10" name="CustomShape 2"/>
          <p:cNvSpPr/>
          <p:nvPr/>
        </p:nvSpPr>
        <p:spPr>
          <a:xfrm>
            <a:off x="5449632" y="4385373"/>
            <a:ext cx="1108968" cy="445789"/>
          </a:xfrm>
          <a:prstGeom prst="rect">
            <a:avLst/>
          </a:prstGeom>
          <a:solidFill>
            <a:srgbClr val="FFFFFF"/>
          </a:solidFill>
          <a:ln>
            <a:noFill/>
          </a:ln>
        </p:spPr>
        <p:txBody>
          <a:bodyPr wrap="none" lIns="81597" tIns="42431" rIns="81597" bIns="42431"/>
          <a:lstStyle/>
          <a:p>
            <a:pPr algn="ctr" defTabSz="829022" fontAlgn="auto">
              <a:spcBef>
                <a:spcPts val="0"/>
              </a:spcBef>
              <a:spcAft>
                <a:spcPts val="0"/>
              </a:spcAft>
            </a:pPr>
            <a:r>
              <a:rPr lang="de-DE" dirty="0">
                <a:solidFill>
                  <a:prstClr val="black"/>
                </a:solidFill>
                <a:latin typeface="Arial"/>
                <a:cs typeface="DejaVu Sans"/>
              </a:rPr>
              <a:t>Modell B</a:t>
            </a:r>
            <a:endParaRPr dirty="0">
              <a:solidFill>
                <a:prstClr val="black"/>
              </a:solidFill>
              <a:latin typeface="Arial"/>
              <a:cs typeface="DejaVu Sans"/>
            </a:endParaRPr>
          </a:p>
        </p:txBody>
      </p:sp>
      <p:sp>
        <p:nvSpPr>
          <p:cNvPr id="11" name="CustomShape 3"/>
          <p:cNvSpPr/>
          <p:nvPr/>
        </p:nvSpPr>
        <p:spPr>
          <a:xfrm>
            <a:off x="7462660" y="1678961"/>
            <a:ext cx="1396166" cy="786091"/>
          </a:xfrm>
          <a:prstGeom prst="rect">
            <a:avLst/>
          </a:prstGeom>
          <a:solidFill>
            <a:srgbClr val="FFFFFF"/>
          </a:solidFill>
          <a:ln>
            <a:noFill/>
          </a:ln>
        </p:spPr>
        <p:txBody>
          <a:bodyPr wrap="none" lIns="0" tIns="42431" rIns="0" bIns="42431"/>
          <a:lstStyle/>
          <a:p>
            <a:pPr algn="ctr" defTabSz="829022" fontAlgn="auto">
              <a:spcBef>
                <a:spcPts val="0"/>
              </a:spcBef>
              <a:spcAft>
                <a:spcPts val="0"/>
              </a:spcAft>
              <a:buSzPct val="25000"/>
            </a:pPr>
            <a:r>
              <a:rPr lang="de-DE" dirty="0" smtClean="0">
                <a:solidFill>
                  <a:prstClr val="black"/>
                </a:solidFill>
                <a:latin typeface="Arial"/>
                <a:ea typeface="ＭＳ Ｐゴシック"/>
                <a:cs typeface="DejaVu Sans"/>
              </a:rPr>
              <a:t> zusätzliche </a:t>
            </a:r>
            <a:r>
              <a:rPr lang="de-DE" dirty="0">
                <a:solidFill>
                  <a:prstClr val="black"/>
                </a:solidFill>
                <a:latin typeface="Arial"/>
                <a:ea typeface="ＭＳ Ｐゴシック"/>
                <a:cs typeface="DejaVu Sans"/>
              </a:rPr>
              <a:t>
Infos</a:t>
            </a:r>
            <a:endParaRPr dirty="0">
              <a:solidFill>
                <a:prstClr val="black"/>
              </a:solidFill>
              <a:latin typeface="Arial"/>
              <a:cs typeface="DejaVu Sans"/>
            </a:endParaRPr>
          </a:p>
        </p:txBody>
      </p:sp>
      <p:sp>
        <p:nvSpPr>
          <p:cNvPr id="12" name="CustomShape 6"/>
          <p:cNvSpPr/>
          <p:nvPr/>
        </p:nvSpPr>
        <p:spPr>
          <a:xfrm>
            <a:off x="6785879" y="4767478"/>
            <a:ext cx="2072947" cy="237101"/>
          </a:xfrm>
          <a:prstGeom prst="rect">
            <a:avLst/>
          </a:prstGeom>
          <a:noFill/>
          <a:ln>
            <a:noFill/>
          </a:ln>
        </p:spPr>
        <p:txBody>
          <a:bodyPr wrap="none" lIns="81597" tIns="42431" rIns="81597" bIns="42431"/>
          <a:lstStyle/>
          <a:p>
            <a:pPr algn="ctr" defTabSz="829022" fontAlgn="auto">
              <a:spcBef>
                <a:spcPts val="0"/>
              </a:spcBef>
              <a:spcAft>
                <a:spcPts val="0"/>
              </a:spcAft>
              <a:buSzPct val="25000"/>
            </a:pPr>
            <a:endParaRPr dirty="0">
              <a:solidFill>
                <a:prstClr val="black"/>
              </a:solidFill>
              <a:latin typeface="Arial"/>
              <a:cs typeface="DejaVu Sans"/>
            </a:endParaRPr>
          </a:p>
        </p:txBody>
      </p:sp>
      <p:sp>
        <p:nvSpPr>
          <p:cNvPr id="16" name="Fußzeilenplatzhalter 15"/>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7" name="Foliennummernplatzhalter 16"/>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50</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33564009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1"/>
          <p:cNvSpPr txBox="1"/>
          <p:nvPr/>
        </p:nvSpPr>
        <p:spPr>
          <a:xfrm>
            <a:off x="0" y="40823"/>
            <a:ext cx="5877921" cy="898110"/>
          </a:xfrm>
          <a:prstGeom prst="rect">
            <a:avLst/>
          </a:prstGeom>
        </p:spPr>
        <p:txBody>
          <a:bodyPr wrap="none" lIns="0" tIns="0" rIns="0" bIns="0" anchor="ctr"/>
          <a:lstStyle/>
          <a:p>
            <a:pPr algn="ctr" defTabSz="829022" fontAlgn="auto">
              <a:spcBef>
                <a:spcPts val="0"/>
              </a:spcBef>
              <a:spcAft>
                <a:spcPts val="0"/>
              </a:spcAft>
            </a:pPr>
            <a:r>
              <a:rPr lang="en-US" sz="3200" dirty="0" err="1">
                <a:solidFill>
                  <a:srgbClr val="7DA647"/>
                </a:solidFill>
                <a:latin typeface="Arial"/>
                <a:ea typeface="SimSun"/>
                <a:cs typeface="DejaVu Sans"/>
              </a:rPr>
              <a:t>Modelltransformation</a:t>
            </a:r>
            <a:endParaRPr lang="en-US" sz="3200" dirty="0">
              <a:solidFill>
                <a:srgbClr val="7DA647"/>
              </a:solidFill>
              <a:latin typeface="Arial"/>
              <a:ea typeface="SimSun"/>
              <a:cs typeface="DejaVu Sans"/>
            </a:endParaRPr>
          </a:p>
          <a:p>
            <a:pPr algn="ctr" defTabSz="829022" fontAlgn="auto">
              <a:spcBef>
                <a:spcPts val="0"/>
              </a:spcBef>
              <a:spcAft>
                <a:spcPts val="0"/>
              </a:spcAft>
            </a:pPr>
            <a:r>
              <a:rPr lang="en-US" sz="2200" dirty="0" err="1">
                <a:solidFill>
                  <a:srgbClr val="7DA647"/>
                </a:solidFill>
                <a:latin typeface="Arial"/>
                <a:ea typeface="SimSun"/>
                <a:cs typeface="DejaVu Sans"/>
              </a:rPr>
              <a:t>Horizontale</a:t>
            </a:r>
            <a:r>
              <a:rPr lang="en-US" sz="2200" dirty="0">
                <a:solidFill>
                  <a:srgbClr val="7DA647"/>
                </a:solidFill>
                <a:latin typeface="Arial"/>
                <a:ea typeface="SimSun"/>
                <a:cs typeface="DejaVu Sans"/>
              </a:rPr>
              <a:t> und </a:t>
            </a:r>
            <a:r>
              <a:rPr lang="en-US" sz="2200" dirty="0" err="1">
                <a:solidFill>
                  <a:srgbClr val="7DA647"/>
                </a:solidFill>
                <a:latin typeface="Arial"/>
                <a:ea typeface="SimSun"/>
                <a:cs typeface="DejaVu Sans"/>
              </a:rPr>
              <a:t>Vertikale</a:t>
            </a:r>
            <a:r>
              <a:rPr lang="en-US" sz="2200" dirty="0">
                <a:solidFill>
                  <a:srgbClr val="7DA647"/>
                </a:solidFill>
                <a:latin typeface="Arial"/>
                <a:ea typeface="SimSun"/>
                <a:cs typeface="DejaVu Sans"/>
              </a:rPr>
              <a:t> Transformation</a:t>
            </a:r>
            <a:endParaRPr lang="en-US" sz="2200" dirty="0">
              <a:solidFill>
                <a:prstClr val="black"/>
              </a:solidFill>
              <a:latin typeface="Arial"/>
              <a:cs typeface="DejaVu Sans"/>
            </a:endParaRPr>
          </a:p>
        </p:txBody>
      </p:sp>
      <p:sp>
        <p:nvSpPr>
          <p:cNvPr id="6" name="TextShape 2"/>
          <p:cNvSpPr txBox="1"/>
          <p:nvPr/>
        </p:nvSpPr>
        <p:spPr>
          <a:xfrm>
            <a:off x="107504" y="1306342"/>
            <a:ext cx="8999417" cy="4831505"/>
          </a:xfrm>
          <a:prstGeom prst="rect">
            <a:avLst/>
          </a:prstGeom>
        </p:spPr>
        <p:txBody>
          <a:bodyPr lIns="82902" tIns="41451" rIns="82902" bIns="41451"/>
          <a:lstStyle/>
          <a:p>
            <a:pPr marL="342900" indent="-234000" defTabSz="829022" fontAlgn="auto">
              <a:lnSpc>
                <a:spcPct val="112000"/>
              </a:lnSpc>
              <a:spcBef>
                <a:spcPts val="0"/>
              </a:spcBef>
              <a:spcAft>
                <a:spcPts val="600"/>
              </a:spcAft>
              <a:buSzPct val="100000"/>
            </a:pPr>
            <a:r>
              <a:rPr lang="de-DE" sz="2200" b="1" dirty="0" smtClean="0">
                <a:solidFill>
                  <a:srgbClr val="000000"/>
                </a:solidFill>
                <a:latin typeface="Arial"/>
                <a:ea typeface="ＭＳ Ｐゴシック"/>
                <a:cs typeface="DejaVu Sans"/>
              </a:rPr>
              <a:t>Horizontale </a:t>
            </a:r>
            <a:r>
              <a:rPr lang="de-DE" sz="2200" dirty="0" smtClean="0">
                <a:solidFill>
                  <a:srgbClr val="000000"/>
                </a:solidFill>
                <a:latin typeface="Arial"/>
                <a:ea typeface="ＭＳ Ｐゴシック"/>
                <a:cs typeface="DejaVu Sans"/>
              </a:rPr>
              <a:t>Transformation:</a:t>
            </a:r>
          </a:p>
          <a:p>
            <a:pPr marL="342900" indent="-234000" defTabSz="829022" fontAlgn="auto">
              <a:lnSpc>
                <a:spcPct val="112000"/>
              </a:lnSpc>
              <a:spcBef>
                <a:spcPts val="0"/>
              </a:spcBef>
              <a:spcAft>
                <a:spcPts val="600"/>
              </a:spcAft>
              <a:buSzPct val="100000"/>
              <a:buFont typeface="Arial" panose="020B0604020202020204" pitchFamily="34" charset="0"/>
              <a:buChar char="•"/>
            </a:pPr>
            <a:r>
              <a:rPr lang="de-DE" sz="2200" b="1" dirty="0" smtClean="0">
                <a:solidFill>
                  <a:srgbClr val="000000"/>
                </a:solidFill>
                <a:latin typeface="Arial"/>
                <a:ea typeface="ＭＳ Ｐゴシック"/>
                <a:cs typeface="DejaVu Sans"/>
              </a:rPr>
              <a:t>Inhaltliche Weiterentwicklung</a:t>
            </a:r>
            <a:r>
              <a:rPr lang="de-DE" sz="2200" dirty="0" smtClean="0">
                <a:solidFill>
                  <a:srgbClr val="000000"/>
                </a:solidFill>
                <a:latin typeface="Arial"/>
                <a:ea typeface="ＭＳ Ｐゴシック"/>
                <a:cs typeface="DejaVu Sans"/>
              </a:rPr>
              <a:t> eines Modells durch Transformation.</a:t>
            </a:r>
            <a:endParaRPr lang="de-DE" sz="2200" dirty="0" smtClean="0">
              <a:solidFill>
                <a:prstClr val="black"/>
              </a:solidFill>
              <a:latin typeface="Arial"/>
              <a:cs typeface="DejaVu Sans"/>
            </a:endParaRPr>
          </a:p>
          <a:p>
            <a:pPr marL="342900" indent="-234000" defTabSz="829022" fontAlgn="auto">
              <a:lnSpc>
                <a:spcPct val="112000"/>
              </a:lnSpc>
              <a:spcBef>
                <a:spcPts val="0"/>
              </a:spcBef>
              <a:spcAft>
                <a:spcPts val="600"/>
              </a:spcAft>
              <a:buSzPct val="100000"/>
            </a:pPr>
            <a:r>
              <a:rPr lang="de-DE" sz="2200" b="1" dirty="0" smtClean="0">
                <a:solidFill>
                  <a:srgbClr val="000000"/>
                </a:solidFill>
                <a:latin typeface="Arial"/>
                <a:ea typeface="ＭＳ Ｐゴシック"/>
                <a:cs typeface="DejaVu Sans"/>
              </a:rPr>
              <a:t>Vertikale</a:t>
            </a:r>
            <a:r>
              <a:rPr lang="de-DE" sz="2200" dirty="0" smtClean="0">
                <a:solidFill>
                  <a:srgbClr val="000000"/>
                </a:solidFill>
                <a:latin typeface="Arial"/>
                <a:ea typeface="ＭＳ Ｐゴシック"/>
                <a:cs typeface="DejaVu Sans"/>
              </a:rPr>
              <a:t> Transformation:</a:t>
            </a:r>
          </a:p>
          <a:p>
            <a:pPr marL="342900" indent="-234000" defTabSz="829022" fontAlgn="auto">
              <a:lnSpc>
                <a:spcPct val="112000"/>
              </a:lnSpc>
              <a:spcBef>
                <a:spcPts val="0"/>
              </a:spcBef>
              <a:spcAft>
                <a:spcPts val="600"/>
              </a:spcAft>
              <a:buSzPct val="100000"/>
              <a:buFont typeface="Arial" panose="020B0604020202020204" pitchFamily="34" charset="0"/>
              <a:buChar char="•"/>
            </a:pPr>
            <a:r>
              <a:rPr lang="de-DE" sz="2200" dirty="0" smtClean="0">
                <a:solidFill>
                  <a:srgbClr val="000000"/>
                </a:solidFill>
                <a:latin typeface="Arial"/>
                <a:ea typeface="ＭＳ Ｐゴシック"/>
                <a:cs typeface="DejaVu Sans"/>
              </a:rPr>
              <a:t>Umwandlung eines Modelles einer Abstraktionsebene in Modell anderer Abstraktionsebene.</a:t>
            </a:r>
          </a:p>
          <a:p>
            <a:pPr marL="342900" indent="-234000" defTabSz="829022" fontAlgn="auto">
              <a:lnSpc>
                <a:spcPct val="112000"/>
              </a:lnSpc>
              <a:spcBef>
                <a:spcPts val="0"/>
              </a:spcBef>
              <a:spcAft>
                <a:spcPts val="600"/>
              </a:spcAft>
              <a:buSzPct val="100000"/>
              <a:buFont typeface="Arial" panose="020B0604020202020204" pitchFamily="34" charset="0"/>
              <a:buChar char="•"/>
            </a:pPr>
            <a:r>
              <a:rPr lang="de-DE" sz="2200" dirty="0" smtClean="0">
                <a:solidFill>
                  <a:srgbClr val="000000"/>
                </a:solidFill>
                <a:latin typeface="Arial"/>
                <a:ea typeface="ＭＳ Ｐゴシック"/>
                <a:cs typeface="DejaVu Sans"/>
              </a:rPr>
              <a:t>z.B. Transformation eines Modells auf</a:t>
            </a:r>
            <a:br>
              <a:rPr lang="de-DE" sz="2200" dirty="0" smtClean="0">
                <a:solidFill>
                  <a:srgbClr val="000000"/>
                </a:solidFill>
                <a:latin typeface="Arial"/>
                <a:ea typeface="ＭＳ Ｐゴシック"/>
                <a:cs typeface="DejaVu Sans"/>
              </a:rPr>
            </a:br>
            <a:r>
              <a:rPr lang="de-DE" sz="2200" b="1" dirty="0" smtClean="0">
                <a:solidFill>
                  <a:srgbClr val="000000"/>
                </a:solidFill>
                <a:latin typeface="Arial"/>
                <a:ea typeface="ＭＳ Ｐゴシック"/>
                <a:cs typeface="DejaVu Sans"/>
              </a:rPr>
              <a:t>technologiespezifischere Ebene.</a:t>
            </a:r>
          </a:p>
          <a:p>
            <a:pPr marL="342900" indent="-234000" defTabSz="829022" fontAlgn="auto">
              <a:lnSpc>
                <a:spcPct val="112000"/>
              </a:lnSpc>
              <a:spcBef>
                <a:spcPts val="0"/>
              </a:spcBef>
              <a:spcAft>
                <a:spcPts val="600"/>
              </a:spcAft>
              <a:buSzPct val="100000"/>
              <a:buFont typeface="Arial" panose="020B0604020202020204" pitchFamily="34" charset="0"/>
              <a:buChar char="•"/>
            </a:pPr>
            <a:r>
              <a:rPr lang="de-DE" sz="2200" dirty="0" smtClean="0">
                <a:solidFill>
                  <a:srgbClr val="000000"/>
                </a:solidFill>
                <a:latin typeface="Arial"/>
                <a:ea typeface="TimesNewRomanPSMT"/>
                <a:cs typeface="DejaVu Sans"/>
              </a:rPr>
              <a:t>z.B. Transformation in PSM: PIM und</a:t>
            </a:r>
            <a:br>
              <a:rPr lang="de-DE" sz="2200" dirty="0" smtClean="0">
                <a:solidFill>
                  <a:srgbClr val="000000"/>
                </a:solidFill>
                <a:latin typeface="Arial"/>
                <a:ea typeface="TimesNewRomanPSMT"/>
                <a:cs typeface="DejaVu Sans"/>
              </a:rPr>
            </a:br>
            <a:r>
              <a:rPr lang="de-DE" sz="2200" dirty="0" smtClean="0">
                <a:solidFill>
                  <a:srgbClr val="000000"/>
                </a:solidFill>
                <a:latin typeface="Arial"/>
                <a:ea typeface="TimesNewRomanPSMT"/>
                <a:cs typeface="DejaVu Sans"/>
              </a:rPr>
              <a:t>weitere Informationen notwendig.</a:t>
            </a:r>
          </a:p>
          <a:p>
            <a:pPr marL="342900" indent="-234000" defTabSz="829022" fontAlgn="auto">
              <a:lnSpc>
                <a:spcPct val="112000"/>
              </a:lnSpc>
              <a:spcBef>
                <a:spcPts val="0"/>
              </a:spcBef>
              <a:spcAft>
                <a:spcPts val="600"/>
              </a:spcAft>
              <a:buSzPct val="100000"/>
              <a:buFont typeface="Arial" panose="020B0604020202020204" pitchFamily="34" charset="0"/>
              <a:buChar char="•"/>
            </a:pPr>
            <a:r>
              <a:rPr lang="de-DE" sz="2200" dirty="0" smtClean="0">
                <a:solidFill>
                  <a:srgbClr val="000000"/>
                </a:solidFill>
                <a:latin typeface="Arial"/>
                <a:ea typeface="TimesNewRomanPSMT"/>
                <a:cs typeface="DejaVu Sans"/>
              </a:rPr>
              <a:t>Kernstück des MDA-Ansatzes.</a:t>
            </a:r>
            <a:endParaRPr lang="de-DE" sz="2200" dirty="0" smtClean="0">
              <a:solidFill>
                <a:prstClr val="black"/>
              </a:solidFill>
              <a:latin typeface="Arial"/>
              <a:cs typeface="DejaVu Sans"/>
            </a:endParaRPr>
          </a:p>
        </p:txBody>
      </p:sp>
      <p:pic>
        <p:nvPicPr>
          <p:cNvPr id="7" name="Grafik 6"/>
          <p:cNvPicPr/>
          <p:nvPr/>
        </p:nvPicPr>
        <p:blipFill>
          <a:blip r:embed="rId3" cstate="print"/>
          <a:stretch>
            <a:fillRect/>
          </a:stretch>
        </p:blipFill>
        <p:spPr>
          <a:xfrm>
            <a:off x="5828763" y="3630523"/>
            <a:ext cx="2919701" cy="2462773"/>
          </a:xfrm>
          <a:prstGeom prst="rect">
            <a:avLst/>
          </a:prstGeom>
          <a:ln>
            <a:noFill/>
          </a:ln>
        </p:spPr>
      </p:pic>
      <p:sp>
        <p:nvSpPr>
          <p:cNvPr id="12" name="Fußzeilenplatzhalter 11"/>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3" name="Foliennummernplatzhalter 12"/>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51</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2159599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1"/>
          <p:cNvSpPr txBox="1"/>
          <p:nvPr/>
        </p:nvSpPr>
        <p:spPr>
          <a:xfrm>
            <a:off x="0" y="40823"/>
            <a:ext cx="5877921" cy="898110"/>
          </a:xfrm>
          <a:prstGeom prst="rect">
            <a:avLst/>
          </a:prstGeom>
        </p:spPr>
        <p:txBody>
          <a:bodyPr wrap="none" lIns="0" tIns="0" rIns="0" bIns="0" anchor="ctr"/>
          <a:lstStyle/>
          <a:p>
            <a:pPr algn="ctr" defTabSz="829022" fontAlgn="auto">
              <a:spcBef>
                <a:spcPts val="0"/>
              </a:spcBef>
              <a:spcAft>
                <a:spcPts val="0"/>
              </a:spcAft>
            </a:pPr>
            <a:r>
              <a:rPr lang="en-US" sz="2800" dirty="0" err="1">
                <a:solidFill>
                  <a:srgbClr val="7DA647"/>
                </a:solidFill>
                <a:latin typeface="Arial"/>
                <a:ea typeface="SimSun"/>
                <a:cs typeface="DejaVu Sans"/>
              </a:rPr>
              <a:t>Modelltransformation</a:t>
            </a:r>
            <a:endParaRPr lang="en-US" sz="2800" dirty="0">
              <a:solidFill>
                <a:srgbClr val="7DA647"/>
              </a:solidFill>
              <a:latin typeface="Arial"/>
              <a:ea typeface="SimSun"/>
              <a:cs typeface="DejaVu Sans"/>
            </a:endParaRPr>
          </a:p>
          <a:p>
            <a:pPr algn="ctr" defTabSz="829022" fontAlgn="auto">
              <a:spcBef>
                <a:spcPts val="0"/>
              </a:spcBef>
              <a:spcAft>
                <a:spcPts val="0"/>
              </a:spcAft>
            </a:pPr>
            <a:r>
              <a:rPr lang="en-US" sz="2200" dirty="0" err="1">
                <a:solidFill>
                  <a:srgbClr val="7DA647"/>
                </a:solidFill>
                <a:latin typeface="Arial"/>
                <a:ea typeface="SimSun"/>
                <a:cs typeface="DejaVu Sans"/>
              </a:rPr>
              <a:t>Einsatz</a:t>
            </a:r>
            <a:endParaRPr lang="en-US" sz="2200" dirty="0">
              <a:solidFill>
                <a:prstClr val="black"/>
              </a:solidFill>
              <a:latin typeface="Arial"/>
              <a:cs typeface="DejaVu Sans"/>
            </a:endParaRPr>
          </a:p>
        </p:txBody>
      </p:sp>
      <p:sp>
        <p:nvSpPr>
          <p:cNvPr id="6" name="TextShape 2"/>
          <p:cNvSpPr txBox="1"/>
          <p:nvPr/>
        </p:nvSpPr>
        <p:spPr>
          <a:xfrm>
            <a:off x="163276" y="1306343"/>
            <a:ext cx="8811004" cy="4526475"/>
          </a:xfrm>
          <a:prstGeom prst="rect">
            <a:avLst/>
          </a:prstGeom>
        </p:spPr>
        <p:txBody>
          <a:bodyPr wrap="square" lIns="0" tIns="0" rIns="0" bIns="0"/>
          <a:lstStyle/>
          <a:p>
            <a:pPr marL="342900" indent="-234000" defTabSz="829022" fontAlgn="auto">
              <a:lnSpc>
                <a:spcPct val="112000"/>
              </a:lnSpc>
              <a:spcBef>
                <a:spcPts val="0"/>
              </a:spcBef>
              <a:spcAft>
                <a:spcPts val="1200"/>
              </a:spcAft>
            </a:pPr>
            <a:r>
              <a:rPr lang="de-DE" sz="2400" b="1" dirty="0" smtClean="0">
                <a:solidFill>
                  <a:prstClr val="black"/>
                </a:solidFill>
                <a:latin typeface="Arial"/>
                <a:cs typeface="DejaVu Sans"/>
              </a:rPr>
              <a:t>Modell-Modell </a:t>
            </a:r>
            <a:r>
              <a:rPr lang="de-DE" sz="2400" dirty="0" smtClean="0">
                <a:solidFill>
                  <a:prstClr val="black"/>
                </a:solidFill>
                <a:latin typeface="Arial"/>
                <a:cs typeface="DejaVu Sans"/>
              </a:rPr>
              <a:t>Transformation:</a:t>
            </a:r>
          </a:p>
          <a:p>
            <a:pPr marL="342900" indent="-234000" defTabSz="829022" fontAlgn="auto">
              <a:lnSpc>
                <a:spcPct val="112000"/>
              </a:lnSpc>
              <a:spcBef>
                <a:spcPts val="0"/>
              </a:spcBef>
              <a:spcAft>
                <a:spcPts val="1200"/>
              </a:spcAft>
              <a:buFont typeface="Arial" panose="020B0604020202020204" pitchFamily="34" charset="0"/>
              <a:buChar char="•"/>
            </a:pPr>
            <a:r>
              <a:rPr lang="de-DE" sz="2400" dirty="0" smtClean="0">
                <a:solidFill>
                  <a:prstClr val="black"/>
                </a:solidFill>
                <a:latin typeface="Arial"/>
                <a:cs typeface="DejaVu Sans"/>
              </a:rPr>
              <a:t>Überführung eines </a:t>
            </a:r>
            <a:r>
              <a:rPr lang="de-DE" sz="2400" dirty="0">
                <a:solidFill>
                  <a:prstClr val="black"/>
                </a:solidFill>
                <a:latin typeface="Arial"/>
                <a:cs typeface="DejaVu Sans"/>
              </a:rPr>
              <a:t>Modells in anderes </a:t>
            </a:r>
            <a:r>
              <a:rPr lang="de-DE" sz="2400" dirty="0" smtClean="0">
                <a:solidFill>
                  <a:prstClr val="black"/>
                </a:solidFill>
                <a:latin typeface="Arial"/>
                <a:cs typeface="DejaVu Sans"/>
              </a:rPr>
              <a:t>Modell.</a:t>
            </a:r>
          </a:p>
          <a:p>
            <a:pPr marL="342900" indent="-234000" defTabSz="829022" fontAlgn="auto">
              <a:lnSpc>
                <a:spcPct val="112000"/>
              </a:lnSpc>
              <a:spcBef>
                <a:spcPts val="0"/>
              </a:spcBef>
              <a:spcAft>
                <a:spcPts val="1200"/>
              </a:spcAft>
              <a:buFont typeface="Arial" panose="020B0604020202020204" pitchFamily="34" charset="0"/>
              <a:buChar char="•"/>
            </a:pPr>
            <a:r>
              <a:rPr lang="de-DE" sz="2400" dirty="0" smtClean="0">
                <a:solidFill>
                  <a:prstClr val="black"/>
                </a:solidFill>
                <a:latin typeface="Arial"/>
                <a:cs typeface="DejaVu Sans"/>
              </a:rPr>
              <a:t>Können auf </a:t>
            </a:r>
            <a:r>
              <a:rPr lang="de-DE" sz="2400" dirty="0">
                <a:solidFill>
                  <a:prstClr val="black"/>
                </a:solidFill>
                <a:latin typeface="Arial"/>
                <a:cs typeface="DejaVu Sans"/>
              </a:rPr>
              <a:t>verschiedenen </a:t>
            </a:r>
            <a:r>
              <a:rPr lang="de-DE" sz="2400" dirty="0" smtClean="0">
                <a:solidFill>
                  <a:prstClr val="black"/>
                </a:solidFill>
                <a:latin typeface="Arial"/>
                <a:cs typeface="DejaVu Sans"/>
              </a:rPr>
              <a:t>Metamodellen basieren.</a:t>
            </a:r>
          </a:p>
          <a:p>
            <a:pPr marL="342900" indent="-234000" defTabSz="829022" fontAlgn="auto">
              <a:lnSpc>
                <a:spcPct val="112000"/>
              </a:lnSpc>
              <a:spcBef>
                <a:spcPts val="0"/>
              </a:spcBef>
              <a:spcAft>
                <a:spcPts val="1200"/>
              </a:spcAft>
            </a:pPr>
            <a:r>
              <a:rPr lang="de-DE" sz="2400" b="1" dirty="0" smtClean="0">
                <a:solidFill>
                  <a:prstClr val="black"/>
                </a:solidFill>
                <a:latin typeface="Arial"/>
                <a:cs typeface="DejaVu Sans"/>
              </a:rPr>
              <a:t>Modell-Code</a:t>
            </a:r>
            <a:r>
              <a:rPr lang="de-DE" sz="2400" dirty="0" smtClean="0">
                <a:solidFill>
                  <a:prstClr val="black"/>
                </a:solidFill>
                <a:latin typeface="Arial"/>
                <a:cs typeface="DejaVu Sans"/>
              </a:rPr>
              <a:t> Transformation:</a:t>
            </a:r>
          </a:p>
          <a:p>
            <a:pPr marL="342900" indent="-234000" defTabSz="829022" fontAlgn="auto">
              <a:lnSpc>
                <a:spcPct val="112000"/>
              </a:lnSpc>
              <a:spcBef>
                <a:spcPts val="0"/>
              </a:spcBef>
              <a:spcAft>
                <a:spcPts val="1200"/>
              </a:spcAft>
              <a:buFont typeface="Arial" panose="020B0604020202020204" pitchFamily="34" charset="0"/>
              <a:buChar char="•"/>
            </a:pPr>
            <a:r>
              <a:rPr lang="de-DE" sz="2400" dirty="0" smtClean="0">
                <a:solidFill>
                  <a:prstClr val="black"/>
                </a:solidFill>
                <a:latin typeface="Arial"/>
                <a:cs typeface="DejaVu Sans"/>
              </a:rPr>
              <a:t>Bezeichnet </a:t>
            </a:r>
            <a:r>
              <a:rPr lang="de-DE" sz="2400" dirty="0">
                <a:solidFill>
                  <a:prstClr val="black"/>
                </a:solidFill>
                <a:latin typeface="Arial"/>
                <a:cs typeface="DejaVu Sans"/>
              </a:rPr>
              <a:t>Überführung </a:t>
            </a:r>
            <a:r>
              <a:rPr lang="de-DE" sz="2400" dirty="0" smtClean="0">
                <a:solidFill>
                  <a:prstClr val="black"/>
                </a:solidFill>
                <a:latin typeface="Arial"/>
                <a:cs typeface="DejaVu Sans"/>
              </a:rPr>
              <a:t>eines</a:t>
            </a:r>
            <a:r>
              <a:rPr lang="de-DE" sz="2400" dirty="0">
                <a:solidFill>
                  <a:prstClr val="black"/>
                </a:solidFill>
                <a:latin typeface="Arial"/>
                <a:cs typeface="DejaVu Sans"/>
              </a:rPr>
              <a:t> </a:t>
            </a:r>
            <a:r>
              <a:rPr lang="de-DE" sz="2400" dirty="0" smtClean="0">
                <a:solidFill>
                  <a:prstClr val="black"/>
                </a:solidFill>
                <a:latin typeface="Arial"/>
                <a:cs typeface="DejaVu Sans"/>
              </a:rPr>
              <a:t>Modells 			               in </a:t>
            </a:r>
            <a:r>
              <a:rPr lang="de-DE" sz="2400" dirty="0">
                <a:solidFill>
                  <a:prstClr val="black"/>
                </a:solidFill>
                <a:latin typeface="Arial"/>
                <a:cs typeface="DejaVu Sans"/>
              </a:rPr>
              <a:t>Quellcode.</a:t>
            </a:r>
            <a:endParaRPr sz="2400" dirty="0">
              <a:solidFill>
                <a:prstClr val="black"/>
              </a:solidFill>
              <a:latin typeface="Arial"/>
              <a:cs typeface="DejaVu Sans"/>
            </a:endParaRPr>
          </a:p>
          <a:p>
            <a:pPr marL="342000" indent="-234000" defTabSz="829022" fontAlgn="auto">
              <a:lnSpc>
                <a:spcPct val="112000"/>
              </a:lnSpc>
              <a:spcBef>
                <a:spcPts val="0"/>
              </a:spcBef>
              <a:spcAft>
                <a:spcPts val="1200"/>
              </a:spcAft>
            </a:pPr>
            <a:r>
              <a:rPr lang="de-DE" sz="2400" b="1" dirty="0">
                <a:solidFill>
                  <a:prstClr val="black"/>
                </a:solidFill>
                <a:latin typeface="Arial"/>
                <a:cs typeface="DejaVu Sans"/>
              </a:rPr>
              <a:t>Unterscheidung</a:t>
            </a:r>
            <a:r>
              <a:rPr lang="de-DE" sz="2400" dirty="0">
                <a:solidFill>
                  <a:prstClr val="black"/>
                </a:solidFill>
                <a:latin typeface="Arial"/>
                <a:cs typeface="DejaVu Sans"/>
              </a:rPr>
              <a:t> von </a:t>
            </a:r>
            <a:r>
              <a:rPr lang="de-DE" sz="2400" dirty="0" smtClean="0">
                <a:solidFill>
                  <a:prstClr val="black"/>
                </a:solidFill>
                <a:latin typeface="Arial"/>
                <a:cs typeface="DejaVu Sans"/>
              </a:rPr>
              <a:t>Modell-Code </a:t>
            </a:r>
            <a:r>
              <a:rPr lang="de-DE" sz="2400" dirty="0">
                <a:solidFill>
                  <a:prstClr val="black"/>
                </a:solidFill>
                <a:latin typeface="Arial"/>
                <a:cs typeface="DejaVu Sans"/>
              </a:rPr>
              <a:t>nicht </a:t>
            </a:r>
            <a:r>
              <a:rPr lang="de-DE" sz="2400" dirty="0" smtClean="0">
                <a:solidFill>
                  <a:prstClr val="black"/>
                </a:solidFill>
                <a:latin typeface="Arial"/>
                <a:cs typeface="DejaVu Sans"/>
              </a:rPr>
              <a:t>		</a:t>
            </a:r>
            <a:r>
              <a:rPr lang="de-DE" sz="2400" dirty="0">
                <a:solidFill>
                  <a:prstClr val="black"/>
                </a:solidFill>
                <a:latin typeface="Arial"/>
                <a:cs typeface="DejaVu Sans"/>
              </a:rPr>
              <a:t> </a:t>
            </a:r>
            <a:r>
              <a:rPr lang="de-DE" sz="2400" dirty="0" smtClean="0">
                <a:solidFill>
                  <a:prstClr val="black"/>
                </a:solidFill>
                <a:latin typeface="Arial"/>
                <a:cs typeface="DejaVu Sans"/>
              </a:rPr>
              <a:t>              </a:t>
            </a:r>
            <a:r>
              <a:rPr lang="de-DE" sz="2400" dirty="0">
                <a:solidFill>
                  <a:prstClr val="black"/>
                </a:solidFill>
                <a:latin typeface="Arial"/>
                <a:cs typeface="DejaVu Sans"/>
              </a:rPr>
              <a:t> </a:t>
            </a:r>
            <a:r>
              <a:rPr lang="de-DE" sz="2400" dirty="0" smtClean="0">
                <a:solidFill>
                  <a:prstClr val="black"/>
                </a:solidFill>
                <a:latin typeface="Arial"/>
                <a:cs typeface="DejaVu Sans"/>
              </a:rPr>
              <a:t>                                                                              trennscharf</a:t>
            </a:r>
            <a:r>
              <a:rPr lang="de-DE" sz="2400" dirty="0">
                <a:solidFill>
                  <a:prstClr val="black"/>
                </a:solidFill>
                <a:latin typeface="Arial"/>
                <a:cs typeface="DejaVu Sans"/>
              </a:rPr>
              <a:t>: </a:t>
            </a:r>
            <a:r>
              <a:rPr lang="de-DE" sz="2400" dirty="0" smtClean="0">
                <a:solidFill>
                  <a:prstClr val="black"/>
                </a:solidFill>
                <a:latin typeface="Arial"/>
                <a:cs typeface="DejaVu Sans"/>
              </a:rPr>
              <a:t>Code kann als </a:t>
            </a:r>
            <a:r>
              <a:rPr lang="de-DE" sz="2400" dirty="0">
                <a:solidFill>
                  <a:prstClr val="black"/>
                </a:solidFill>
                <a:latin typeface="Arial"/>
                <a:cs typeface="DejaVu Sans"/>
              </a:rPr>
              <a:t>Art Modell </a:t>
            </a:r>
            <a:r>
              <a:rPr lang="de-DE" sz="2400" dirty="0" smtClean="0">
                <a:solidFill>
                  <a:prstClr val="black"/>
                </a:solidFill>
                <a:latin typeface="Arial"/>
                <a:cs typeface="DejaVu Sans"/>
              </a:rPr>
              <a:t>			 aufgefasst werden.</a:t>
            </a:r>
          </a:p>
        </p:txBody>
      </p:sp>
      <p:pic>
        <p:nvPicPr>
          <p:cNvPr id="8" name="Picture 6"/>
          <p:cNvPicPr/>
          <p:nvPr/>
        </p:nvPicPr>
        <p:blipFill>
          <a:blip r:embed="rId3" cstate="print"/>
          <a:stretch>
            <a:fillRect/>
          </a:stretch>
        </p:blipFill>
        <p:spPr>
          <a:xfrm>
            <a:off x="6012160" y="3212976"/>
            <a:ext cx="2876589" cy="2803083"/>
          </a:xfrm>
          <a:prstGeom prst="rect">
            <a:avLst/>
          </a:prstGeom>
          <a:ln>
            <a:noFill/>
          </a:ln>
        </p:spPr>
      </p:pic>
      <p:sp>
        <p:nvSpPr>
          <p:cNvPr id="9" name="CustomShape 3"/>
          <p:cNvSpPr/>
          <p:nvPr/>
        </p:nvSpPr>
        <p:spPr>
          <a:xfrm>
            <a:off x="6267083" y="3422314"/>
            <a:ext cx="926752" cy="361857"/>
          </a:xfrm>
          <a:prstGeom prst="rect">
            <a:avLst/>
          </a:prstGeom>
          <a:solidFill>
            <a:srgbClr val="FFFFFF"/>
          </a:solidFill>
          <a:ln>
            <a:noFill/>
          </a:ln>
        </p:spPr>
        <p:txBody>
          <a:bodyPr wrap="none" lIns="81597" tIns="42431" rIns="81597" bIns="42431"/>
          <a:lstStyle/>
          <a:p>
            <a:pPr defTabSz="829022" fontAlgn="auto">
              <a:spcBef>
                <a:spcPts val="0"/>
              </a:spcBef>
              <a:spcAft>
                <a:spcPts val="0"/>
              </a:spcAft>
              <a:buSzPct val="25000"/>
            </a:pPr>
            <a:r>
              <a:rPr lang="de-DE" dirty="0">
                <a:solidFill>
                  <a:prstClr val="black"/>
                </a:solidFill>
                <a:latin typeface="Arial"/>
                <a:cs typeface="DejaVu Sans"/>
              </a:rPr>
              <a:t>Modell</a:t>
            </a:r>
            <a:endParaRPr dirty="0">
              <a:solidFill>
                <a:prstClr val="black"/>
              </a:solidFill>
              <a:latin typeface="Arial"/>
              <a:cs typeface="DejaVu Sans"/>
            </a:endParaRPr>
          </a:p>
        </p:txBody>
      </p:sp>
      <p:sp>
        <p:nvSpPr>
          <p:cNvPr id="10" name="CustomShape 4"/>
          <p:cNvSpPr/>
          <p:nvPr/>
        </p:nvSpPr>
        <p:spPr>
          <a:xfrm>
            <a:off x="6248909" y="5410241"/>
            <a:ext cx="799397" cy="361857"/>
          </a:xfrm>
          <a:prstGeom prst="rect">
            <a:avLst/>
          </a:prstGeom>
          <a:solidFill>
            <a:srgbClr val="FFFFFF"/>
          </a:solidFill>
          <a:ln>
            <a:noFill/>
          </a:ln>
        </p:spPr>
        <p:txBody>
          <a:bodyPr wrap="none" lIns="81597" tIns="42431" rIns="81597" bIns="42431"/>
          <a:lstStyle/>
          <a:p>
            <a:pPr defTabSz="829022" fontAlgn="auto">
              <a:spcBef>
                <a:spcPts val="0"/>
              </a:spcBef>
              <a:spcAft>
                <a:spcPts val="0"/>
              </a:spcAft>
              <a:buSzPct val="25000"/>
            </a:pPr>
            <a:r>
              <a:rPr lang="de-DE" dirty="0">
                <a:solidFill>
                  <a:prstClr val="black"/>
                </a:solidFill>
                <a:latin typeface="Arial"/>
                <a:cs typeface="DejaVu Sans"/>
              </a:rPr>
              <a:t>Code</a:t>
            </a:r>
            <a:endParaRPr dirty="0">
              <a:solidFill>
                <a:prstClr val="black"/>
              </a:solidFill>
              <a:latin typeface="Arial"/>
              <a:cs typeface="DejaVu Sans"/>
            </a:endParaRPr>
          </a:p>
        </p:txBody>
      </p:sp>
      <p:sp>
        <p:nvSpPr>
          <p:cNvPr id="11" name="CustomShape 5"/>
          <p:cNvSpPr/>
          <p:nvPr/>
        </p:nvSpPr>
        <p:spPr>
          <a:xfrm>
            <a:off x="7750391" y="3425750"/>
            <a:ext cx="1039739" cy="334097"/>
          </a:xfrm>
          <a:prstGeom prst="rect">
            <a:avLst/>
          </a:prstGeom>
          <a:solidFill>
            <a:srgbClr val="FFFFFF"/>
          </a:solidFill>
          <a:ln>
            <a:noFill/>
          </a:ln>
        </p:spPr>
        <p:txBody>
          <a:bodyPr wrap="none" lIns="0" tIns="42431" rIns="0" bIns="42431"/>
          <a:lstStyle/>
          <a:p>
            <a:pPr defTabSz="829022" fontAlgn="auto">
              <a:spcBef>
                <a:spcPts val="0"/>
              </a:spcBef>
              <a:spcAft>
                <a:spcPts val="0"/>
              </a:spcAft>
              <a:buSzPct val="25000"/>
            </a:pPr>
            <a:r>
              <a:rPr lang="de-DE" sz="1700" dirty="0">
                <a:solidFill>
                  <a:prstClr val="black"/>
                </a:solidFill>
                <a:latin typeface="Arial"/>
                <a:cs typeface="DejaVu Sans"/>
              </a:rPr>
              <a:t>Parameter</a:t>
            </a:r>
            <a:endParaRPr sz="1700" dirty="0">
              <a:solidFill>
                <a:prstClr val="black"/>
              </a:solidFill>
              <a:latin typeface="Arial"/>
              <a:cs typeface="DejaVu Sans"/>
            </a:endParaRPr>
          </a:p>
        </p:txBody>
      </p:sp>
      <p:sp>
        <p:nvSpPr>
          <p:cNvPr id="15" name="Fußzeilenplatzhalter 14"/>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6" name="Foliennummernplatzhalter 15"/>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52</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33033587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1"/>
          <p:cNvSpPr txBox="1"/>
          <p:nvPr/>
        </p:nvSpPr>
        <p:spPr>
          <a:xfrm>
            <a:off x="0" y="40823"/>
            <a:ext cx="5877921" cy="898110"/>
          </a:xfrm>
          <a:prstGeom prst="rect">
            <a:avLst/>
          </a:prstGeom>
        </p:spPr>
        <p:txBody>
          <a:bodyPr wrap="none" lIns="0" tIns="0" rIns="0" bIns="0" anchor="ctr"/>
          <a:lstStyle/>
          <a:p>
            <a:pPr algn="ctr" defTabSz="829022" fontAlgn="auto">
              <a:spcBef>
                <a:spcPts val="0"/>
              </a:spcBef>
              <a:spcAft>
                <a:spcPts val="0"/>
              </a:spcAft>
            </a:pPr>
            <a:r>
              <a:rPr lang="en-US" sz="2800" dirty="0" err="1">
                <a:solidFill>
                  <a:srgbClr val="7DA647"/>
                </a:solidFill>
                <a:latin typeface="Arial"/>
                <a:ea typeface="SimSun"/>
                <a:cs typeface="DejaVu Sans"/>
              </a:rPr>
              <a:t>Modelltransformation</a:t>
            </a:r>
            <a:r>
              <a:rPr lang="en-US" sz="2800" dirty="0">
                <a:solidFill>
                  <a:srgbClr val="7DA647"/>
                </a:solidFill>
                <a:latin typeface="Arial"/>
                <a:ea typeface="SimSun"/>
                <a:cs typeface="DejaVu Sans"/>
              </a:rPr>
              <a:t> </a:t>
            </a:r>
          </a:p>
          <a:p>
            <a:pPr algn="ctr" defTabSz="829022" fontAlgn="auto">
              <a:spcBef>
                <a:spcPts val="0"/>
              </a:spcBef>
              <a:spcAft>
                <a:spcPts val="0"/>
              </a:spcAft>
            </a:pPr>
            <a:r>
              <a:rPr lang="en-US" sz="2800" dirty="0">
                <a:solidFill>
                  <a:srgbClr val="7DA647"/>
                </a:solidFill>
                <a:latin typeface="Arial"/>
                <a:ea typeface="SimSun"/>
                <a:cs typeface="DejaVu Sans"/>
              </a:rPr>
              <a:t>vs. </a:t>
            </a:r>
            <a:r>
              <a:rPr lang="en-US" sz="2800" dirty="0" err="1">
                <a:solidFill>
                  <a:srgbClr val="7DA647"/>
                </a:solidFill>
                <a:latin typeface="Arial"/>
                <a:ea typeface="SimSun"/>
                <a:cs typeface="DejaVu Sans"/>
              </a:rPr>
              <a:t>Metamodelle</a:t>
            </a:r>
            <a:endParaRPr lang="en-US" sz="2800" dirty="0">
              <a:solidFill>
                <a:srgbClr val="7DA647"/>
              </a:solidFill>
              <a:latin typeface="Arial"/>
              <a:ea typeface="SimSun"/>
              <a:cs typeface="DejaVu Sans"/>
            </a:endParaRPr>
          </a:p>
        </p:txBody>
      </p:sp>
      <p:sp>
        <p:nvSpPr>
          <p:cNvPr id="6" name="CustomShape 2"/>
          <p:cNvSpPr/>
          <p:nvPr/>
        </p:nvSpPr>
        <p:spPr>
          <a:xfrm>
            <a:off x="0" y="1260149"/>
            <a:ext cx="8964488" cy="4977163"/>
          </a:xfrm>
          <a:prstGeom prst="rect">
            <a:avLst/>
          </a:prstGeom>
          <a:noFill/>
          <a:ln>
            <a:noFill/>
          </a:ln>
        </p:spPr>
        <p:txBody>
          <a:bodyPr lIns="81597" tIns="42431" rIns="81597" bIns="42431"/>
          <a:lstStyle/>
          <a:p>
            <a:pPr marL="342000" lvl="1" indent="-234000" defTabSz="829022" fontAlgn="auto">
              <a:lnSpc>
                <a:spcPct val="110000"/>
              </a:lnSpc>
              <a:spcBef>
                <a:spcPts val="0"/>
              </a:spcBef>
              <a:spcAft>
                <a:spcPts val="900"/>
              </a:spcAft>
              <a:buFont typeface="Arial"/>
              <a:buChar char="•"/>
            </a:pPr>
            <a:r>
              <a:rPr lang="de-DE" sz="2400" b="1" dirty="0">
                <a:solidFill>
                  <a:srgbClr val="000000"/>
                </a:solidFill>
                <a:latin typeface="Arial"/>
                <a:ea typeface="ＭＳ Ｐゴシック"/>
                <a:cs typeface="DejaVu Sans"/>
              </a:rPr>
              <a:t>Dargestellte </a:t>
            </a:r>
            <a:r>
              <a:rPr lang="de-DE" sz="2400" b="1" dirty="0" smtClean="0">
                <a:solidFill>
                  <a:srgbClr val="000000"/>
                </a:solidFill>
                <a:latin typeface="Arial"/>
                <a:ea typeface="ＭＳ Ｐゴシック"/>
                <a:cs typeface="DejaVu Sans"/>
              </a:rPr>
              <a:t>Modelle:</a:t>
            </a:r>
            <a:br>
              <a:rPr lang="de-DE" sz="2400" b="1" dirty="0" smtClean="0">
                <a:solidFill>
                  <a:srgbClr val="000000"/>
                </a:solidFill>
                <a:latin typeface="Arial"/>
                <a:ea typeface="ＭＳ Ｐゴシック"/>
                <a:cs typeface="DejaVu Sans"/>
              </a:rPr>
            </a:br>
            <a:r>
              <a:rPr lang="de-DE" sz="2400" dirty="0" smtClean="0">
                <a:solidFill>
                  <a:srgbClr val="000000"/>
                </a:solidFill>
                <a:latin typeface="Arial"/>
                <a:ea typeface="ＭＳ Ｐゴシック"/>
                <a:cs typeface="DejaVu Sans"/>
              </a:rPr>
              <a:t>„</a:t>
            </a:r>
            <a:r>
              <a:rPr lang="de-DE" sz="2400" dirty="0">
                <a:solidFill>
                  <a:srgbClr val="000000"/>
                </a:solidFill>
                <a:latin typeface="Arial"/>
                <a:ea typeface="ＭＳ Ｐゴシック"/>
                <a:cs typeface="DejaVu Sans"/>
              </a:rPr>
              <a:t>Ma“, „</a:t>
            </a:r>
            <a:r>
              <a:rPr lang="de-DE" sz="2400" dirty="0" err="1">
                <a:solidFill>
                  <a:srgbClr val="000000"/>
                </a:solidFill>
                <a:latin typeface="Arial"/>
                <a:ea typeface="ＭＳ Ｐゴシック"/>
                <a:cs typeface="DejaVu Sans"/>
              </a:rPr>
              <a:t>Mt</a:t>
            </a:r>
            <a:r>
              <a:rPr lang="de-DE" sz="2400" dirty="0">
                <a:solidFill>
                  <a:srgbClr val="000000"/>
                </a:solidFill>
                <a:latin typeface="Arial"/>
                <a:ea typeface="ＭＳ Ｐゴシック"/>
                <a:cs typeface="DejaVu Sans"/>
              </a:rPr>
              <a:t>“ und „</a:t>
            </a:r>
            <a:r>
              <a:rPr lang="de-DE" sz="2400" dirty="0" err="1">
                <a:solidFill>
                  <a:srgbClr val="000000"/>
                </a:solidFill>
                <a:latin typeface="Arial"/>
                <a:ea typeface="ＭＳ Ｐゴシック"/>
                <a:cs typeface="DejaVu Sans"/>
              </a:rPr>
              <a:t>Mb</a:t>
            </a:r>
            <a:r>
              <a:rPr lang="de-DE" sz="2400" dirty="0">
                <a:solidFill>
                  <a:srgbClr val="000000"/>
                </a:solidFill>
                <a:latin typeface="Arial"/>
                <a:ea typeface="ＭＳ Ｐゴシック"/>
                <a:cs typeface="DejaVu Sans"/>
              </a:rPr>
              <a:t>“: </a:t>
            </a:r>
            <a:r>
              <a:rPr lang="de-DE" sz="2400" dirty="0" smtClean="0">
                <a:solidFill>
                  <a:srgbClr val="000000"/>
                </a:solidFill>
                <a:latin typeface="Arial"/>
                <a:ea typeface="ＭＳ Ｐゴシック"/>
                <a:cs typeface="DejaVu Sans"/>
              </a:rPr>
              <a:t>						      </a:t>
            </a:r>
            <a:r>
              <a:rPr lang="de-DE" sz="2400" b="1" dirty="0" smtClean="0">
                <a:solidFill>
                  <a:srgbClr val="000000"/>
                </a:solidFill>
                <a:latin typeface="Arial"/>
                <a:ea typeface="ＭＳ Ｐゴシック"/>
                <a:cs typeface="DejaVu Sans"/>
              </a:rPr>
              <a:t>Konform</a:t>
            </a:r>
            <a:r>
              <a:rPr lang="de-DE" sz="2400" dirty="0" smtClean="0">
                <a:solidFill>
                  <a:srgbClr val="000000"/>
                </a:solidFill>
                <a:latin typeface="Arial"/>
                <a:ea typeface="ＭＳ Ｐゴシック"/>
                <a:cs typeface="DejaVu Sans"/>
              </a:rPr>
              <a:t> </a:t>
            </a:r>
            <a:r>
              <a:rPr lang="de-DE" sz="2400" dirty="0">
                <a:solidFill>
                  <a:srgbClr val="000000"/>
                </a:solidFill>
                <a:latin typeface="Arial"/>
                <a:ea typeface="ＭＳ Ｐゴシック"/>
                <a:cs typeface="DejaVu Sans"/>
              </a:rPr>
              <a:t>zum jeweiligen </a:t>
            </a:r>
            <a:r>
              <a:rPr lang="de-DE" sz="2400" dirty="0" smtClean="0">
                <a:solidFill>
                  <a:srgbClr val="000000"/>
                </a:solidFill>
                <a:latin typeface="Arial"/>
                <a:ea typeface="ＭＳ Ｐゴシック"/>
                <a:cs typeface="DejaVu Sans"/>
              </a:rPr>
              <a:t>					  Metamodell: 							          „</a:t>
            </a:r>
            <a:r>
              <a:rPr lang="de-DE" sz="2400" dirty="0" err="1">
                <a:solidFill>
                  <a:srgbClr val="000000"/>
                </a:solidFill>
                <a:latin typeface="Arial"/>
                <a:ea typeface="ＭＳ Ｐゴシック"/>
                <a:cs typeface="DejaVu Sans"/>
              </a:rPr>
              <a:t>Mma</a:t>
            </a:r>
            <a:r>
              <a:rPr lang="de-DE" sz="2400" dirty="0">
                <a:solidFill>
                  <a:srgbClr val="000000"/>
                </a:solidFill>
                <a:latin typeface="Arial"/>
                <a:ea typeface="ＭＳ Ｐゴシック"/>
                <a:cs typeface="DejaVu Sans"/>
              </a:rPr>
              <a:t>“, „</a:t>
            </a:r>
            <a:r>
              <a:rPr lang="de-DE" sz="2400" dirty="0" err="1">
                <a:solidFill>
                  <a:srgbClr val="000000"/>
                </a:solidFill>
                <a:latin typeface="Arial"/>
                <a:ea typeface="ＭＳ Ｐゴシック"/>
                <a:cs typeface="DejaVu Sans"/>
              </a:rPr>
              <a:t>MMt</a:t>
            </a:r>
            <a:r>
              <a:rPr lang="de-DE" sz="2400" dirty="0">
                <a:solidFill>
                  <a:srgbClr val="000000"/>
                </a:solidFill>
                <a:latin typeface="Arial"/>
                <a:ea typeface="ＭＳ Ｐゴシック"/>
                <a:cs typeface="DejaVu Sans"/>
              </a:rPr>
              <a:t>“ und „</a:t>
            </a:r>
            <a:r>
              <a:rPr lang="de-DE" sz="2400" dirty="0" err="1">
                <a:solidFill>
                  <a:srgbClr val="000000"/>
                </a:solidFill>
                <a:latin typeface="Arial"/>
                <a:ea typeface="ＭＳ Ｐゴシック"/>
                <a:cs typeface="DejaVu Sans"/>
              </a:rPr>
              <a:t>Mmb</a:t>
            </a:r>
            <a:r>
              <a:rPr lang="de-DE" sz="2400" dirty="0">
                <a:solidFill>
                  <a:srgbClr val="000000"/>
                </a:solidFill>
                <a:latin typeface="Arial"/>
                <a:ea typeface="ＭＳ Ｐゴシック"/>
                <a:cs typeface="DejaVu Sans"/>
              </a:rPr>
              <a:t>.</a:t>
            </a:r>
            <a:endParaRPr sz="2400" dirty="0">
              <a:solidFill>
                <a:prstClr val="black"/>
              </a:solidFill>
              <a:latin typeface="Arial"/>
              <a:cs typeface="DejaVu Sans"/>
            </a:endParaRPr>
          </a:p>
          <a:p>
            <a:pPr marL="342000" lvl="1" indent="-234000" defTabSz="829022" fontAlgn="auto">
              <a:lnSpc>
                <a:spcPct val="110000"/>
              </a:lnSpc>
              <a:spcBef>
                <a:spcPts val="0"/>
              </a:spcBef>
              <a:spcAft>
                <a:spcPts val="900"/>
              </a:spcAft>
              <a:buFont typeface="Arial"/>
              <a:buChar char="•"/>
            </a:pPr>
            <a:r>
              <a:rPr lang="de-DE" sz="2400" b="1" dirty="0">
                <a:solidFill>
                  <a:srgbClr val="000000"/>
                </a:solidFill>
                <a:latin typeface="Arial"/>
                <a:ea typeface="ＭＳ Ｐゴシック"/>
                <a:cs typeface="DejaVu Sans"/>
              </a:rPr>
              <a:t>Modelltransformation </a:t>
            </a:r>
            <a:r>
              <a:rPr lang="de-DE" sz="2400" b="1" dirty="0" smtClean="0">
                <a:solidFill>
                  <a:srgbClr val="000000"/>
                </a:solidFill>
                <a:latin typeface="Arial"/>
                <a:ea typeface="ＭＳ Ｐゴシック"/>
                <a:cs typeface="DejaVu Sans"/>
              </a:rPr>
              <a:t>						               </a:t>
            </a:r>
            <a:r>
              <a:rPr lang="de-DE" sz="2400" dirty="0" smtClean="0">
                <a:solidFill>
                  <a:srgbClr val="000000"/>
                </a:solidFill>
                <a:latin typeface="Arial"/>
                <a:ea typeface="ＭＳ Ｐゴシック"/>
                <a:cs typeface="DejaVu Sans"/>
              </a:rPr>
              <a:t>von </a:t>
            </a:r>
            <a:r>
              <a:rPr lang="de-DE" sz="2400" dirty="0">
                <a:solidFill>
                  <a:srgbClr val="000000"/>
                </a:solidFill>
                <a:latin typeface="Arial"/>
                <a:ea typeface="ＭＳ Ｐゴシック"/>
                <a:cs typeface="DejaVu Sans"/>
              </a:rPr>
              <a:t>„Ma“ nach „</a:t>
            </a:r>
            <a:r>
              <a:rPr lang="de-DE" sz="2400" dirty="0" err="1">
                <a:solidFill>
                  <a:srgbClr val="000000"/>
                </a:solidFill>
                <a:latin typeface="Arial"/>
                <a:ea typeface="ＭＳ Ｐゴシック"/>
                <a:cs typeface="DejaVu Sans"/>
              </a:rPr>
              <a:t>Mb</a:t>
            </a:r>
            <a:r>
              <a:rPr lang="de-DE" sz="2400" dirty="0">
                <a:solidFill>
                  <a:srgbClr val="000000"/>
                </a:solidFill>
                <a:latin typeface="Arial"/>
                <a:ea typeface="ＭＳ Ｐゴシック"/>
                <a:cs typeface="DejaVu Sans"/>
              </a:rPr>
              <a:t>“: </a:t>
            </a:r>
            <a:r>
              <a:rPr lang="de-DE" sz="2400" dirty="0" smtClean="0">
                <a:solidFill>
                  <a:srgbClr val="000000"/>
                </a:solidFill>
                <a:latin typeface="Arial"/>
                <a:ea typeface="ＭＳ Ｐゴシック"/>
                <a:cs typeface="DejaVu Sans"/>
              </a:rPr>
              <a:t>							     Auf </a:t>
            </a:r>
            <a:r>
              <a:rPr lang="de-DE" sz="2400" dirty="0">
                <a:solidFill>
                  <a:srgbClr val="000000"/>
                </a:solidFill>
                <a:latin typeface="Arial"/>
                <a:ea typeface="ＭＳ Ｐゴシック"/>
                <a:cs typeface="DejaVu Sans"/>
              </a:rPr>
              <a:t>Metamodellen </a:t>
            </a:r>
            <a:r>
              <a:rPr lang="de-DE" sz="2400" dirty="0" smtClean="0">
                <a:solidFill>
                  <a:srgbClr val="000000"/>
                </a:solidFill>
                <a:latin typeface="Arial"/>
                <a:ea typeface="ＭＳ Ｐゴシック"/>
                <a:cs typeface="DejaVu Sans"/>
              </a:rPr>
              <a:t>						      definierte </a:t>
            </a:r>
            <a:r>
              <a:rPr lang="de-DE" sz="2400" dirty="0">
                <a:solidFill>
                  <a:srgbClr val="000000"/>
                </a:solidFill>
                <a:latin typeface="Arial"/>
                <a:ea typeface="ＭＳ Ｐゴシック"/>
                <a:cs typeface="DejaVu Sans"/>
              </a:rPr>
              <a:t>Abbildung.</a:t>
            </a:r>
            <a:endParaRPr sz="2400" dirty="0">
              <a:solidFill>
                <a:prstClr val="black"/>
              </a:solidFill>
              <a:latin typeface="Arial"/>
              <a:cs typeface="DejaVu Sans"/>
            </a:endParaRPr>
          </a:p>
          <a:p>
            <a:pPr marL="342000" lvl="1" indent="-234000" defTabSz="829022" fontAlgn="auto">
              <a:lnSpc>
                <a:spcPct val="110000"/>
              </a:lnSpc>
              <a:spcBef>
                <a:spcPts val="0"/>
              </a:spcBef>
              <a:spcAft>
                <a:spcPts val="900"/>
              </a:spcAft>
              <a:buFont typeface="Arial"/>
              <a:buChar char="•"/>
            </a:pPr>
            <a:r>
              <a:rPr lang="de-DE" sz="2400" dirty="0">
                <a:solidFill>
                  <a:srgbClr val="000000"/>
                </a:solidFill>
                <a:latin typeface="Arial"/>
                <a:ea typeface="ＭＳ Ｐゴシック"/>
                <a:cs typeface="DejaVu Sans"/>
              </a:rPr>
              <a:t>Abbildung erlaubt, </a:t>
            </a:r>
            <a:r>
              <a:rPr lang="de-DE" sz="2400" dirty="0" smtClean="0">
                <a:solidFill>
                  <a:srgbClr val="000000"/>
                </a:solidFill>
                <a:latin typeface="Arial"/>
                <a:ea typeface="ＭＳ Ｐゴシック"/>
                <a:cs typeface="DejaVu Sans"/>
              </a:rPr>
              <a:t>Instanzen von </a:t>
            </a:r>
            <a:r>
              <a:rPr lang="de-DE" sz="2400" dirty="0">
                <a:solidFill>
                  <a:srgbClr val="000000"/>
                </a:solidFill>
                <a:latin typeface="Arial"/>
                <a:ea typeface="ＭＳ Ｐゴシック"/>
                <a:cs typeface="DejaVu Sans"/>
              </a:rPr>
              <a:t>„</a:t>
            </a:r>
            <a:r>
              <a:rPr lang="de-DE" sz="2400" dirty="0" err="1">
                <a:solidFill>
                  <a:srgbClr val="000000"/>
                </a:solidFill>
                <a:latin typeface="Arial"/>
                <a:ea typeface="ＭＳ Ｐゴシック"/>
                <a:cs typeface="DejaVu Sans"/>
              </a:rPr>
              <a:t>MMa</a:t>
            </a:r>
            <a:r>
              <a:rPr lang="de-DE" sz="2400" dirty="0">
                <a:solidFill>
                  <a:srgbClr val="000000"/>
                </a:solidFill>
                <a:latin typeface="Arial"/>
                <a:ea typeface="ＭＳ Ｐゴシック"/>
                <a:cs typeface="DejaVu Sans"/>
              </a:rPr>
              <a:t>“ in </a:t>
            </a:r>
            <a:r>
              <a:rPr lang="de-DE" sz="2400" dirty="0" smtClean="0">
                <a:solidFill>
                  <a:srgbClr val="000000"/>
                </a:solidFill>
                <a:latin typeface="Arial"/>
                <a:ea typeface="ＭＳ Ｐゴシック"/>
                <a:cs typeface="DejaVu Sans"/>
              </a:rPr>
              <a:t>Instanzen von </a:t>
            </a:r>
            <a:r>
              <a:rPr lang="de-DE" sz="2400" dirty="0">
                <a:solidFill>
                  <a:srgbClr val="000000"/>
                </a:solidFill>
                <a:latin typeface="Arial"/>
                <a:ea typeface="ＭＳ Ｐゴシック"/>
                <a:cs typeface="DejaVu Sans"/>
              </a:rPr>
              <a:t>„</a:t>
            </a:r>
            <a:r>
              <a:rPr lang="de-DE" sz="2400" dirty="0" err="1">
                <a:solidFill>
                  <a:srgbClr val="000000"/>
                </a:solidFill>
                <a:latin typeface="Arial"/>
                <a:ea typeface="ＭＳ Ｐゴシック"/>
                <a:cs typeface="DejaVu Sans"/>
              </a:rPr>
              <a:t>MMb</a:t>
            </a:r>
            <a:r>
              <a:rPr lang="de-DE" sz="2400" dirty="0">
                <a:solidFill>
                  <a:srgbClr val="000000"/>
                </a:solidFill>
                <a:latin typeface="Arial"/>
                <a:ea typeface="ＭＳ Ｐゴシック"/>
                <a:cs typeface="DejaVu Sans"/>
              </a:rPr>
              <a:t>“ </a:t>
            </a:r>
            <a:r>
              <a:rPr lang="de-DE" sz="2400" dirty="0" smtClean="0">
                <a:solidFill>
                  <a:srgbClr val="000000"/>
                </a:solidFill>
                <a:latin typeface="Arial"/>
                <a:ea typeface="ＭＳ Ｐゴシック"/>
                <a:cs typeface="DejaVu Sans"/>
              </a:rPr>
              <a:t>zu transformieren.</a:t>
            </a:r>
            <a:endParaRPr sz="2400" dirty="0">
              <a:solidFill>
                <a:prstClr val="black"/>
              </a:solidFill>
              <a:latin typeface="Arial"/>
              <a:cs typeface="DejaVu Sans"/>
            </a:endParaRPr>
          </a:p>
        </p:txBody>
      </p:sp>
      <p:pic>
        <p:nvPicPr>
          <p:cNvPr id="7" name="Grafik 5"/>
          <p:cNvPicPr/>
          <p:nvPr/>
        </p:nvPicPr>
        <p:blipFill>
          <a:blip r:embed="rId3" cstate="print"/>
          <a:stretch>
            <a:fillRect/>
          </a:stretch>
        </p:blipFill>
        <p:spPr>
          <a:xfrm>
            <a:off x="4104095" y="1346960"/>
            <a:ext cx="4923412" cy="3090152"/>
          </a:xfrm>
          <a:prstGeom prst="rect">
            <a:avLst/>
          </a:prstGeom>
          <a:ln>
            <a:noFill/>
          </a:ln>
        </p:spPr>
      </p:pic>
      <p:sp>
        <p:nvSpPr>
          <p:cNvPr id="12" name="Fußzeilenplatzhalter 11"/>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3" name="Foliennummernplatzhalter 12"/>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53</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23072361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1"/>
          <p:cNvSpPr txBox="1"/>
          <p:nvPr/>
        </p:nvSpPr>
        <p:spPr>
          <a:xfrm>
            <a:off x="0" y="40823"/>
            <a:ext cx="5877921" cy="898110"/>
          </a:xfrm>
          <a:prstGeom prst="rect">
            <a:avLst/>
          </a:prstGeom>
        </p:spPr>
        <p:txBody>
          <a:bodyPr wrap="none" lIns="0" tIns="0" rIns="0" bIns="0" anchor="ctr"/>
          <a:lstStyle/>
          <a:p>
            <a:pPr algn="ctr" defTabSz="829022" fontAlgn="auto">
              <a:spcBef>
                <a:spcPts val="0"/>
              </a:spcBef>
              <a:spcAft>
                <a:spcPts val="0"/>
              </a:spcAft>
            </a:pPr>
            <a:r>
              <a:rPr lang="en-US" sz="2800" dirty="0" err="1">
                <a:solidFill>
                  <a:srgbClr val="7DA647"/>
                </a:solidFill>
                <a:latin typeface="Arial"/>
                <a:ea typeface="SimSun"/>
                <a:cs typeface="DejaVu Sans"/>
              </a:rPr>
              <a:t>Modelltransformation</a:t>
            </a:r>
            <a:r>
              <a:rPr lang="en-US" sz="2800" dirty="0">
                <a:solidFill>
                  <a:srgbClr val="7DA647"/>
                </a:solidFill>
                <a:latin typeface="Arial"/>
                <a:ea typeface="SimSun"/>
                <a:cs typeface="DejaVu Sans"/>
              </a:rPr>
              <a:t> PIM-PSM</a:t>
            </a:r>
          </a:p>
          <a:p>
            <a:pPr algn="ctr" defTabSz="829022" fontAlgn="auto">
              <a:spcBef>
                <a:spcPts val="0"/>
              </a:spcBef>
              <a:spcAft>
                <a:spcPts val="0"/>
              </a:spcAft>
            </a:pPr>
            <a:r>
              <a:rPr lang="en-US" sz="2800" dirty="0">
                <a:solidFill>
                  <a:srgbClr val="7DA647"/>
                </a:solidFill>
                <a:latin typeface="Arial"/>
                <a:ea typeface="SimSun"/>
                <a:cs typeface="DejaVu Sans"/>
              </a:rPr>
              <a:t>vs. </a:t>
            </a:r>
            <a:r>
              <a:rPr lang="en-US" sz="2800" dirty="0" err="1">
                <a:solidFill>
                  <a:srgbClr val="7DA647"/>
                </a:solidFill>
                <a:latin typeface="Arial"/>
                <a:ea typeface="SimSun"/>
                <a:cs typeface="DejaVu Sans"/>
              </a:rPr>
              <a:t>Metamodelle</a:t>
            </a:r>
            <a:r>
              <a:rPr lang="en-US" sz="2800" dirty="0">
                <a:solidFill>
                  <a:srgbClr val="7DA647"/>
                </a:solidFill>
                <a:latin typeface="Arial"/>
                <a:ea typeface="SimSun"/>
                <a:cs typeface="DejaVu Sans"/>
              </a:rPr>
              <a:t>: </a:t>
            </a:r>
            <a:r>
              <a:rPr lang="en-US" sz="2800" dirty="0" err="1">
                <a:solidFill>
                  <a:srgbClr val="7DA647"/>
                </a:solidFill>
                <a:latin typeface="Arial"/>
                <a:ea typeface="SimSun"/>
                <a:cs typeface="DejaVu Sans"/>
              </a:rPr>
              <a:t>Beispiel</a:t>
            </a:r>
            <a:endParaRPr lang="en-US" sz="2800" dirty="0">
              <a:solidFill>
                <a:srgbClr val="7DA647"/>
              </a:solidFill>
              <a:latin typeface="Arial"/>
              <a:ea typeface="SimSun"/>
              <a:cs typeface="DejaVu Sans"/>
            </a:endParaRPr>
          </a:p>
        </p:txBody>
      </p:sp>
      <p:pic>
        <p:nvPicPr>
          <p:cNvPr id="6" name="Grafik 5"/>
          <p:cNvPicPr/>
          <p:nvPr/>
        </p:nvPicPr>
        <p:blipFill>
          <a:blip r:embed="rId3" cstate="print"/>
          <a:stretch>
            <a:fillRect/>
          </a:stretch>
        </p:blipFill>
        <p:spPr>
          <a:xfrm>
            <a:off x="2089927" y="1240698"/>
            <a:ext cx="5214043" cy="4898782"/>
          </a:xfrm>
          <a:prstGeom prst="rect">
            <a:avLst/>
          </a:prstGeom>
          <a:ln>
            <a:noFill/>
          </a:ln>
        </p:spPr>
      </p:pic>
      <p:sp>
        <p:nvSpPr>
          <p:cNvPr id="11" name="Fußzeilenplatzhalter 10"/>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2" name="Foliennummernplatzhalter 11"/>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54</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30767707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1"/>
          <p:cNvSpPr txBox="1"/>
          <p:nvPr/>
        </p:nvSpPr>
        <p:spPr>
          <a:xfrm>
            <a:off x="0" y="40823"/>
            <a:ext cx="5877921" cy="898110"/>
          </a:xfrm>
          <a:prstGeom prst="rect">
            <a:avLst/>
          </a:prstGeom>
        </p:spPr>
        <p:txBody>
          <a:bodyPr wrap="none" lIns="0" tIns="0" rIns="0" bIns="0" anchor="ctr"/>
          <a:lstStyle/>
          <a:p>
            <a:pPr algn="ctr" defTabSz="829022" fontAlgn="auto">
              <a:spcBef>
                <a:spcPts val="0"/>
              </a:spcBef>
              <a:spcAft>
                <a:spcPts val="0"/>
              </a:spcAft>
            </a:pPr>
            <a:r>
              <a:rPr lang="en-US" sz="2800" dirty="0">
                <a:solidFill>
                  <a:srgbClr val="7DA647"/>
                </a:solidFill>
                <a:latin typeface="Arial"/>
                <a:ea typeface="SimSun"/>
                <a:cs typeface="DejaVu Sans"/>
              </a:rPr>
              <a:t>Transformation </a:t>
            </a:r>
          </a:p>
          <a:p>
            <a:pPr algn="ctr" defTabSz="829022" fontAlgn="auto">
              <a:spcBef>
                <a:spcPts val="0"/>
              </a:spcBef>
              <a:spcAft>
                <a:spcPts val="0"/>
              </a:spcAft>
            </a:pPr>
            <a:r>
              <a:rPr lang="en-US" sz="2800" dirty="0" err="1">
                <a:solidFill>
                  <a:srgbClr val="7DA647"/>
                </a:solidFill>
                <a:latin typeface="Arial"/>
                <a:ea typeface="SimSun"/>
                <a:cs typeface="DejaVu Sans"/>
              </a:rPr>
              <a:t>Beispiel</a:t>
            </a:r>
            <a:r>
              <a:rPr lang="en-US" sz="2800" dirty="0">
                <a:solidFill>
                  <a:srgbClr val="7DA647"/>
                </a:solidFill>
                <a:latin typeface="Arial"/>
                <a:ea typeface="SimSun"/>
                <a:cs typeface="DejaVu Sans"/>
              </a:rPr>
              <a:t> PIM </a:t>
            </a:r>
            <a:r>
              <a:rPr lang="en-US" sz="2800" dirty="0">
                <a:solidFill>
                  <a:schemeClr val="accent3"/>
                </a:solidFill>
                <a:latin typeface="Arial"/>
                <a:cs typeface="DejaVu Sans"/>
              </a:rPr>
              <a:t>→</a:t>
            </a:r>
            <a:r>
              <a:rPr lang="en-US" sz="2800" dirty="0">
                <a:solidFill>
                  <a:srgbClr val="7DA647"/>
                </a:solidFill>
                <a:latin typeface="Arial"/>
                <a:ea typeface="SimSun"/>
                <a:cs typeface="DejaVu Sans"/>
              </a:rPr>
              <a:t> PSM</a:t>
            </a:r>
            <a:endParaRPr lang="en-US" sz="2800" dirty="0">
              <a:solidFill>
                <a:prstClr val="black"/>
              </a:solidFill>
              <a:latin typeface="Arial"/>
              <a:cs typeface="DejaVu Sans"/>
            </a:endParaRPr>
          </a:p>
        </p:txBody>
      </p:sp>
      <p:pic>
        <p:nvPicPr>
          <p:cNvPr id="6" name="Grafik 5"/>
          <p:cNvPicPr/>
          <p:nvPr/>
        </p:nvPicPr>
        <p:blipFill>
          <a:blip r:embed="rId3" cstate="print"/>
          <a:stretch>
            <a:fillRect/>
          </a:stretch>
        </p:blipFill>
        <p:spPr>
          <a:xfrm>
            <a:off x="539552" y="1340768"/>
            <a:ext cx="2985212" cy="2088232"/>
          </a:xfrm>
          <a:prstGeom prst="rect">
            <a:avLst/>
          </a:prstGeom>
          <a:ln>
            <a:noFill/>
          </a:ln>
        </p:spPr>
      </p:pic>
      <p:pic>
        <p:nvPicPr>
          <p:cNvPr id="7" name="Grafik 6"/>
          <p:cNvPicPr/>
          <p:nvPr/>
        </p:nvPicPr>
        <p:blipFill>
          <a:blip r:embed="rId4" cstate="print"/>
          <a:srcRect t="8556"/>
          <a:stretch>
            <a:fillRect/>
          </a:stretch>
        </p:blipFill>
        <p:spPr>
          <a:xfrm>
            <a:off x="4244844" y="1208042"/>
            <a:ext cx="4793771" cy="4964099"/>
          </a:xfrm>
          <a:prstGeom prst="rect">
            <a:avLst/>
          </a:prstGeom>
          <a:ln>
            <a:noFill/>
          </a:ln>
        </p:spPr>
      </p:pic>
      <p:sp>
        <p:nvSpPr>
          <p:cNvPr id="8" name="TextShape 2"/>
          <p:cNvSpPr txBox="1"/>
          <p:nvPr/>
        </p:nvSpPr>
        <p:spPr>
          <a:xfrm>
            <a:off x="162949" y="3501008"/>
            <a:ext cx="3760979" cy="2448272"/>
          </a:xfrm>
          <a:prstGeom prst="rect">
            <a:avLst/>
          </a:prstGeom>
        </p:spPr>
        <p:txBody>
          <a:bodyPr wrap="square" lIns="0" tIns="0" rIns="0" bIns="0" anchor="ctr"/>
          <a:lstStyle/>
          <a:p>
            <a:pPr marL="360000" indent="-457200" defTabSz="829022" fontAlgn="auto">
              <a:lnSpc>
                <a:spcPct val="110000"/>
              </a:lnSpc>
              <a:spcBef>
                <a:spcPts val="0"/>
              </a:spcBef>
              <a:spcAft>
                <a:spcPts val="600"/>
              </a:spcAft>
            </a:pPr>
            <a:r>
              <a:rPr lang="de-DE" sz="2400" dirty="0" smtClean="0">
                <a:solidFill>
                  <a:prstClr val="black"/>
                </a:solidFill>
                <a:latin typeface="Arial"/>
                <a:ea typeface="Courier New"/>
                <a:cs typeface="DejaVu Sans"/>
              </a:rPr>
              <a:t>«Entity</a:t>
            </a:r>
            <a:r>
              <a:rPr lang="de-DE" sz="2400" dirty="0">
                <a:solidFill>
                  <a:prstClr val="black"/>
                </a:solidFill>
                <a:latin typeface="Arial"/>
                <a:ea typeface="Courier New"/>
                <a:cs typeface="DejaVu Sans"/>
              </a:rPr>
              <a:t>» </a:t>
            </a:r>
            <a:r>
              <a:rPr lang="de-DE" sz="2400" dirty="0">
                <a:solidFill>
                  <a:prstClr val="black"/>
                </a:solidFill>
                <a:latin typeface="Arial"/>
                <a:cs typeface="DejaVu Sans"/>
              </a:rPr>
              <a:t>der Klasse </a:t>
            </a:r>
            <a:r>
              <a:rPr lang="de-DE" sz="2400" dirty="0">
                <a:solidFill>
                  <a:prstClr val="black"/>
                </a:solidFill>
                <a:latin typeface="Arial"/>
                <a:ea typeface="Courier New"/>
                <a:cs typeface="DejaVu Sans"/>
              </a:rPr>
              <a:t>Account </a:t>
            </a:r>
            <a:r>
              <a:rPr lang="de-DE" sz="2400" dirty="0">
                <a:solidFill>
                  <a:prstClr val="black"/>
                </a:solidFill>
                <a:latin typeface="Arial"/>
                <a:cs typeface="DejaVu Sans"/>
              </a:rPr>
              <a:t>trägt </a:t>
            </a:r>
            <a:r>
              <a:rPr lang="de-DE" sz="2400" b="1" dirty="0">
                <a:solidFill>
                  <a:prstClr val="black"/>
                </a:solidFill>
                <a:latin typeface="Arial"/>
                <a:cs typeface="DejaVu Sans"/>
              </a:rPr>
              <a:t>Semantik</a:t>
            </a:r>
            <a:r>
              <a:rPr lang="de-DE" sz="2400" b="1" dirty="0" smtClean="0">
                <a:solidFill>
                  <a:prstClr val="black"/>
                </a:solidFill>
                <a:latin typeface="Arial"/>
                <a:cs typeface="DejaVu Sans"/>
              </a:rPr>
              <a:t>.</a:t>
            </a:r>
          </a:p>
          <a:p>
            <a:pPr marL="360000" indent="-457200" defTabSz="829022" fontAlgn="auto">
              <a:lnSpc>
                <a:spcPct val="110000"/>
              </a:lnSpc>
              <a:spcBef>
                <a:spcPts val="0"/>
              </a:spcBef>
              <a:spcAft>
                <a:spcPts val="600"/>
              </a:spcAft>
            </a:pPr>
            <a:r>
              <a:rPr lang="de-DE" sz="2400" b="1" dirty="0" smtClean="0">
                <a:solidFill>
                  <a:prstClr val="black"/>
                </a:solidFill>
                <a:latin typeface="Arial"/>
                <a:cs typeface="DejaVu Sans"/>
                <a:sym typeface="Wingdings" pitchFamily="2" charset="2"/>
              </a:rPr>
              <a:t> </a:t>
            </a:r>
            <a:r>
              <a:rPr lang="de-DE" sz="2400" dirty="0" smtClean="0">
                <a:solidFill>
                  <a:prstClr val="black"/>
                </a:solidFill>
                <a:latin typeface="Arial"/>
                <a:cs typeface="DejaVu Sans"/>
              </a:rPr>
              <a:t>Führt </a:t>
            </a:r>
            <a:r>
              <a:rPr lang="de-DE" sz="2400" dirty="0">
                <a:solidFill>
                  <a:prstClr val="black"/>
                </a:solidFill>
                <a:latin typeface="Arial"/>
                <a:cs typeface="DejaVu Sans"/>
              </a:rPr>
              <a:t>zur Abbildung </a:t>
            </a:r>
            <a:r>
              <a:rPr lang="de-DE" sz="2400" dirty="0" smtClean="0">
                <a:solidFill>
                  <a:prstClr val="black"/>
                </a:solidFill>
                <a:latin typeface="Arial"/>
                <a:cs typeface="DejaVu Sans"/>
              </a:rPr>
              <a:t>der </a:t>
            </a:r>
            <a:r>
              <a:rPr lang="de-DE" sz="2400" dirty="0">
                <a:solidFill>
                  <a:prstClr val="black"/>
                </a:solidFill>
                <a:latin typeface="Arial"/>
                <a:cs typeface="DejaVu Sans"/>
              </a:rPr>
              <a:t>Klasse in </a:t>
            </a:r>
            <a:r>
              <a:rPr lang="de-DE" sz="2400" dirty="0" err="1">
                <a:solidFill>
                  <a:prstClr val="black"/>
                </a:solidFill>
                <a:latin typeface="Arial"/>
                <a:ea typeface="Courier New"/>
                <a:cs typeface="DejaVu Sans"/>
              </a:rPr>
              <a:t>EntityBean</a:t>
            </a:r>
            <a:r>
              <a:rPr lang="de-DE" sz="2400" dirty="0">
                <a:solidFill>
                  <a:prstClr val="black"/>
                </a:solidFill>
                <a:latin typeface="Arial"/>
                <a:ea typeface="Courier New"/>
                <a:cs typeface="DejaVu Sans"/>
              </a:rPr>
              <a:t> </a:t>
            </a:r>
            <a:r>
              <a:rPr lang="de-DE" sz="2400" dirty="0">
                <a:solidFill>
                  <a:prstClr val="black"/>
                </a:solidFill>
                <a:latin typeface="Arial"/>
                <a:cs typeface="DejaVu Sans"/>
              </a:rPr>
              <a:t>des PSM</a:t>
            </a:r>
            <a:r>
              <a:rPr lang="de-DE" sz="2400" dirty="0" smtClean="0">
                <a:solidFill>
                  <a:prstClr val="black"/>
                </a:solidFill>
                <a:latin typeface="Arial"/>
                <a:cs typeface="DejaVu Sans"/>
              </a:rPr>
              <a:t>.</a:t>
            </a:r>
            <a:endParaRPr sz="2400" dirty="0">
              <a:solidFill>
                <a:prstClr val="black"/>
              </a:solidFill>
              <a:latin typeface="Arial"/>
              <a:cs typeface="DejaVu Sans"/>
            </a:endParaRPr>
          </a:p>
        </p:txBody>
      </p:sp>
      <p:sp>
        <p:nvSpPr>
          <p:cNvPr id="9" name="TextShape 4"/>
          <p:cNvSpPr txBox="1"/>
          <p:nvPr/>
        </p:nvSpPr>
        <p:spPr>
          <a:xfrm>
            <a:off x="120171" y="5950719"/>
            <a:ext cx="4070134" cy="332137"/>
          </a:xfrm>
          <a:prstGeom prst="rect">
            <a:avLst/>
          </a:prstGeom>
        </p:spPr>
        <p:txBody>
          <a:bodyPr wrap="none" lIns="81597" tIns="40799" rIns="81597" bIns="40799"/>
          <a:lstStyle/>
          <a:p>
            <a:pPr defTabSz="829022" fontAlgn="auto">
              <a:spcBef>
                <a:spcPts val="0"/>
              </a:spcBef>
              <a:spcAft>
                <a:spcPts val="0"/>
              </a:spcAft>
            </a:pPr>
            <a:endParaRPr dirty="0">
              <a:solidFill>
                <a:prstClr val="black"/>
              </a:solidFill>
              <a:latin typeface="Arial"/>
              <a:cs typeface="DejaVu Sans"/>
            </a:endParaRPr>
          </a:p>
        </p:txBody>
      </p:sp>
      <p:sp>
        <p:nvSpPr>
          <p:cNvPr id="10" name="TextShape 3"/>
          <p:cNvSpPr txBox="1"/>
          <p:nvPr/>
        </p:nvSpPr>
        <p:spPr>
          <a:xfrm>
            <a:off x="4081890" y="6116953"/>
            <a:ext cx="3918614" cy="336383"/>
          </a:xfrm>
          <a:prstGeom prst="rect">
            <a:avLst/>
          </a:prstGeom>
        </p:spPr>
        <p:txBody>
          <a:bodyPr wrap="square" lIns="81597" tIns="40799" rIns="81597" bIns="40799"/>
          <a:lstStyle/>
          <a:p>
            <a:pPr defTabSz="829022" fontAlgn="auto">
              <a:spcBef>
                <a:spcPts val="0"/>
              </a:spcBef>
              <a:spcAft>
                <a:spcPts val="0"/>
              </a:spcAft>
            </a:pPr>
            <a:endParaRPr dirty="0">
              <a:solidFill>
                <a:prstClr val="black"/>
              </a:solidFill>
              <a:latin typeface="Arial"/>
              <a:cs typeface="DejaVu Sans"/>
            </a:endParaRPr>
          </a:p>
        </p:txBody>
      </p:sp>
      <p:sp>
        <p:nvSpPr>
          <p:cNvPr id="15" name="Fußzeilenplatzhalter 14"/>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6" name="Foliennummernplatzhalter 15"/>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55</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39589170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1"/>
          <p:cNvSpPr txBox="1"/>
          <p:nvPr/>
        </p:nvSpPr>
        <p:spPr>
          <a:xfrm>
            <a:off x="0" y="40823"/>
            <a:ext cx="5877921" cy="898110"/>
          </a:xfrm>
          <a:prstGeom prst="rect">
            <a:avLst/>
          </a:prstGeom>
        </p:spPr>
        <p:txBody>
          <a:bodyPr wrap="none" lIns="0" tIns="0" rIns="0" bIns="0" anchor="ctr"/>
          <a:lstStyle/>
          <a:p>
            <a:pPr algn="ctr" defTabSz="829022" fontAlgn="auto">
              <a:spcBef>
                <a:spcPts val="0"/>
              </a:spcBef>
              <a:spcAft>
                <a:spcPts val="0"/>
              </a:spcAft>
            </a:pPr>
            <a:r>
              <a:rPr lang="en-US" sz="2800" dirty="0" err="1">
                <a:solidFill>
                  <a:srgbClr val="7DA647"/>
                </a:solidFill>
                <a:latin typeface="Arial"/>
                <a:ea typeface="SimSun"/>
                <a:cs typeface="DejaVu Sans"/>
              </a:rPr>
              <a:t>Diskussionsfrage</a:t>
            </a:r>
            <a:endParaRPr lang="en-US" sz="2800" dirty="0">
              <a:solidFill>
                <a:srgbClr val="7DA647"/>
              </a:solidFill>
              <a:latin typeface="Arial"/>
              <a:ea typeface="SimSun"/>
              <a:cs typeface="DejaVu Sans"/>
            </a:endParaRPr>
          </a:p>
          <a:p>
            <a:pPr algn="ctr" defTabSz="829022" fontAlgn="auto">
              <a:spcBef>
                <a:spcPts val="0"/>
              </a:spcBef>
              <a:spcAft>
                <a:spcPts val="0"/>
              </a:spcAft>
            </a:pPr>
            <a:r>
              <a:rPr lang="en-US" sz="2800" dirty="0" err="1">
                <a:solidFill>
                  <a:srgbClr val="7DA647"/>
                </a:solidFill>
                <a:latin typeface="Arial"/>
                <a:ea typeface="SimSun"/>
                <a:cs typeface="DejaVu Sans"/>
              </a:rPr>
              <a:t>Beispiel</a:t>
            </a:r>
            <a:r>
              <a:rPr lang="en-US" sz="2800" dirty="0">
                <a:solidFill>
                  <a:srgbClr val="7DA647"/>
                </a:solidFill>
                <a:latin typeface="Arial"/>
                <a:ea typeface="SimSun"/>
                <a:cs typeface="DejaVu Sans"/>
              </a:rPr>
              <a:t> PIM </a:t>
            </a:r>
            <a:r>
              <a:rPr lang="en-US" sz="2800" dirty="0">
                <a:solidFill>
                  <a:schemeClr val="accent3"/>
                </a:solidFill>
                <a:latin typeface="Arial"/>
                <a:cs typeface="DejaVu Sans"/>
              </a:rPr>
              <a:t>→</a:t>
            </a:r>
            <a:r>
              <a:rPr lang="en-US" sz="2800" dirty="0">
                <a:solidFill>
                  <a:srgbClr val="7DA647"/>
                </a:solidFill>
                <a:latin typeface="Arial"/>
                <a:ea typeface="SimSun"/>
                <a:cs typeface="DejaVu Sans"/>
              </a:rPr>
              <a:t> PSM</a:t>
            </a:r>
            <a:endParaRPr lang="en-US" sz="2800" dirty="0">
              <a:solidFill>
                <a:prstClr val="black"/>
              </a:solidFill>
              <a:latin typeface="Arial"/>
              <a:cs typeface="DejaVu Sans"/>
            </a:endParaRPr>
          </a:p>
        </p:txBody>
      </p:sp>
      <p:sp>
        <p:nvSpPr>
          <p:cNvPr id="6" name="TextShape 2"/>
          <p:cNvSpPr txBox="1"/>
          <p:nvPr/>
        </p:nvSpPr>
        <p:spPr>
          <a:xfrm>
            <a:off x="258960" y="1353701"/>
            <a:ext cx="3888245" cy="1424239"/>
          </a:xfrm>
          <a:prstGeom prst="rect">
            <a:avLst/>
          </a:prstGeom>
        </p:spPr>
        <p:txBody>
          <a:bodyPr wrap="square" lIns="81597" tIns="40799" rIns="81597" bIns="40799"/>
          <a:lstStyle/>
          <a:p>
            <a:pPr defTabSz="829022" fontAlgn="auto">
              <a:lnSpc>
                <a:spcPct val="110000"/>
              </a:lnSpc>
              <a:spcBef>
                <a:spcPts val="0"/>
              </a:spcBef>
              <a:spcAft>
                <a:spcPts val="0"/>
              </a:spcAft>
            </a:pPr>
            <a:r>
              <a:rPr lang="de-DE" sz="2400" dirty="0">
                <a:solidFill>
                  <a:prstClr val="black"/>
                </a:solidFill>
                <a:latin typeface="Arial"/>
                <a:cs typeface="DejaVu Sans"/>
              </a:rPr>
              <a:t>Wie sieht das</a:t>
            </a:r>
            <a:r>
              <a:rPr lang="de-DE" sz="2400" b="1" dirty="0">
                <a:solidFill>
                  <a:prstClr val="black"/>
                </a:solidFill>
                <a:latin typeface="Arial"/>
                <a:cs typeface="DejaVu Sans"/>
              </a:rPr>
              <a:t> PSM</a:t>
            </a:r>
            <a:r>
              <a:rPr lang="de-DE" sz="2400" dirty="0">
                <a:solidFill>
                  <a:prstClr val="black"/>
                </a:solidFill>
                <a:latin typeface="Arial"/>
                <a:cs typeface="DejaVu Sans"/>
              </a:rPr>
              <a:t> vom gesamten PIM (inkl. </a:t>
            </a:r>
            <a:r>
              <a:rPr lang="de-DE" sz="2400" b="1" dirty="0">
                <a:solidFill>
                  <a:prstClr val="black"/>
                </a:solidFill>
                <a:latin typeface="Arial"/>
                <a:cs typeface="DejaVu Sans"/>
              </a:rPr>
              <a:t>Customer</a:t>
            </a:r>
            <a:r>
              <a:rPr lang="de-DE" sz="2400" dirty="0">
                <a:solidFill>
                  <a:prstClr val="black"/>
                </a:solidFill>
                <a:latin typeface="Arial"/>
                <a:cs typeface="DejaVu Sans"/>
              </a:rPr>
              <a:t> und </a:t>
            </a:r>
            <a:r>
              <a:rPr lang="de-DE" sz="2400" b="1" dirty="0" err="1">
                <a:solidFill>
                  <a:prstClr val="black"/>
                </a:solidFill>
                <a:latin typeface="Arial"/>
                <a:cs typeface="DejaVu Sans"/>
              </a:rPr>
              <a:t>Address</a:t>
            </a:r>
            <a:r>
              <a:rPr lang="de-DE" sz="2400" dirty="0">
                <a:solidFill>
                  <a:prstClr val="black"/>
                </a:solidFill>
                <a:latin typeface="Arial"/>
                <a:cs typeface="DejaVu Sans"/>
              </a:rPr>
              <a:t>) aus?</a:t>
            </a:r>
            <a:endParaRPr sz="2400" dirty="0">
              <a:solidFill>
                <a:prstClr val="black"/>
              </a:solidFill>
              <a:latin typeface="Arial"/>
              <a:cs typeface="DejaVu Sans"/>
            </a:endParaRPr>
          </a:p>
        </p:txBody>
      </p:sp>
      <p:pic>
        <p:nvPicPr>
          <p:cNvPr id="7" name="Grafik 6"/>
          <p:cNvPicPr/>
          <p:nvPr/>
        </p:nvPicPr>
        <p:blipFill>
          <a:blip r:embed="rId3" cstate="print"/>
          <a:srcRect t="8556"/>
          <a:stretch>
            <a:fillRect/>
          </a:stretch>
        </p:blipFill>
        <p:spPr>
          <a:xfrm>
            <a:off x="4302639" y="1187138"/>
            <a:ext cx="4793771" cy="4964099"/>
          </a:xfrm>
          <a:prstGeom prst="rect">
            <a:avLst/>
          </a:prstGeom>
          <a:ln>
            <a:noFill/>
          </a:ln>
        </p:spPr>
      </p:pic>
      <p:sp>
        <p:nvSpPr>
          <p:cNvPr id="12" name="Fußzeilenplatzhalter 11"/>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3" name="Foliennummernplatzhalter 12"/>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56</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10820352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1"/>
          <p:cNvSpPr txBox="1"/>
          <p:nvPr/>
        </p:nvSpPr>
        <p:spPr>
          <a:xfrm>
            <a:off x="0" y="40823"/>
            <a:ext cx="5877921" cy="898110"/>
          </a:xfrm>
          <a:prstGeom prst="rect">
            <a:avLst/>
          </a:prstGeom>
        </p:spPr>
        <p:txBody>
          <a:bodyPr wrap="none" lIns="0" tIns="0" rIns="0" bIns="0" anchor="ctr"/>
          <a:lstStyle/>
          <a:p>
            <a:pPr algn="ctr" defTabSz="829022" fontAlgn="auto">
              <a:spcBef>
                <a:spcPts val="0"/>
              </a:spcBef>
              <a:spcAft>
                <a:spcPts val="0"/>
              </a:spcAft>
            </a:pPr>
            <a:r>
              <a:rPr lang="en-US" sz="2800" dirty="0" err="1">
                <a:solidFill>
                  <a:srgbClr val="7DA647"/>
                </a:solidFill>
                <a:latin typeface="Arial"/>
                <a:ea typeface="SimSun"/>
                <a:cs typeface="DejaVu Sans"/>
              </a:rPr>
              <a:t>Diskussionsfrage</a:t>
            </a:r>
            <a:endParaRPr lang="en-US" sz="2800" dirty="0">
              <a:solidFill>
                <a:srgbClr val="7DA647"/>
              </a:solidFill>
              <a:latin typeface="Arial"/>
              <a:ea typeface="SimSun"/>
              <a:cs typeface="DejaVu Sans"/>
            </a:endParaRPr>
          </a:p>
          <a:p>
            <a:pPr algn="ctr" defTabSz="829022" fontAlgn="auto">
              <a:spcBef>
                <a:spcPts val="0"/>
              </a:spcBef>
              <a:spcAft>
                <a:spcPts val="0"/>
              </a:spcAft>
            </a:pPr>
            <a:r>
              <a:rPr lang="en-US" sz="2800" dirty="0" err="1">
                <a:solidFill>
                  <a:srgbClr val="7DA647"/>
                </a:solidFill>
                <a:latin typeface="Arial"/>
                <a:ea typeface="SimSun"/>
                <a:cs typeface="DejaVu Sans"/>
              </a:rPr>
              <a:t>Beispiel</a:t>
            </a:r>
            <a:r>
              <a:rPr lang="en-US" sz="2800" dirty="0">
                <a:solidFill>
                  <a:srgbClr val="7DA647"/>
                </a:solidFill>
                <a:latin typeface="Arial"/>
                <a:ea typeface="SimSun"/>
                <a:cs typeface="DejaVu Sans"/>
              </a:rPr>
              <a:t> PIM </a:t>
            </a:r>
            <a:r>
              <a:rPr lang="en-US" sz="2800" dirty="0">
                <a:solidFill>
                  <a:schemeClr val="accent3"/>
                </a:solidFill>
                <a:latin typeface="Arial"/>
                <a:cs typeface="DejaVu Sans"/>
              </a:rPr>
              <a:t>→</a:t>
            </a:r>
            <a:r>
              <a:rPr lang="en-US" sz="2800" dirty="0">
                <a:solidFill>
                  <a:srgbClr val="7DA647"/>
                </a:solidFill>
                <a:latin typeface="Arial"/>
                <a:ea typeface="SimSun"/>
                <a:cs typeface="DejaVu Sans"/>
              </a:rPr>
              <a:t> PSM</a:t>
            </a:r>
            <a:endParaRPr lang="en-US" sz="2800" dirty="0">
              <a:solidFill>
                <a:prstClr val="black"/>
              </a:solidFill>
              <a:latin typeface="Arial"/>
              <a:cs typeface="DejaVu Sans"/>
            </a:endParaRPr>
          </a:p>
        </p:txBody>
      </p:sp>
      <p:pic>
        <p:nvPicPr>
          <p:cNvPr id="6" name="Grafik 5"/>
          <p:cNvPicPr/>
          <p:nvPr/>
        </p:nvPicPr>
        <p:blipFill>
          <a:blip r:embed="rId3" cstate="print"/>
          <a:stretch>
            <a:fillRect/>
          </a:stretch>
        </p:blipFill>
        <p:spPr>
          <a:xfrm>
            <a:off x="18615" y="1469635"/>
            <a:ext cx="5895228" cy="4667233"/>
          </a:xfrm>
          <a:prstGeom prst="rect">
            <a:avLst/>
          </a:prstGeom>
          <a:ln>
            <a:noFill/>
          </a:ln>
        </p:spPr>
      </p:pic>
      <p:pic>
        <p:nvPicPr>
          <p:cNvPr id="7" name="Grafik 6"/>
          <p:cNvPicPr/>
          <p:nvPr/>
        </p:nvPicPr>
        <p:blipFill>
          <a:blip r:embed="rId4" cstate="print"/>
          <a:stretch>
            <a:fillRect/>
          </a:stretch>
        </p:blipFill>
        <p:spPr>
          <a:xfrm>
            <a:off x="5699298" y="3657757"/>
            <a:ext cx="3476790" cy="2477151"/>
          </a:xfrm>
          <a:prstGeom prst="rect">
            <a:avLst/>
          </a:prstGeom>
          <a:ln>
            <a:noFill/>
          </a:ln>
        </p:spPr>
      </p:pic>
      <p:sp>
        <p:nvSpPr>
          <p:cNvPr id="8" name="Line 2"/>
          <p:cNvSpPr/>
          <p:nvPr/>
        </p:nvSpPr>
        <p:spPr>
          <a:xfrm flipH="1">
            <a:off x="4060668" y="5832816"/>
            <a:ext cx="3052927" cy="0"/>
          </a:xfrm>
          <a:prstGeom prst="line">
            <a:avLst/>
          </a:prstGeom>
          <a:ln>
            <a:solidFill>
              <a:srgbClr val="000000"/>
            </a:solidFill>
            <a:custDash>
              <a:ds d="51000" sp="51000"/>
              <a:ds d="51000" sp="51000"/>
            </a:custDash>
            <a:tailEnd type="triangle" w="med" len="med"/>
          </a:ln>
        </p:spPr>
      </p:sp>
      <p:sp>
        <p:nvSpPr>
          <p:cNvPr id="9" name="Line 3"/>
          <p:cNvSpPr/>
          <p:nvPr/>
        </p:nvSpPr>
        <p:spPr>
          <a:xfrm flipH="1" flipV="1">
            <a:off x="2563100" y="3427514"/>
            <a:ext cx="3153505" cy="691055"/>
          </a:xfrm>
          <a:prstGeom prst="line">
            <a:avLst/>
          </a:prstGeom>
          <a:ln>
            <a:solidFill>
              <a:srgbClr val="000000"/>
            </a:solidFill>
            <a:custDash>
              <a:ds d="51000" sp="51000"/>
              <a:ds d="51000" sp="51000"/>
            </a:custDash>
            <a:tailEnd type="triangle" w="med" len="med"/>
          </a:ln>
        </p:spPr>
      </p:sp>
      <p:sp>
        <p:nvSpPr>
          <p:cNvPr id="10" name="Line 4"/>
          <p:cNvSpPr/>
          <p:nvPr/>
        </p:nvSpPr>
        <p:spPr>
          <a:xfrm flipH="1" flipV="1">
            <a:off x="5385482" y="2318430"/>
            <a:ext cx="2635268" cy="1404644"/>
          </a:xfrm>
          <a:prstGeom prst="line">
            <a:avLst/>
          </a:prstGeom>
          <a:ln>
            <a:solidFill>
              <a:srgbClr val="000000"/>
            </a:solidFill>
            <a:custDash>
              <a:ds d="51000" sp="51000"/>
              <a:ds d="51000" sp="51000"/>
            </a:custDash>
            <a:tailEnd type="triangle" w="med" len="med"/>
          </a:ln>
        </p:spPr>
      </p:sp>
      <p:sp>
        <p:nvSpPr>
          <p:cNvPr id="11" name="Line 5"/>
          <p:cNvSpPr/>
          <p:nvPr/>
        </p:nvSpPr>
        <p:spPr>
          <a:xfrm>
            <a:off x="5761996" y="1141416"/>
            <a:ext cx="0" cy="4997411"/>
          </a:xfrm>
          <a:prstGeom prst="line">
            <a:avLst/>
          </a:prstGeom>
          <a:ln>
            <a:solidFill>
              <a:srgbClr val="000000"/>
            </a:solidFill>
          </a:ln>
        </p:spPr>
      </p:sp>
      <p:sp>
        <p:nvSpPr>
          <p:cNvPr id="12" name="TextShape 6"/>
          <p:cNvSpPr txBox="1"/>
          <p:nvPr/>
        </p:nvSpPr>
        <p:spPr>
          <a:xfrm>
            <a:off x="2334192" y="1094388"/>
            <a:ext cx="1468827" cy="397128"/>
          </a:xfrm>
          <a:prstGeom prst="rect">
            <a:avLst/>
          </a:prstGeom>
        </p:spPr>
        <p:txBody>
          <a:bodyPr wrap="none" lIns="81597" tIns="40799" rIns="81597" bIns="40799"/>
          <a:lstStyle/>
          <a:p>
            <a:pPr defTabSz="829022" fontAlgn="auto">
              <a:spcBef>
                <a:spcPts val="0"/>
              </a:spcBef>
              <a:spcAft>
                <a:spcPts val="0"/>
              </a:spcAft>
            </a:pPr>
            <a:r>
              <a:rPr lang="de-DE" sz="2200" b="1">
                <a:solidFill>
                  <a:prstClr val="black"/>
                </a:solidFill>
                <a:latin typeface="Arial"/>
                <a:cs typeface="DejaVu Sans"/>
              </a:rPr>
              <a:t>PSM</a:t>
            </a:r>
            <a:endParaRPr>
              <a:solidFill>
                <a:prstClr val="black"/>
              </a:solidFill>
              <a:latin typeface="Arial"/>
              <a:cs typeface="DejaVu Sans"/>
            </a:endParaRPr>
          </a:p>
        </p:txBody>
      </p:sp>
      <p:sp>
        <p:nvSpPr>
          <p:cNvPr id="13" name="TextShape 7"/>
          <p:cNvSpPr txBox="1"/>
          <p:nvPr/>
        </p:nvSpPr>
        <p:spPr>
          <a:xfrm>
            <a:off x="6983950" y="1137497"/>
            <a:ext cx="1497564" cy="397128"/>
          </a:xfrm>
          <a:prstGeom prst="rect">
            <a:avLst/>
          </a:prstGeom>
        </p:spPr>
        <p:txBody>
          <a:bodyPr wrap="none" lIns="81597" tIns="40799" rIns="81597" bIns="40799"/>
          <a:lstStyle/>
          <a:p>
            <a:pPr defTabSz="829022" fontAlgn="auto">
              <a:spcBef>
                <a:spcPts val="0"/>
              </a:spcBef>
              <a:spcAft>
                <a:spcPts val="0"/>
              </a:spcAft>
            </a:pPr>
            <a:r>
              <a:rPr lang="de-DE" sz="2200" b="1">
                <a:solidFill>
                  <a:prstClr val="black"/>
                </a:solidFill>
                <a:latin typeface="Arial"/>
                <a:cs typeface="DejaVu Sans"/>
              </a:rPr>
              <a:t>PIM</a:t>
            </a:r>
            <a:endParaRPr>
              <a:solidFill>
                <a:prstClr val="black"/>
              </a:solidFill>
              <a:latin typeface="Arial"/>
              <a:cs typeface="DejaVu Sans"/>
            </a:endParaRPr>
          </a:p>
        </p:txBody>
      </p:sp>
      <p:sp>
        <p:nvSpPr>
          <p:cNvPr id="18" name="Fußzeilenplatzhalter 17"/>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9" name="Foliennummernplatzhalter 18"/>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57</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3337410880"/>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1"/>
          <p:cNvSpPr txBox="1"/>
          <p:nvPr/>
        </p:nvSpPr>
        <p:spPr>
          <a:xfrm>
            <a:off x="0" y="40823"/>
            <a:ext cx="5877921" cy="898110"/>
          </a:xfrm>
          <a:prstGeom prst="rect">
            <a:avLst/>
          </a:prstGeom>
        </p:spPr>
        <p:txBody>
          <a:bodyPr wrap="none" lIns="0" tIns="0" rIns="0" bIns="0" anchor="ctr"/>
          <a:lstStyle/>
          <a:p>
            <a:pPr algn="ctr" defTabSz="829022" fontAlgn="auto">
              <a:spcBef>
                <a:spcPts val="0"/>
              </a:spcBef>
              <a:spcAft>
                <a:spcPts val="0"/>
              </a:spcAft>
            </a:pPr>
            <a:r>
              <a:rPr lang="en-US" sz="2800" dirty="0">
                <a:solidFill>
                  <a:srgbClr val="7DA647"/>
                </a:solidFill>
                <a:latin typeface="Arial"/>
                <a:ea typeface="SimSun"/>
                <a:cs typeface="DejaVu Sans"/>
              </a:rPr>
              <a:t>Transformation</a:t>
            </a:r>
          </a:p>
          <a:p>
            <a:pPr algn="ctr" defTabSz="829022" fontAlgn="auto">
              <a:spcBef>
                <a:spcPts val="0"/>
              </a:spcBef>
              <a:spcAft>
                <a:spcPts val="0"/>
              </a:spcAft>
            </a:pPr>
            <a:r>
              <a:rPr lang="en-US" sz="2800" dirty="0" err="1">
                <a:solidFill>
                  <a:srgbClr val="7DA647"/>
                </a:solidFill>
                <a:latin typeface="Arial"/>
                <a:ea typeface="SimSun"/>
                <a:cs typeface="DejaVu Sans"/>
              </a:rPr>
              <a:t>Beispiel</a:t>
            </a:r>
            <a:r>
              <a:rPr lang="en-US" sz="2800" dirty="0">
                <a:solidFill>
                  <a:srgbClr val="7DA647"/>
                </a:solidFill>
                <a:latin typeface="Arial"/>
                <a:ea typeface="SimSun"/>
                <a:cs typeface="DejaVu Sans"/>
              </a:rPr>
              <a:t> PIM </a:t>
            </a:r>
            <a:r>
              <a:rPr lang="en-US" sz="2800" dirty="0">
                <a:solidFill>
                  <a:schemeClr val="accent3"/>
                </a:solidFill>
                <a:latin typeface="Arial"/>
                <a:cs typeface="DejaVu Sans"/>
              </a:rPr>
              <a:t>→</a:t>
            </a:r>
            <a:r>
              <a:rPr lang="en-US" sz="2800" dirty="0">
                <a:solidFill>
                  <a:srgbClr val="7DA647"/>
                </a:solidFill>
                <a:latin typeface="Arial"/>
                <a:ea typeface="SimSun"/>
                <a:cs typeface="DejaVu Sans"/>
              </a:rPr>
              <a:t> PSM</a:t>
            </a:r>
            <a:endParaRPr lang="en-US" sz="2800" dirty="0">
              <a:solidFill>
                <a:prstClr val="black"/>
              </a:solidFill>
              <a:latin typeface="Arial"/>
              <a:cs typeface="DejaVu Sans"/>
            </a:endParaRPr>
          </a:p>
        </p:txBody>
      </p:sp>
      <p:sp>
        <p:nvSpPr>
          <p:cNvPr id="6" name="TextShape 2"/>
          <p:cNvSpPr txBox="1"/>
          <p:nvPr/>
        </p:nvSpPr>
        <p:spPr>
          <a:xfrm>
            <a:off x="163275" y="1273683"/>
            <a:ext cx="2752541" cy="4806032"/>
          </a:xfrm>
          <a:prstGeom prst="rect">
            <a:avLst/>
          </a:prstGeom>
        </p:spPr>
        <p:txBody>
          <a:bodyPr wrap="square" lIns="0" tIns="0" rIns="0" bIns="0"/>
          <a:lstStyle/>
          <a:p>
            <a:pPr marL="360000" indent="-457200" defTabSz="829022" fontAlgn="auto">
              <a:lnSpc>
                <a:spcPct val="110000"/>
              </a:lnSpc>
              <a:spcBef>
                <a:spcPts val="0"/>
              </a:spcBef>
              <a:spcAft>
                <a:spcPts val="600"/>
              </a:spcAft>
            </a:pPr>
            <a:r>
              <a:rPr lang="de-DE" sz="2400" dirty="0">
                <a:solidFill>
                  <a:srgbClr val="000000"/>
                </a:solidFill>
                <a:latin typeface="Arial"/>
                <a:ea typeface="TimesNewRomanPSMT"/>
                <a:cs typeface="DejaVu Sans"/>
              </a:rPr>
              <a:t>Expandiert in </a:t>
            </a:r>
            <a:r>
              <a:rPr lang="de-DE" sz="2400" b="1" dirty="0" err="1">
                <a:solidFill>
                  <a:srgbClr val="000000"/>
                </a:solidFill>
                <a:latin typeface="Arial"/>
                <a:ea typeface="CourierNewPSMT"/>
                <a:cs typeface="DejaVu Sans"/>
              </a:rPr>
              <a:t>BeanClass</a:t>
            </a:r>
            <a:r>
              <a:rPr lang="de-DE" sz="2400" dirty="0">
                <a:solidFill>
                  <a:srgbClr val="000000"/>
                </a:solidFill>
                <a:latin typeface="Arial"/>
                <a:ea typeface="CourierNewPSMT"/>
                <a:cs typeface="DejaVu Sans"/>
              </a:rPr>
              <a:t> </a:t>
            </a:r>
            <a:r>
              <a:rPr lang="de-DE" sz="2400" dirty="0">
                <a:solidFill>
                  <a:srgbClr val="000000"/>
                </a:solidFill>
                <a:latin typeface="Arial"/>
                <a:ea typeface="TimesNewRomanPSMT"/>
                <a:cs typeface="DejaVu Sans"/>
              </a:rPr>
              <a:t>sowie </a:t>
            </a:r>
            <a:r>
              <a:rPr lang="de-DE" sz="2400" b="1" dirty="0" smtClean="0">
                <a:solidFill>
                  <a:srgbClr val="000000"/>
                </a:solidFill>
                <a:latin typeface="Arial"/>
                <a:ea typeface="CourierNewPSMT"/>
                <a:cs typeface="DejaVu Sans"/>
              </a:rPr>
              <a:t>Remote-Interface</a:t>
            </a:r>
            <a:r>
              <a:rPr lang="de-DE" sz="2400" dirty="0" smtClean="0">
                <a:solidFill>
                  <a:srgbClr val="000000"/>
                </a:solidFill>
                <a:latin typeface="Arial"/>
                <a:ea typeface="CourierNewPSMT"/>
                <a:cs typeface="DejaVu Sans"/>
              </a:rPr>
              <a:t> </a:t>
            </a:r>
            <a:r>
              <a:rPr lang="de-DE" sz="2400" dirty="0">
                <a:solidFill>
                  <a:srgbClr val="000000"/>
                </a:solidFill>
                <a:latin typeface="Arial"/>
                <a:ea typeface="TimesNewRomanPSMT"/>
                <a:cs typeface="DejaVu Sans"/>
              </a:rPr>
              <a:t>und </a:t>
            </a:r>
            <a:r>
              <a:rPr lang="de-DE" sz="2400" dirty="0" err="1" smtClean="0">
                <a:solidFill>
                  <a:srgbClr val="000000"/>
                </a:solidFill>
                <a:latin typeface="Arial"/>
                <a:ea typeface="CourierNewPSMT"/>
                <a:cs typeface="DejaVu Sans"/>
              </a:rPr>
              <a:t>HomeInterface</a:t>
            </a:r>
            <a:r>
              <a:rPr lang="de-DE" sz="2400" dirty="0" smtClean="0">
                <a:solidFill>
                  <a:srgbClr val="000000"/>
                </a:solidFill>
                <a:latin typeface="Arial"/>
                <a:ea typeface="CourierNewPSMT"/>
                <a:cs typeface="DejaVu Sans"/>
              </a:rPr>
              <a:t>:</a:t>
            </a:r>
            <a:endParaRPr lang="de-DE" sz="2400" dirty="0" smtClean="0">
              <a:solidFill>
                <a:prstClr val="black"/>
              </a:solidFill>
              <a:latin typeface="Arial"/>
              <a:cs typeface="DejaVu Sans"/>
            </a:endParaRPr>
          </a:p>
          <a:p>
            <a:pPr marL="285750" indent="-285750" defTabSz="829022" fontAlgn="auto">
              <a:spcBef>
                <a:spcPts val="0"/>
              </a:spcBef>
              <a:spcAft>
                <a:spcPts val="600"/>
              </a:spcAft>
              <a:buFont typeface="Arial" panose="020B0604020202020204" pitchFamily="34" charset="0"/>
              <a:buChar char="•"/>
            </a:pPr>
            <a:r>
              <a:rPr lang="de-DE" sz="2400" dirty="0" smtClean="0">
                <a:solidFill>
                  <a:srgbClr val="000000"/>
                </a:solidFill>
                <a:latin typeface="Arial"/>
                <a:ea typeface="TimesNewRomanPSMT"/>
                <a:cs typeface="DejaVu Sans"/>
              </a:rPr>
              <a:t>Wie Komponenten-</a:t>
            </a:r>
            <a:r>
              <a:rPr lang="de-DE" sz="2400" dirty="0" err="1" smtClean="0">
                <a:solidFill>
                  <a:srgbClr val="000000"/>
                </a:solidFill>
                <a:latin typeface="Arial"/>
                <a:ea typeface="TimesNewRomanPSMT"/>
                <a:cs typeface="DejaVu Sans"/>
              </a:rPr>
              <a:t>modell</a:t>
            </a:r>
            <a:r>
              <a:rPr lang="de-DE" sz="2400" dirty="0" smtClean="0">
                <a:solidFill>
                  <a:srgbClr val="000000"/>
                </a:solidFill>
                <a:latin typeface="Arial"/>
                <a:cs typeface="DejaVu Sans"/>
              </a:rPr>
              <a:t> </a:t>
            </a:r>
            <a:r>
              <a:rPr lang="de-DE" sz="2400" dirty="0">
                <a:solidFill>
                  <a:srgbClr val="000000"/>
                </a:solidFill>
                <a:latin typeface="Arial"/>
                <a:cs typeface="DejaVu Sans"/>
              </a:rPr>
              <a:t>verlangt. </a:t>
            </a:r>
            <a:endParaRPr sz="2400" dirty="0">
              <a:solidFill>
                <a:prstClr val="black"/>
              </a:solidFill>
              <a:latin typeface="Arial"/>
              <a:cs typeface="DejaVu Sans"/>
            </a:endParaRPr>
          </a:p>
        </p:txBody>
      </p:sp>
      <p:pic>
        <p:nvPicPr>
          <p:cNvPr id="7" name="Grafik 6"/>
          <p:cNvPicPr/>
          <p:nvPr/>
        </p:nvPicPr>
        <p:blipFill>
          <a:blip r:embed="rId3" cstate="print"/>
          <a:stretch>
            <a:fillRect/>
          </a:stretch>
        </p:blipFill>
        <p:spPr>
          <a:xfrm>
            <a:off x="2771800" y="1126393"/>
            <a:ext cx="6315793" cy="5013087"/>
          </a:xfrm>
          <a:prstGeom prst="rect">
            <a:avLst/>
          </a:prstGeom>
          <a:ln>
            <a:noFill/>
          </a:ln>
        </p:spPr>
      </p:pic>
      <p:sp>
        <p:nvSpPr>
          <p:cNvPr id="12" name="Fußzeilenplatzhalter 11"/>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3" name="Foliennummernplatzhalter 12"/>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58</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2366329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TextShape 1"/>
          <p:cNvSpPr txBox="1"/>
          <p:nvPr/>
        </p:nvSpPr>
        <p:spPr>
          <a:xfrm>
            <a:off x="0" y="5"/>
            <a:ext cx="5877921" cy="980083"/>
          </a:xfrm>
          <a:prstGeom prst="rect">
            <a:avLst/>
          </a:prstGeom>
        </p:spPr>
        <p:txBody>
          <a:bodyPr wrap="none" lIns="0" tIns="0" rIns="0" bIns="0" anchor="ctr"/>
          <a:lstStyle/>
          <a:p>
            <a:pPr algn="ctr" defTabSz="829022" fontAlgn="auto">
              <a:spcBef>
                <a:spcPts val="0"/>
              </a:spcBef>
              <a:spcAft>
                <a:spcPts val="0"/>
              </a:spcAft>
            </a:pPr>
            <a:r>
              <a:rPr lang="en-US" sz="2800" dirty="0" err="1" smtClean="0">
                <a:solidFill>
                  <a:srgbClr val="7DA647"/>
                </a:solidFill>
                <a:latin typeface="Arial"/>
                <a:ea typeface="SimSun"/>
                <a:cs typeface="DejaVu Sans"/>
              </a:rPr>
              <a:t>Modelltransformationssprachen</a:t>
            </a:r>
            <a:r>
              <a:rPr lang="en-US" sz="2800" dirty="0" smtClean="0">
                <a:solidFill>
                  <a:srgbClr val="7DA647"/>
                </a:solidFill>
                <a:latin typeface="Arial"/>
                <a:ea typeface="SimSun"/>
                <a:cs typeface="DejaVu Sans"/>
              </a:rPr>
              <a:t> </a:t>
            </a:r>
          </a:p>
          <a:p>
            <a:pPr algn="ctr" defTabSz="829022" fontAlgn="auto">
              <a:spcBef>
                <a:spcPts val="0"/>
              </a:spcBef>
              <a:spcAft>
                <a:spcPts val="0"/>
              </a:spcAft>
            </a:pPr>
            <a:r>
              <a:rPr lang="en-US" sz="2200" dirty="0" err="1" smtClean="0">
                <a:solidFill>
                  <a:srgbClr val="7DA647"/>
                </a:solidFill>
                <a:latin typeface="Arial"/>
                <a:ea typeface="SimSun"/>
                <a:cs typeface="DejaVu Sans"/>
              </a:rPr>
              <a:t>Deklarative</a:t>
            </a:r>
            <a:r>
              <a:rPr lang="en-US" sz="2200" dirty="0" smtClean="0">
                <a:solidFill>
                  <a:srgbClr val="7DA647"/>
                </a:solidFill>
                <a:latin typeface="Arial"/>
                <a:ea typeface="SimSun"/>
                <a:cs typeface="DejaVu Sans"/>
              </a:rPr>
              <a:t> und Imperative</a:t>
            </a:r>
            <a:endParaRPr sz="2200" dirty="0">
              <a:solidFill>
                <a:prstClr val="black"/>
              </a:solidFill>
              <a:latin typeface="Arial"/>
              <a:cs typeface="DejaVu Sans"/>
            </a:endParaRPr>
          </a:p>
        </p:txBody>
      </p:sp>
      <p:sp>
        <p:nvSpPr>
          <p:cNvPr id="471" name="TextShape 2"/>
          <p:cNvSpPr txBox="1"/>
          <p:nvPr/>
        </p:nvSpPr>
        <p:spPr>
          <a:xfrm>
            <a:off x="65310" y="1340768"/>
            <a:ext cx="9143433" cy="4743846"/>
          </a:xfrm>
          <a:prstGeom prst="rect">
            <a:avLst/>
          </a:prstGeom>
        </p:spPr>
        <p:txBody>
          <a:bodyPr lIns="82902" tIns="41451" rIns="82902" bIns="41451"/>
          <a:lstStyle/>
          <a:p>
            <a:pPr defTabSz="829022" fontAlgn="auto">
              <a:lnSpc>
                <a:spcPct val="110000"/>
              </a:lnSpc>
              <a:spcBef>
                <a:spcPts val="0"/>
              </a:spcBef>
              <a:spcAft>
                <a:spcPts val="600"/>
              </a:spcAft>
            </a:pPr>
            <a:r>
              <a:rPr lang="de-DE" sz="2200" b="1" dirty="0" smtClean="0">
                <a:solidFill>
                  <a:srgbClr val="000000"/>
                </a:solidFill>
                <a:latin typeface="Arial"/>
                <a:ea typeface="ＭＳ Ｐゴシック"/>
                <a:cs typeface="DejaVu Sans"/>
              </a:rPr>
              <a:t>Modelltransformationssprachen:</a:t>
            </a:r>
            <a:endParaRPr lang="de-DE" dirty="0" smtClean="0">
              <a:solidFill>
                <a:prstClr val="black"/>
              </a:solidFill>
              <a:latin typeface="Arial"/>
              <a:cs typeface="DejaVu Sans"/>
            </a:endParaRPr>
          </a:p>
          <a:p>
            <a:pPr marL="342900" indent="-234000" defTabSz="829022" fontAlgn="auto">
              <a:lnSpc>
                <a:spcPct val="110000"/>
              </a:lnSpc>
              <a:spcBef>
                <a:spcPts val="0"/>
              </a:spcBef>
              <a:spcAft>
                <a:spcPts val="600"/>
              </a:spcAft>
              <a:buFont typeface="Arial" panose="020B0604020202020204" pitchFamily="34" charset="0"/>
              <a:buChar char="•"/>
            </a:pPr>
            <a:r>
              <a:rPr lang="de-DE" sz="2200" dirty="0" smtClean="0">
                <a:solidFill>
                  <a:srgbClr val="000000"/>
                </a:solidFill>
                <a:latin typeface="Arial"/>
                <a:ea typeface="ＭＳ Ｐゴシック"/>
                <a:cs typeface="DejaVu Sans"/>
              </a:rPr>
              <a:t>Mittel </a:t>
            </a:r>
            <a:r>
              <a:rPr lang="de-DE" sz="2200" dirty="0">
                <a:solidFill>
                  <a:srgbClr val="000000"/>
                </a:solidFill>
                <a:latin typeface="Arial"/>
                <a:ea typeface="ＭＳ Ｐゴシック"/>
                <a:cs typeface="DejaVu Sans"/>
              </a:rPr>
              <a:t>zur Beschreibung von Abbildungen (</a:t>
            </a:r>
            <a:r>
              <a:rPr lang="de-DE" sz="2200" dirty="0" smtClean="0">
                <a:solidFill>
                  <a:srgbClr val="000000"/>
                </a:solidFill>
                <a:latin typeface="Arial"/>
                <a:ea typeface="ＭＳ Ｐゴシック"/>
                <a:cs typeface="DejaVu Sans"/>
              </a:rPr>
              <a:t>Transformationsregeln) von </a:t>
            </a:r>
            <a:r>
              <a:rPr lang="de-DE" sz="2200" dirty="0">
                <a:solidFill>
                  <a:srgbClr val="000000"/>
                </a:solidFill>
                <a:latin typeface="Arial"/>
                <a:ea typeface="ＭＳ Ｐゴシック"/>
                <a:cs typeface="DejaVu Sans"/>
              </a:rPr>
              <a:t>Instanzen eines Metamodells in anderes Metamodell.</a:t>
            </a:r>
            <a:endParaRPr dirty="0">
              <a:solidFill>
                <a:prstClr val="black"/>
              </a:solidFill>
              <a:latin typeface="Arial"/>
              <a:cs typeface="DejaVu Sans"/>
            </a:endParaRPr>
          </a:p>
          <a:p>
            <a:pPr defTabSz="829022" fontAlgn="auto">
              <a:lnSpc>
                <a:spcPct val="110000"/>
              </a:lnSpc>
              <a:spcBef>
                <a:spcPts val="0"/>
              </a:spcBef>
              <a:spcAft>
                <a:spcPts val="600"/>
              </a:spcAft>
            </a:pPr>
            <a:r>
              <a:rPr lang="de-DE" sz="2200" dirty="0">
                <a:solidFill>
                  <a:srgbClr val="000000"/>
                </a:solidFill>
                <a:latin typeface="Arial"/>
                <a:ea typeface="ＭＳ Ｐゴシック"/>
                <a:cs typeface="DejaVu Sans"/>
              </a:rPr>
              <a:t>Deklarative oder imperative </a:t>
            </a:r>
            <a:r>
              <a:rPr lang="de-DE" sz="2200" dirty="0" err="1">
                <a:solidFill>
                  <a:srgbClr val="000000"/>
                </a:solidFill>
                <a:latin typeface="Arial"/>
                <a:ea typeface="ＭＳ Ｐゴシック"/>
                <a:cs typeface="DejaVu Sans"/>
              </a:rPr>
              <a:t>Sprachkonstrukte</a:t>
            </a:r>
            <a:r>
              <a:rPr lang="de-DE" sz="2200" dirty="0">
                <a:solidFill>
                  <a:srgbClr val="000000"/>
                </a:solidFill>
                <a:latin typeface="Arial"/>
                <a:ea typeface="ＭＳ Ｐゴシック"/>
                <a:cs typeface="DejaVu Sans"/>
              </a:rPr>
              <a:t>.</a:t>
            </a:r>
            <a:endParaRPr dirty="0">
              <a:solidFill>
                <a:prstClr val="black"/>
              </a:solidFill>
              <a:latin typeface="Arial"/>
              <a:cs typeface="DejaVu Sans"/>
            </a:endParaRPr>
          </a:p>
          <a:p>
            <a:pPr defTabSz="829022" fontAlgn="auto">
              <a:lnSpc>
                <a:spcPct val="110000"/>
              </a:lnSpc>
              <a:spcBef>
                <a:spcPts val="0"/>
              </a:spcBef>
              <a:spcAft>
                <a:spcPts val="600"/>
              </a:spcAft>
            </a:pPr>
            <a:r>
              <a:rPr lang="de-DE" sz="2200" b="1" dirty="0">
                <a:solidFill>
                  <a:srgbClr val="000000"/>
                </a:solidFill>
                <a:latin typeface="Arial"/>
                <a:ea typeface="ＭＳ Ｐゴシック"/>
                <a:cs typeface="DejaVu Sans"/>
              </a:rPr>
              <a:t>Deklarative </a:t>
            </a:r>
            <a:r>
              <a:rPr lang="de-DE" sz="2200" b="1" dirty="0" smtClean="0">
                <a:solidFill>
                  <a:srgbClr val="000000"/>
                </a:solidFill>
                <a:latin typeface="Arial"/>
                <a:ea typeface="ＭＳ Ｐゴシック"/>
                <a:cs typeface="DejaVu Sans"/>
              </a:rPr>
              <a:t>Transformationssprachen:</a:t>
            </a:r>
            <a:endParaRPr lang="de-DE" dirty="0" smtClean="0">
              <a:solidFill>
                <a:prstClr val="black"/>
              </a:solidFill>
              <a:latin typeface="Arial"/>
              <a:cs typeface="DejaVu Sans"/>
            </a:endParaRPr>
          </a:p>
          <a:p>
            <a:pPr marL="342900" indent="-234000" defTabSz="829022" fontAlgn="auto">
              <a:lnSpc>
                <a:spcPct val="110000"/>
              </a:lnSpc>
              <a:spcBef>
                <a:spcPts val="0"/>
              </a:spcBef>
              <a:spcAft>
                <a:spcPts val="600"/>
              </a:spcAft>
              <a:buFont typeface="Arial" panose="020B0604020202020204" pitchFamily="34" charset="0"/>
              <a:buChar char="•"/>
            </a:pPr>
            <a:r>
              <a:rPr lang="de-DE" sz="2200" dirty="0" smtClean="0">
                <a:solidFill>
                  <a:srgbClr val="000000"/>
                </a:solidFill>
                <a:latin typeface="Arial"/>
                <a:ea typeface="ＭＳ Ｐゴシック"/>
                <a:cs typeface="DejaVu Sans"/>
              </a:rPr>
              <a:t>Beschreibung </a:t>
            </a:r>
            <a:r>
              <a:rPr lang="de-DE" sz="2200" dirty="0">
                <a:solidFill>
                  <a:srgbClr val="000000"/>
                </a:solidFill>
                <a:latin typeface="Arial"/>
                <a:ea typeface="ＭＳ Ｐゴシック"/>
                <a:cs typeface="DejaVu Sans"/>
              </a:rPr>
              <a:t>der Transformationen durch Regeln</a:t>
            </a:r>
            <a:r>
              <a:rPr lang="de-DE" sz="2200" dirty="0" smtClean="0">
                <a:solidFill>
                  <a:srgbClr val="000000"/>
                </a:solidFill>
                <a:latin typeface="Arial"/>
                <a:ea typeface="ＭＳ Ｐゴシック"/>
                <a:cs typeface="DejaVu Sans"/>
              </a:rPr>
              <a:t>. 		      </a:t>
            </a:r>
            <a:r>
              <a:rPr lang="de-DE" sz="2200" dirty="0" smtClean="0">
                <a:solidFill>
                  <a:srgbClr val="000000"/>
                </a:solidFill>
                <a:latin typeface="Wingdings"/>
                <a:ea typeface="Times New Roman"/>
                <a:cs typeface="DejaVu Sans"/>
              </a:rPr>
              <a:t></a:t>
            </a:r>
            <a:r>
              <a:rPr lang="de-DE" sz="2200" dirty="0" smtClean="0">
                <a:solidFill>
                  <a:srgbClr val="000000"/>
                </a:solidFill>
                <a:latin typeface="Arial"/>
                <a:ea typeface="ＭＳ Ｐゴシック"/>
                <a:cs typeface="DejaVu Sans"/>
              </a:rPr>
              <a:t> </a:t>
            </a:r>
            <a:r>
              <a:rPr lang="de-DE" sz="2200" dirty="0">
                <a:solidFill>
                  <a:srgbClr val="000000"/>
                </a:solidFill>
                <a:latin typeface="Arial"/>
                <a:ea typeface="ＭＳ Ｐゴシック"/>
                <a:cs typeface="DejaVu Sans"/>
              </a:rPr>
              <a:t>Mit Vor- und Nachbedingungen </a:t>
            </a:r>
            <a:r>
              <a:rPr lang="de-DE" sz="2200" dirty="0" smtClean="0">
                <a:solidFill>
                  <a:srgbClr val="000000"/>
                </a:solidFill>
                <a:latin typeface="Arial"/>
                <a:ea typeface="ＭＳ Ｐゴシック"/>
                <a:cs typeface="DejaVu Sans"/>
              </a:rPr>
              <a:t>spezifizierbar.</a:t>
            </a:r>
            <a:endParaRPr lang="de-DE" dirty="0" smtClean="0">
              <a:solidFill>
                <a:prstClr val="black"/>
              </a:solidFill>
              <a:latin typeface="Arial"/>
              <a:cs typeface="DejaVu Sans"/>
            </a:endParaRPr>
          </a:p>
          <a:p>
            <a:pPr marL="342900" indent="-234000" defTabSz="829022" fontAlgn="auto">
              <a:lnSpc>
                <a:spcPct val="110000"/>
              </a:lnSpc>
              <a:spcBef>
                <a:spcPts val="0"/>
              </a:spcBef>
              <a:spcAft>
                <a:spcPts val="600"/>
              </a:spcAft>
              <a:buFont typeface="Arial" panose="020B0604020202020204" pitchFamily="34" charset="0"/>
              <a:buChar char="•"/>
            </a:pPr>
            <a:r>
              <a:rPr lang="de-DE" sz="2200" dirty="0" smtClean="0">
                <a:solidFill>
                  <a:srgbClr val="000000"/>
                </a:solidFill>
                <a:latin typeface="Arial"/>
                <a:ea typeface="ＭＳ Ｐゴシック"/>
                <a:cs typeface="DejaVu Sans"/>
              </a:rPr>
              <a:t>Viele </a:t>
            </a:r>
            <a:r>
              <a:rPr lang="de-DE" sz="2200" dirty="0">
                <a:solidFill>
                  <a:srgbClr val="000000"/>
                </a:solidFill>
                <a:latin typeface="Arial"/>
                <a:ea typeface="ＭＳ Ｐゴシック"/>
                <a:cs typeface="DejaVu Sans"/>
              </a:rPr>
              <a:t>deklarative Transformationsansätze durch </a:t>
            </a:r>
            <a:r>
              <a:rPr lang="de-DE" sz="2200" dirty="0" err="1">
                <a:solidFill>
                  <a:srgbClr val="000000"/>
                </a:solidFill>
                <a:latin typeface="Arial"/>
                <a:ea typeface="ＭＳ Ｐゴシック"/>
                <a:cs typeface="DejaVu Sans"/>
              </a:rPr>
              <a:t>Graphentransformation</a:t>
            </a:r>
            <a:r>
              <a:rPr lang="de-DE" sz="2200" dirty="0">
                <a:solidFill>
                  <a:srgbClr val="000000"/>
                </a:solidFill>
                <a:latin typeface="Arial"/>
                <a:ea typeface="ＭＳ Ｐゴシック"/>
                <a:cs typeface="DejaVu Sans"/>
              </a:rPr>
              <a:t> realisierbar.</a:t>
            </a:r>
            <a:endParaRPr dirty="0">
              <a:solidFill>
                <a:prstClr val="black"/>
              </a:solidFill>
              <a:latin typeface="Arial"/>
              <a:cs typeface="DejaVu Sans"/>
            </a:endParaRPr>
          </a:p>
          <a:p>
            <a:pPr defTabSz="829022" fontAlgn="auto">
              <a:lnSpc>
                <a:spcPct val="110000"/>
              </a:lnSpc>
              <a:spcBef>
                <a:spcPts val="0"/>
              </a:spcBef>
              <a:spcAft>
                <a:spcPts val="600"/>
              </a:spcAft>
            </a:pPr>
            <a:r>
              <a:rPr lang="de-DE" sz="2200" b="1" dirty="0">
                <a:solidFill>
                  <a:srgbClr val="000000"/>
                </a:solidFill>
                <a:latin typeface="Arial"/>
                <a:ea typeface="ＭＳ Ｐゴシック"/>
                <a:cs typeface="DejaVu Sans"/>
              </a:rPr>
              <a:t>Imperative </a:t>
            </a:r>
            <a:r>
              <a:rPr lang="de-DE" sz="2200" b="1" dirty="0" smtClean="0">
                <a:solidFill>
                  <a:srgbClr val="000000"/>
                </a:solidFill>
                <a:latin typeface="Arial"/>
                <a:ea typeface="ＭＳ Ｐゴシック"/>
                <a:cs typeface="DejaVu Sans"/>
              </a:rPr>
              <a:t>Transformationssprachen:</a:t>
            </a:r>
            <a:endParaRPr lang="de-DE" dirty="0" smtClean="0">
              <a:solidFill>
                <a:prstClr val="black"/>
              </a:solidFill>
              <a:latin typeface="Arial"/>
              <a:cs typeface="DejaVu Sans"/>
            </a:endParaRPr>
          </a:p>
          <a:p>
            <a:pPr marL="342900" indent="-234000" defTabSz="829022" fontAlgn="auto">
              <a:lnSpc>
                <a:spcPct val="110000"/>
              </a:lnSpc>
              <a:spcBef>
                <a:spcPts val="0"/>
              </a:spcBef>
              <a:spcAft>
                <a:spcPts val="600"/>
              </a:spcAft>
              <a:buFont typeface="Arial" panose="020B0604020202020204" pitchFamily="34" charset="0"/>
              <a:buChar char="•"/>
            </a:pPr>
            <a:r>
              <a:rPr lang="de-DE" sz="2200" dirty="0" smtClean="0">
                <a:solidFill>
                  <a:srgbClr val="000000"/>
                </a:solidFill>
                <a:latin typeface="Arial"/>
                <a:ea typeface="ＭＳ Ｐゴシック"/>
                <a:cs typeface="DejaVu Sans"/>
              </a:rPr>
              <a:t>Beschreibung </a:t>
            </a:r>
            <a:r>
              <a:rPr lang="de-DE" sz="2200" dirty="0">
                <a:solidFill>
                  <a:srgbClr val="000000"/>
                </a:solidFill>
                <a:latin typeface="Arial"/>
                <a:ea typeface="ＭＳ Ｐゴシック"/>
                <a:cs typeface="DejaVu Sans"/>
              </a:rPr>
              <a:t>der Transformation durch Sequenz von Aktionen.</a:t>
            </a:r>
            <a:endParaRPr dirty="0">
              <a:solidFill>
                <a:prstClr val="black"/>
              </a:solidFill>
              <a:latin typeface="Arial"/>
              <a:cs typeface="DejaVu Sans"/>
            </a:endParaRPr>
          </a:p>
        </p:txBody>
      </p:sp>
      <p:sp>
        <p:nvSpPr>
          <p:cNvPr id="10" name="Fußzeilenplatzhalter 9"/>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1" name="Foliennummernplatzhalter 10"/>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59</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3932313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Data\android_smartphone.jpg"/>
          <p:cNvPicPr>
            <a:picLocks noChangeAspect="1" noChangeArrowheads="1"/>
          </p:cNvPicPr>
          <p:nvPr/>
        </p:nvPicPr>
        <p:blipFill>
          <a:blip r:embed="rId3" cstate="print"/>
          <a:srcRect l="2953" t="8819" r="49606" b="11339"/>
          <a:stretch>
            <a:fillRect/>
          </a:stretch>
        </p:blipFill>
        <p:spPr bwMode="auto">
          <a:xfrm>
            <a:off x="6226361" y="3429000"/>
            <a:ext cx="2738127" cy="2160240"/>
          </a:xfrm>
          <a:prstGeom prst="rect">
            <a:avLst/>
          </a:prstGeom>
          <a:noFill/>
        </p:spPr>
      </p:pic>
      <p:sp>
        <p:nvSpPr>
          <p:cNvPr id="3" name="Inhaltsplatzhalter 2"/>
          <p:cNvSpPr>
            <a:spLocks noGrp="1"/>
          </p:cNvSpPr>
          <p:nvPr>
            <p:ph idx="1"/>
          </p:nvPr>
        </p:nvSpPr>
        <p:spPr/>
        <p:txBody>
          <a:bodyPr>
            <a:noAutofit/>
          </a:bodyPr>
          <a:lstStyle/>
          <a:p>
            <a:pPr marL="0" indent="0">
              <a:lnSpc>
                <a:spcPct val="110000"/>
              </a:lnSpc>
              <a:spcBef>
                <a:spcPts val="1200"/>
              </a:spcBef>
              <a:spcAft>
                <a:spcPts val="600"/>
              </a:spcAft>
              <a:buNone/>
            </a:pPr>
            <a:r>
              <a:rPr lang="de-DE" sz="2400" dirty="0" smtClean="0">
                <a:sym typeface="Wingdings" pitchFamily="2" charset="2"/>
              </a:rPr>
              <a:t>Wie UML-Notation </a:t>
            </a:r>
            <a:r>
              <a:rPr lang="de-DE" sz="2400" b="1" dirty="0" smtClean="0">
                <a:sym typeface="Wingdings" pitchFamily="2" charset="2"/>
              </a:rPr>
              <a:t>„formell“ definieren</a:t>
            </a:r>
            <a:r>
              <a:rPr lang="de-DE" sz="2400" dirty="0" smtClean="0">
                <a:sym typeface="Wingdings" pitchFamily="2" charset="2"/>
              </a:rPr>
              <a:t> ?</a:t>
            </a:r>
          </a:p>
          <a:p>
            <a:pPr>
              <a:lnSpc>
                <a:spcPct val="110000"/>
              </a:lnSpc>
              <a:spcBef>
                <a:spcPts val="600"/>
              </a:spcBef>
              <a:spcAft>
                <a:spcPts val="600"/>
              </a:spcAft>
              <a:buFont typeface="Wingdings"/>
              <a:buChar char="è"/>
            </a:pPr>
            <a:r>
              <a:rPr lang="de-DE" sz="2400" dirty="0" smtClean="0">
                <a:sym typeface="Wingdings" pitchFamily="2" charset="2"/>
              </a:rPr>
              <a:t> Verschiedene Möglichkeiten:</a:t>
            </a:r>
            <a:br>
              <a:rPr lang="de-DE" sz="2400" dirty="0" smtClean="0">
                <a:sym typeface="Wingdings" pitchFamily="2" charset="2"/>
              </a:rPr>
            </a:br>
            <a:r>
              <a:rPr lang="de-DE" sz="2400" dirty="0" smtClean="0">
                <a:sym typeface="Wingdings" pitchFamily="2" charset="2"/>
              </a:rPr>
              <a:t> BNF-Grammatik, XML-Schema, …</a:t>
            </a:r>
          </a:p>
          <a:p>
            <a:pPr marL="0" indent="0">
              <a:lnSpc>
                <a:spcPct val="110000"/>
              </a:lnSpc>
              <a:spcBef>
                <a:spcPts val="1200"/>
              </a:spcBef>
              <a:spcAft>
                <a:spcPts val="600"/>
              </a:spcAft>
              <a:buNone/>
            </a:pPr>
            <a:r>
              <a:rPr lang="de-DE" sz="2400" dirty="0" smtClean="0"/>
              <a:t>Wie würde es jemand tun, der </a:t>
            </a:r>
            <a:r>
              <a:rPr lang="de-DE" sz="2400" b="1" dirty="0" smtClean="0"/>
              <a:t>nur UML kennt </a:t>
            </a:r>
            <a:r>
              <a:rPr lang="de-DE" sz="2400" dirty="0" smtClean="0"/>
              <a:t>?</a:t>
            </a:r>
          </a:p>
          <a:p>
            <a:pPr>
              <a:lnSpc>
                <a:spcPct val="110000"/>
              </a:lnSpc>
              <a:spcBef>
                <a:spcPts val="1200"/>
              </a:spcBef>
              <a:spcAft>
                <a:spcPts val="600"/>
              </a:spcAft>
              <a:buFont typeface="Wingdings"/>
              <a:buChar char="è"/>
            </a:pPr>
            <a:r>
              <a:rPr lang="de-DE" sz="2400" dirty="0" smtClean="0">
                <a:sym typeface="Wingdings" pitchFamily="2" charset="2"/>
              </a:rPr>
              <a:t> </a:t>
            </a:r>
            <a:r>
              <a:rPr lang="de-DE" sz="2400" b="1" dirty="0" smtClean="0">
                <a:sym typeface="Wingdings" pitchFamily="2" charset="2"/>
              </a:rPr>
              <a:t>Zentrales Konzept </a:t>
            </a:r>
            <a:r>
              <a:rPr lang="de-DE" sz="2400" dirty="0" smtClean="0">
                <a:sym typeface="Wingdings" pitchFamily="2" charset="2"/>
              </a:rPr>
              <a:t>in UML identifizieren;</a:t>
            </a:r>
            <a:br>
              <a:rPr lang="de-DE" sz="2400" dirty="0" smtClean="0">
                <a:sym typeface="Wingdings" pitchFamily="2" charset="2"/>
              </a:rPr>
            </a:br>
            <a:r>
              <a:rPr lang="de-DE" sz="2400" dirty="0" smtClean="0">
                <a:sym typeface="Wingdings" pitchFamily="2" charset="2"/>
              </a:rPr>
              <a:t>damit Menge der UML-Modelle definieren</a:t>
            </a:r>
            <a:br>
              <a:rPr lang="de-DE" sz="2400" dirty="0" smtClean="0">
                <a:sym typeface="Wingdings" pitchFamily="2" charset="2"/>
              </a:rPr>
            </a:br>
            <a:r>
              <a:rPr lang="de-DE" sz="2400" dirty="0" smtClean="0">
                <a:sym typeface="Wingdings" pitchFamily="2" charset="2"/>
              </a:rPr>
              <a:t>(„</a:t>
            </a:r>
            <a:r>
              <a:rPr lang="de-DE" sz="2400" b="1" dirty="0" err="1" smtClean="0">
                <a:sym typeface="Wingdings" pitchFamily="2" charset="2"/>
              </a:rPr>
              <a:t>boot-strapping</a:t>
            </a:r>
            <a:r>
              <a:rPr lang="de-DE" sz="2400" dirty="0" smtClean="0">
                <a:sym typeface="Wingdings" pitchFamily="2" charset="2"/>
              </a:rPr>
              <a:t>“).</a:t>
            </a:r>
          </a:p>
          <a:p>
            <a:pPr marL="0" indent="0">
              <a:lnSpc>
                <a:spcPct val="110000"/>
              </a:lnSpc>
              <a:spcBef>
                <a:spcPts val="1200"/>
              </a:spcBef>
              <a:spcAft>
                <a:spcPts val="600"/>
              </a:spcAft>
              <a:buNone/>
            </a:pPr>
            <a:r>
              <a:rPr lang="de-DE" sz="2400" dirty="0" smtClean="0"/>
              <a:t>Zentrales Konzept in OO, um </a:t>
            </a:r>
            <a:r>
              <a:rPr lang="de-DE" sz="2400" b="1" dirty="0" smtClean="0"/>
              <a:t>Mengen</a:t>
            </a:r>
            <a:br>
              <a:rPr lang="de-DE" sz="2400" b="1" dirty="0" smtClean="0"/>
            </a:br>
            <a:r>
              <a:rPr lang="de-DE" sz="2400" b="1" dirty="0" smtClean="0"/>
              <a:t>von Entitäten </a:t>
            </a:r>
            <a:r>
              <a:rPr lang="de-DE" sz="2400" dirty="0" smtClean="0"/>
              <a:t>zu definieren ?</a:t>
            </a:r>
          </a:p>
        </p:txBody>
      </p:sp>
      <p:sp>
        <p:nvSpPr>
          <p:cNvPr id="2" name="Titel 1"/>
          <p:cNvSpPr>
            <a:spLocks noGrp="1"/>
          </p:cNvSpPr>
          <p:nvPr>
            <p:ph type="title"/>
          </p:nvPr>
        </p:nvSpPr>
        <p:spPr/>
        <p:txBody>
          <a:bodyPr/>
          <a:lstStyle/>
          <a:p>
            <a:r>
              <a:rPr lang="de-DE" dirty="0" smtClean="0">
                <a:solidFill>
                  <a:srgbClr val="7DA647"/>
                </a:solidFill>
              </a:rPr>
              <a:t>Wie UML werkzeugkonform definieren ?</a:t>
            </a:r>
            <a:endParaRPr lang="de-DE" sz="2800" dirty="0"/>
          </a:p>
        </p:txBody>
      </p:sp>
      <p:sp>
        <p:nvSpPr>
          <p:cNvPr id="13" name="Fußzeilenplatzhalter 12"/>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4" name="Foliennummernplatzhalter 13"/>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6</a:t>
            </a:fld>
            <a:endParaRPr lang="de-DE" sz="1600">
              <a:solidFill>
                <a:prstClr val="black"/>
              </a:solidFill>
              <a:latin typeface="Arial"/>
              <a:cs typeface="DejaVu Sans"/>
            </a:endParaRPr>
          </a:p>
        </p:txBody>
      </p:sp>
      <p:sp>
        <p:nvSpPr>
          <p:cNvPr id="64514" name="AutoShape 2" descr="soldier army boot sh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dirty="0">
              <a:latin typeface="Arial" pitchFamily="34" charset="0"/>
            </a:endParaRPr>
          </a:p>
        </p:txBody>
      </p:sp>
      <p:sp>
        <p:nvSpPr>
          <p:cNvPr id="64516" name="AutoShape 4" descr="soldier army boot sh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dirty="0">
              <a:latin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32" presetClass="emph" presetSubtype="0" repeatCount="3000" fill="hold" nodeType="withEffect">
                                  <p:stCondLst>
                                    <p:cond delay="0"/>
                                  </p:stCondLst>
                                  <p:childTnLst>
                                    <p:animRot by="120000">
                                      <p:cBhvr>
                                        <p:cTn id="16" dur="200" fill="hold">
                                          <p:stCondLst>
                                            <p:cond delay="0"/>
                                          </p:stCondLst>
                                        </p:cTn>
                                        <p:tgtEl>
                                          <p:spTgt spid="9"/>
                                        </p:tgtEl>
                                        <p:attrNameLst>
                                          <p:attrName>r</p:attrName>
                                        </p:attrNameLst>
                                      </p:cBhvr>
                                    </p:animRot>
                                    <p:animRot by="-240000">
                                      <p:cBhvr>
                                        <p:cTn id="17" dur="400" fill="hold">
                                          <p:stCondLst>
                                            <p:cond delay="400"/>
                                          </p:stCondLst>
                                        </p:cTn>
                                        <p:tgtEl>
                                          <p:spTgt spid="9"/>
                                        </p:tgtEl>
                                        <p:attrNameLst>
                                          <p:attrName>r</p:attrName>
                                        </p:attrNameLst>
                                      </p:cBhvr>
                                    </p:animRot>
                                    <p:animRot by="240000">
                                      <p:cBhvr>
                                        <p:cTn id="18" dur="400" fill="hold">
                                          <p:stCondLst>
                                            <p:cond delay="800"/>
                                          </p:stCondLst>
                                        </p:cTn>
                                        <p:tgtEl>
                                          <p:spTgt spid="9"/>
                                        </p:tgtEl>
                                        <p:attrNameLst>
                                          <p:attrName>r</p:attrName>
                                        </p:attrNameLst>
                                      </p:cBhvr>
                                    </p:animRot>
                                    <p:animRot by="-240000">
                                      <p:cBhvr>
                                        <p:cTn id="19" dur="400" fill="hold">
                                          <p:stCondLst>
                                            <p:cond delay="1200"/>
                                          </p:stCondLst>
                                        </p:cTn>
                                        <p:tgtEl>
                                          <p:spTgt spid="9"/>
                                        </p:tgtEl>
                                        <p:attrNameLst>
                                          <p:attrName>r</p:attrName>
                                        </p:attrNameLst>
                                      </p:cBhvr>
                                    </p:animRot>
                                    <p:animRot by="120000">
                                      <p:cBhvr>
                                        <p:cTn id="20" dur="400" fill="hold">
                                          <p:stCondLst>
                                            <p:cond delay="1600"/>
                                          </p:stCondLst>
                                        </p:cTn>
                                        <p:tgtEl>
                                          <p:spTgt spid="9"/>
                                        </p:tgtEl>
                                        <p:attrNameLst>
                                          <p:attrName>r</p:attrName>
                                        </p:attrNameLst>
                                      </p:cBhvr>
                                    </p:animRot>
                                  </p:childTnLst>
                                </p:cTn>
                              </p:par>
                            </p:childTnLst>
                          </p:cTn>
                        </p:par>
                        <p:par>
                          <p:cTn id="21" fill="hold">
                            <p:stCondLst>
                              <p:cond delay="6000"/>
                            </p:stCondLst>
                            <p:childTnLst>
                              <p:par>
                                <p:cTn id="22" presetID="32" presetClass="emph" presetSubtype="0" repeatCount="3000" fill="hold" nodeType="afterEffect">
                                  <p:stCondLst>
                                    <p:cond delay="5000"/>
                                  </p:stCondLst>
                                  <p:childTnLst>
                                    <p:animClr clrSpc="rgb" dir="cw">
                                      <p:cBhvr override="childStyle">
                                        <p:cTn id="23" dur="200" fill="hold"/>
                                        <p:tgtEl>
                                          <p:spTgt spid="9"/>
                                        </p:tgtEl>
                                        <p:attrNameLst>
                                          <p:attrName>style.color</p:attrName>
                                        </p:attrNameLst>
                                      </p:cBhvr>
                                      <p:to>
                                        <a:schemeClr val="accent2"/>
                                      </p:to>
                                    </p:animClr>
                                    <p:animClr clrSpc="rgb" dir="cw">
                                      <p:cBhvr>
                                        <p:cTn id="24" dur="200" fill="hold"/>
                                        <p:tgtEl>
                                          <p:spTgt spid="9"/>
                                        </p:tgtEl>
                                        <p:attrNameLst>
                                          <p:attrName>fillcolor</p:attrName>
                                        </p:attrNameLst>
                                      </p:cBhvr>
                                      <p:to>
                                        <a:schemeClr val="accent2"/>
                                      </p:to>
                                    </p:animClr>
                                    <p:set>
                                      <p:cBhvr>
                                        <p:cTn id="25" dur="200" fill="hold"/>
                                        <p:tgtEl>
                                          <p:spTgt spid="9"/>
                                        </p:tgtEl>
                                        <p:attrNameLst>
                                          <p:attrName>fill.type</p:attrName>
                                        </p:attrNameLst>
                                      </p:cBhvr>
                                      <p:to>
                                        <p:strVal val="solid"/>
                                      </p:to>
                                    </p:set>
                                    <p:set>
                                      <p:cBhvr>
                                        <p:cTn id="26" dur="200" fill="hold"/>
                                        <p:tgtEl>
                                          <p:spTgt spid="9"/>
                                        </p:tgtEl>
                                        <p:attrNameLst>
                                          <p:attrName>fill.on</p:attrName>
                                        </p:attrNameLst>
                                      </p:cBhvr>
                                      <p:to>
                                        <p:strVal val="true"/>
                                      </p:to>
                                    </p:set>
                                    <p:animRot by="120000">
                                      <p:cBhvr>
                                        <p:cTn id="27" dur="200" fill="hold">
                                          <p:stCondLst>
                                            <p:cond delay="0"/>
                                          </p:stCondLst>
                                        </p:cTn>
                                        <p:tgtEl>
                                          <p:spTgt spid="9"/>
                                        </p:tgtEl>
                                        <p:attrNameLst>
                                          <p:attrName>r</p:attrName>
                                        </p:attrNameLst>
                                      </p:cBhvr>
                                    </p:animRot>
                                    <p:animRot by="-240000">
                                      <p:cBhvr>
                                        <p:cTn id="28" dur="400" fill="hold">
                                          <p:stCondLst>
                                            <p:cond delay="400"/>
                                          </p:stCondLst>
                                        </p:cTn>
                                        <p:tgtEl>
                                          <p:spTgt spid="9"/>
                                        </p:tgtEl>
                                        <p:attrNameLst>
                                          <p:attrName>r</p:attrName>
                                        </p:attrNameLst>
                                      </p:cBhvr>
                                    </p:animRot>
                                    <p:animRot by="240000">
                                      <p:cBhvr>
                                        <p:cTn id="29" dur="400" fill="hold">
                                          <p:stCondLst>
                                            <p:cond delay="800"/>
                                          </p:stCondLst>
                                        </p:cTn>
                                        <p:tgtEl>
                                          <p:spTgt spid="9"/>
                                        </p:tgtEl>
                                        <p:attrNameLst>
                                          <p:attrName>r</p:attrName>
                                        </p:attrNameLst>
                                      </p:cBhvr>
                                    </p:animRot>
                                    <p:animRot by="-240000">
                                      <p:cBhvr>
                                        <p:cTn id="30" dur="400" fill="hold">
                                          <p:stCondLst>
                                            <p:cond delay="1200"/>
                                          </p:stCondLst>
                                        </p:cTn>
                                        <p:tgtEl>
                                          <p:spTgt spid="9"/>
                                        </p:tgtEl>
                                        <p:attrNameLst>
                                          <p:attrName>r</p:attrName>
                                        </p:attrNameLst>
                                      </p:cBhvr>
                                    </p:animRot>
                                    <p:animRot by="120000">
                                      <p:cBhvr>
                                        <p:cTn id="31" dur="400" fill="hold">
                                          <p:stCondLst>
                                            <p:cond delay="1600"/>
                                          </p:stCondLst>
                                        </p:cTn>
                                        <p:tgtEl>
                                          <p:spTgt spid="9"/>
                                        </p:tgtEl>
                                        <p:attrNameLst>
                                          <p:attrName>r</p:attrName>
                                        </p:attrNameLst>
                                      </p:cBhvr>
                                    </p:animRot>
                                  </p:childTnLst>
                                </p:cTn>
                              </p:par>
                            </p:childTnLst>
                          </p:cTn>
                        </p:par>
                        <p:par>
                          <p:cTn id="32" fill="hold">
                            <p:stCondLst>
                              <p:cond delay="17000"/>
                            </p:stCondLst>
                            <p:childTnLst>
                              <p:par>
                                <p:cTn id="33" presetID="32" presetClass="emph" presetSubtype="0" repeatCount="3000" fill="hold" nodeType="afterEffect">
                                  <p:stCondLst>
                                    <p:cond delay="5000"/>
                                  </p:stCondLst>
                                  <p:childTnLst>
                                    <p:animClr clrSpc="rgb" dir="cw">
                                      <p:cBhvr override="childStyle">
                                        <p:cTn id="34" dur="200" fill="hold"/>
                                        <p:tgtEl>
                                          <p:spTgt spid="9"/>
                                        </p:tgtEl>
                                        <p:attrNameLst>
                                          <p:attrName>style.color</p:attrName>
                                        </p:attrNameLst>
                                      </p:cBhvr>
                                      <p:to>
                                        <a:schemeClr val="accent2"/>
                                      </p:to>
                                    </p:animClr>
                                    <p:animClr clrSpc="rgb" dir="cw">
                                      <p:cBhvr>
                                        <p:cTn id="35" dur="200" fill="hold"/>
                                        <p:tgtEl>
                                          <p:spTgt spid="9"/>
                                        </p:tgtEl>
                                        <p:attrNameLst>
                                          <p:attrName>fillcolor</p:attrName>
                                        </p:attrNameLst>
                                      </p:cBhvr>
                                      <p:to>
                                        <a:schemeClr val="accent2"/>
                                      </p:to>
                                    </p:animClr>
                                    <p:set>
                                      <p:cBhvr>
                                        <p:cTn id="36" dur="200" fill="hold"/>
                                        <p:tgtEl>
                                          <p:spTgt spid="9"/>
                                        </p:tgtEl>
                                        <p:attrNameLst>
                                          <p:attrName>fill.type</p:attrName>
                                        </p:attrNameLst>
                                      </p:cBhvr>
                                      <p:to>
                                        <p:strVal val="solid"/>
                                      </p:to>
                                    </p:set>
                                    <p:set>
                                      <p:cBhvr>
                                        <p:cTn id="37" dur="200" fill="hold"/>
                                        <p:tgtEl>
                                          <p:spTgt spid="9"/>
                                        </p:tgtEl>
                                        <p:attrNameLst>
                                          <p:attrName>fill.on</p:attrName>
                                        </p:attrNameLst>
                                      </p:cBhvr>
                                      <p:to>
                                        <p:strVal val="true"/>
                                      </p:to>
                                    </p:set>
                                    <p:animRot by="120000">
                                      <p:cBhvr>
                                        <p:cTn id="38" dur="200" fill="hold">
                                          <p:stCondLst>
                                            <p:cond delay="0"/>
                                          </p:stCondLst>
                                        </p:cTn>
                                        <p:tgtEl>
                                          <p:spTgt spid="9"/>
                                        </p:tgtEl>
                                        <p:attrNameLst>
                                          <p:attrName>r</p:attrName>
                                        </p:attrNameLst>
                                      </p:cBhvr>
                                    </p:animRot>
                                    <p:animRot by="-240000">
                                      <p:cBhvr>
                                        <p:cTn id="39" dur="400" fill="hold">
                                          <p:stCondLst>
                                            <p:cond delay="400"/>
                                          </p:stCondLst>
                                        </p:cTn>
                                        <p:tgtEl>
                                          <p:spTgt spid="9"/>
                                        </p:tgtEl>
                                        <p:attrNameLst>
                                          <p:attrName>r</p:attrName>
                                        </p:attrNameLst>
                                      </p:cBhvr>
                                    </p:animRot>
                                    <p:animRot by="240000">
                                      <p:cBhvr>
                                        <p:cTn id="40" dur="400" fill="hold">
                                          <p:stCondLst>
                                            <p:cond delay="800"/>
                                          </p:stCondLst>
                                        </p:cTn>
                                        <p:tgtEl>
                                          <p:spTgt spid="9"/>
                                        </p:tgtEl>
                                        <p:attrNameLst>
                                          <p:attrName>r</p:attrName>
                                        </p:attrNameLst>
                                      </p:cBhvr>
                                    </p:animRot>
                                    <p:animRot by="-240000">
                                      <p:cBhvr>
                                        <p:cTn id="41" dur="400" fill="hold">
                                          <p:stCondLst>
                                            <p:cond delay="1200"/>
                                          </p:stCondLst>
                                        </p:cTn>
                                        <p:tgtEl>
                                          <p:spTgt spid="9"/>
                                        </p:tgtEl>
                                        <p:attrNameLst>
                                          <p:attrName>r</p:attrName>
                                        </p:attrNameLst>
                                      </p:cBhvr>
                                    </p:animRot>
                                    <p:animRot by="120000">
                                      <p:cBhvr>
                                        <p:cTn id="42" dur="400" fill="hold">
                                          <p:stCondLst>
                                            <p:cond delay="1600"/>
                                          </p:stCondLst>
                                        </p:cTn>
                                        <p:tgtEl>
                                          <p:spTgt spid="9"/>
                                        </p:tgtEl>
                                        <p:attrNameLst>
                                          <p:attrName>r</p:attrName>
                                        </p:attrNameLst>
                                      </p:cBhvr>
                                    </p:animRot>
                                  </p:childTnLst>
                                </p:cTn>
                              </p:par>
                              <p:par>
                                <p:cTn id="43" presetID="1" presetClass="entr" presetSubtype="0" fill="hold"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TextShape 2"/>
          <p:cNvSpPr txBox="1"/>
          <p:nvPr/>
        </p:nvSpPr>
        <p:spPr>
          <a:xfrm>
            <a:off x="65310" y="1340768"/>
            <a:ext cx="9143433" cy="4666445"/>
          </a:xfrm>
          <a:prstGeom prst="rect">
            <a:avLst/>
          </a:prstGeom>
        </p:spPr>
        <p:txBody>
          <a:bodyPr lIns="82902" tIns="41451" rIns="82902" bIns="41451"/>
          <a:lstStyle/>
          <a:p>
            <a:pPr defTabSz="829022" fontAlgn="auto">
              <a:lnSpc>
                <a:spcPct val="110000"/>
              </a:lnSpc>
              <a:spcBef>
                <a:spcPts val="0"/>
              </a:spcBef>
              <a:spcAft>
                <a:spcPts val="300"/>
              </a:spcAft>
            </a:pPr>
            <a:r>
              <a:rPr lang="de-DE" sz="2400" b="1" dirty="0">
                <a:solidFill>
                  <a:srgbClr val="000000"/>
                </a:solidFill>
                <a:latin typeface="Arial"/>
                <a:ea typeface="ＭＳ Ｐゴシック"/>
                <a:cs typeface="DejaVu Sans"/>
              </a:rPr>
              <a:t>QVT (Query View Transformation</a:t>
            </a:r>
            <a:r>
              <a:rPr lang="de-DE" sz="2400" b="1" dirty="0" smtClean="0">
                <a:solidFill>
                  <a:srgbClr val="000000"/>
                </a:solidFill>
                <a:latin typeface="Arial"/>
                <a:ea typeface="ＭＳ Ｐゴシック"/>
                <a:cs typeface="DejaVu Sans"/>
              </a:rPr>
              <a:t>):</a:t>
            </a:r>
            <a:endParaRPr lang="de-DE" sz="2400" dirty="0" smtClean="0">
              <a:solidFill>
                <a:prstClr val="black"/>
              </a:solidFill>
              <a:latin typeface="Arial"/>
              <a:cs typeface="DejaVu Sans"/>
            </a:endParaRPr>
          </a:p>
          <a:p>
            <a:pPr marL="342900" indent="-234000" defTabSz="829022" fontAlgn="auto">
              <a:lnSpc>
                <a:spcPct val="110000"/>
              </a:lnSpc>
              <a:spcBef>
                <a:spcPts val="0"/>
              </a:spcBef>
              <a:spcAft>
                <a:spcPts val="300"/>
              </a:spcAft>
              <a:buFont typeface="Arial" panose="020B0604020202020204" pitchFamily="34" charset="0"/>
              <a:buChar char="•"/>
            </a:pPr>
            <a:r>
              <a:rPr lang="de-DE" sz="2400" dirty="0" smtClean="0">
                <a:solidFill>
                  <a:srgbClr val="000000"/>
                </a:solidFill>
                <a:latin typeface="Arial"/>
                <a:ea typeface="ＭＳ Ｐゴシック"/>
                <a:cs typeface="DejaVu Sans"/>
              </a:rPr>
              <a:t>Standard </a:t>
            </a:r>
            <a:r>
              <a:rPr lang="de-DE" sz="2400" dirty="0">
                <a:solidFill>
                  <a:srgbClr val="000000"/>
                </a:solidFill>
                <a:latin typeface="Arial"/>
                <a:ea typeface="ＭＳ Ｐゴシック"/>
                <a:cs typeface="DejaVu Sans"/>
              </a:rPr>
              <a:t>der OMG.</a:t>
            </a:r>
            <a:endParaRPr sz="2400" dirty="0">
              <a:solidFill>
                <a:prstClr val="black"/>
              </a:solidFill>
              <a:latin typeface="Arial"/>
              <a:cs typeface="DejaVu Sans"/>
            </a:endParaRPr>
          </a:p>
          <a:p>
            <a:pPr defTabSz="829022" fontAlgn="auto">
              <a:lnSpc>
                <a:spcPct val="110000"/>
              </a:lnSpc>
              <a:spcBef>
                <a:spcPts val="0"/>
              </a:spcBef>
              <a:spcAft>
                <a:spcPts val="300"/>
              </a:spcAft>
            </a:pPr>
            <a:r>
              <a:rPr lang="de-DE" sz="2400" dirty="0">
                <a:solidFill>
                  <a:srgbClr val="000000"/>
                </a:solidFill>
                <a:latin typeface="Arial"/>
                <a:ea typeface="ＭＳ Ｐゴシック"/>
                <a:cs typeface="DejaVu Sans"/>
              </a:rPr>
              <a:t>Besteht aus zwei </a:t>
            </a:r>
            <a:r>
              <a:rPr lang="de-DE" sz="2400" dirty="0" smtClean="0">
                <a:solidFill>
                  <a:srgbClr val="000000"/>
                </a:solidFill>
                <a:latin typeface="Arial"/>
                <a:ea typeface="ＭＳ Ｐゴシック"/>
                <a:cs typeface="DejaVu Sans"/>
              </a:rPr>
              <a:t>Transformationssprachen:</a:t>
            </a:r>
            <a:endParaRPr lang="de-DE" sz="2400" dirty="0" smtClean="0">
              <a:solidFill>
                <a:prstClr val="black"/>
              </a:solidFill>
              <a:latin typeface="Arial"/>
              <a:cs typeface="DejaVu Sans"/>
            </a:endParaRPr>
          </a:p>
          <a:p>
            <a:pPr marL="342900" indent="-234000" defTabSz="829022" fontAlgn="auto">
              <a:lnSpc>
                <a:spcPct val="110000"/>
              </a:lnSpc>
              <a:spcBef>
                <a:spcPts val="0"/>
              </a:spcBef>
              <a:spcAft>
                <a:spcPts val="300"/>
              </a:spcAft>
              <a:buFont typeface="Arial" panose="020B0604020202020204" pitchFamily="34" charset="0"/>
              <a:buChar char="•"/>
            </a:pPr>
            <a:r>
              <a:rPr lang="de-DE" sz="2400" b="1" dirty="0" smtClean="0">
                <a:solidFill>
                  <a:srgbClr val="000000"/>
                </a:solidFill>
                <a:latin typeface="Arial"/>
                <a:ea typeface="ＭＳ Ｐゴシック"/>
                <a:cs typeface="DejaVu Sans"/>
              </a:rPr>
              <a:t>QVT Relations:</a:t>
            </a:r>
            <a:endParaRPr lang="de-DE" sz="2400" dirty="0" smtClean="0">
              <a:solidFill>
                <a:prstClr val="black"/>
              </a:solidFill>
              <a:latin typeface="Arial"/>
              <a:cs typeface="DejaVu Sans"/>
            </a:endParaRPr>
          </a:p>
          <a:p>
            <a:pPr marL="648000" indent="-234000" defTabSz="829022" fontAlgn="auto">
              <a:lnSpc>
                <a:spcPct val="110000"/>
              </a:lnSpc>
              <a:spcBef>
                <a:spcPts val="0"/>
              </a:spcBef>
              <a:spcAft>
                <a:spcPts val="300"/>
              </a:spcAft>
              <a:buFont typeface="Symbol" panose="05050102010706020507" pitchFamily="18" charset="2"/>
              <a:buChar char="-"/>
            </a:pPr>
            <a:r>
              <a:rPr lang="de-DE" sz="2400" dirty="0" smtClean="0">
                <a:solidFill>
                  <a:srgbClr val="000000"/>
                </a:solidFill>
                <a:latin typeface="Arial"/>
                <a:ea typeface="ＭＳ Ｐゴシック"/>
                <a:cs typeface="DejaVu Sans"/>
              </a:rPr>
              <a:t>Deklaration.</a:t>
            </a:r>
            <a:endParaRPr lang="de-DE" sz="2400" dirty="0" smtClean="0">
              <a:solidFill>
                <a:prstClr val="black"/>
              </a:solidFill>
              <a:latin typeface="Arial"/>
              <a:cs typeface="DejaVu Sans"/>
            </a:endParaRPr>
          </a:p>
          <a:p>
            <a:pPr marL="648000" indent="-234000" defTabSz="829022" fontAlgn="auto">
              <a:lnSpc>
                <a:spcPct val="110000"/>
              </a:lnSpc>
              <a:spcBef>
                <a:spcPts val="0"/>
              </a:spcBef>
              <a:spcAft>
                <a:spcPts val="300"/>
              </a:spcAft>
              <a:buFont typeface="Symbol" panose="05050102010706020507" pitchFamily="18" charset="2"/>
              <a:buChar char="-"/>
            </a:pPr>
            <a:r>
              <a:rPr lang="de-DE" sz="2400" dirty="0" smtClean="0">
                <a:solidFill>
                  <a:srgbClr val="000000"/>
                </a:solidFill>
                <a:latin typeface="Arial"/>
                <a:ea typeface="ＭＳ Ｐゴシック"/>
                <a:cs typeface="DejaVu Sans"/>
              </a:rPr>
              <a:t>Kann </a:t>
            </a:r>
            <a:r>
              <a:rPr lang="de-DE" sz="2400" dirty="0">
                <a:solidFill>
                  <a:srgbClr val="000000"/>
                </a:solidFill>
                <a:latin typeface="Arial"/>
                <a:ea typeface="ＭＳ Ｐゴシック"/>
                <a:cs typeface="DejaVu Sans"/>
              </a:rPr>
              <a:t>bidirektional und inkrementell </a:t>
            </a:r>
            <a:r>
              <a:rPr lang="de-DE" sz="2400" dirty="0" smtClean="0">
                <a:solidFill>
                  <a:srgbClr val="000000"/>
                </a:solidFill>
                <a:latin typeface="Arial"/>
                <a:ea typeface="ＭＳ Ｐゴシック"/>
                <a:cs typeface="DejaVu Sans"/>
              </a:rPr>
              <a:t>transformieren.</a:t>
            </a:r>
            <a:endParaRPr lang="de-DE" sz="2400" dirty="0" smtClean="0">
              <a:solidFill>
                <a:prstClr val="black"/>
              </a:solidFill>
              <a:latin typeface="Arial"/>
              <a:cs typeface="DejaVu Sans"/>
            </a:endParaRPr>
          </a:p>
          <a:p>
            <a:pPr marL="342900" indent="-234000" defTabSz="829022" fontAlgn="auto">
              <a:lnSpc>
                <a:spcPct val="110000"/>
              </a:lnSpc>
              <a:spcBef>
                <a:spcPts val="0"/>
              </a:spcBef>
              <a:spcAft>
                <a:spcPts val="300"/>
              </a:spcAft>
              <a:buFont typeface="Arial" panose="020B0604020202020204" pitchFamily="34" charset="0"/>
              <a:buChar char="•"/>
            </a:pPr>
            <a:r>
              <a:rPr lang="de-DE" sz="2400" b="1" dirty="0" smtClean="0">
                <a:solidFill>
                  <a:srgbClr val="000000"/>
                </a:solidFill>
                <a:latin typeface="Arial"/>
                <a:ea typeface="ＭＳ Ｐゴシック"/>
                <a:cs typeface="DejaVu Sans"/>
              </a:rPr>
              <a:t>QVT </a:t>
            </a:r>
            <a:r>
              <a:rPr lang="de-DE" sz="2400" b="1" dirty="0">
                <a:solidFill>
                  <a:srgbClr val="000000"/>
                </a:solidFill>
                <a:latin typeface="Arial"/>
                <a:ea typeface="ＭＳ Ｐゴシック"/>
                <a:cs typeface="DejaVu Sans"/>
              </a:rPr>
              <a:t>Operational </a:t>
            </a:r>
            <a:r>
              <a:rPr lang="de-DE" sz="2400" b="1" dirty="0" smtClean="0">
                <a:solidFill>
                  <a:srgbClr val="000000"/>
                </a:solidFill>
                <a:latin typeface="Arial"/>
                <a:ea typeface="ＭＳ Ｐゴシック"/>
                <a:cs typeface="DejaVu Sans"/>
              </a:rPr>
              <a:t>Mapping:</a:t>
            </a:r>
            <a:endParaRPr lang="de-DE" sz="2400" dirty="0" smtClean="0">
              <a:solidFill>
                <a:prstClr val="black"/>
              </a:solidFill>
              <a:latin typeface="Arial"/>
              <a:cs typeface="DejaVu Sans"/>
            </a:endParaRPr>
          </a:p>
          <a:p>
            <a:pPr marL="648000" indent="-234000" defTabSz="829022" fontAlgn="auto">
              <a:lnSpc>
                <a:spcPct val="110000"/>
              </a:lnSpc>
              <a:spcBef>
                <a:spcPts val="0"/>
              </a:spcBef>
              <a:spcAft>
                <a:spcPts val="300"/>
              </a:spcAft>
              <a:buFont typeface="Symbol" panose="05050102010706020507" pitchFamily="18" charset="2"/>
              <a:buChar char="-"/>
            </a:pPr>
            <a:r>
              <a:rPr lang="de-DE" sz="2400" dirty="0" smtClean="0">
                <a:solidFill>
                  <a:srgbClr val="000000"/>
                </a:solidFill>
                <a:latin typeface="Arial"/>
                <a:ea typeface="ＭＳ Ｐゴシック"/>
                <a:cs typeface="DejaVu Sans"/>
              </a:rPr>
              <a:t>Imperativ.</a:t>
            </a:r>
            <a:endParaRPr lang="de-DE" sz="2400" dirty="0" smtClean="0">
              <a:solidFill>
                <a:prstClr val="black"/>
              </a:solidFill>
              <a:latin typeface="Arial"/>
              <a:cs typeface="DejaVu Sans"/>
            </a:endParaRPr>
          </a:p>
          <a:p>
            <a:pPr marL="648000" indent="-234000" defTabSz="829022" fontAlgn="auto">
              <a:lnSpc>
                <a:spcPct val="110000"/>
              </a:lnSpc>
              <a:spcBef>
                <a:spcPts val="0"/>
              </a:spcBef>
              <a:spcAft>
                <a:spcPts val="300"/>
              </a:spcAft>
              <a:buFont typeface="Symbol" panose="05050102010706020507" pitchFamily="18" charset="2"/>
              <a:buChar char="-"/>
            </a:pPr>
            <a:r>
              <a:rPr lang="de-DE" sz="2400" dirty="0" smtClean="0">
                <a:solidFill>
                  <a:srgbClr val="000000"/>
                </a:solidFill>
                <a:latin typeface="Arial"/>
                <a:ea typeface="ＭＳ Ｐゴシック"/>
                <a:cs typeface="DejaVu Sans"/>
              </a:rPr>
              <a:t>Kann </a:t>
            </a:r>
            <a:r>
              <a:rPr lang="de-DE" sz="2400" dirty="0">
                <a:solidFill>
                  <a:srgbClr val="000000"/>
                </a:solidFill>
                <a:latin typeface="Arial"/>
                <a:ea typeface="ＭＳ Ｐゴシック"/>
                <a:cs typeface="DejaVu Sans"/>
              </a:rPr>
              <a:t>Relations </a:t>
            </a:r>
            <a:r>
              <a:rPr lang="de-DE" sz="2400" dirty="0" smtClean="0">
                <a:solidFill>
                  <a:srgbClr val="000000"/>
                </a:solidFill>
                <a:latin typeface="Arial"/>
                <a:ea typeface="ＭＳ Ｐゴシック"/>
                <a:cs typeface="DejaVu Sans"/>
              </a:rPr>
              <a:t>verwenden.</a:t>
            </a:r>
            <a:endParaRPr sz="2400" dirty="0">
              <a:solidFill>
                <a:prstClr val="black"/>
              </a:solidFill>
              <a:latin typeface="Arial"/>
              <a:cs typeface="DejaVu Sans"/>
            </a:endParaRPr>
          </a:p>
          <a:p>
            <a:pPr defTabSz="829022" fontAlgn="auto">
              <a:lnSpc>
                <a:spcPct val="110000"/>
              </a:lnSpc>
              <a:spcBef>
                <a:spcPts val="0"/>
              </a:spcBef>
              <a:spcAft>
                <a:spcPts val="300"/>
              </a:spcAft>
            </a:pPr>
            <a:r>
              <a:rPr lang="de-DE" sz="2400" dirty="0">
                <a:solidFill>
                  <a:srgbClr val="000000"/>
                </a:solidFill>
                <a:latin typeface="Arial"/>
                <a:ea typeface="ＭＳ Ｐゴシック"/>
                <a:cs typeface="DejaVu Sans"/>
              </a:rPr>
              <a:t>Metamodelle </a:t>
            </a:r>
            <a:r>
              <a:rPr lang="de-DE" sz="2400" b="1" dirty="0">
                <a:solidFill>
                  <a:srgbClr val="000000"/>
                </a:solidFill>
                <a:latin typeface="Arial"/>
                <a:ea typeface="ＭＳ Ｐゴシック"/>
                <a:cs typeface="DejaVu Sans"/>
              </a:rPr>
              <a:t>mittels MOF beschreiben.</a:t>
            </a:r>
            <a:endParaRPr sz="2400" dirty="0">
              <a:solidFill>
                <a:prstClr val="black"/>
              </a:solidFill>
              <a:latin typeface="Arial"/>
              <a:cs typeface="DejaVu Sans"/>
            </a:endParaRPr>
          </a:p>
        </p:txBody>
      </p:sp>
      <p:sp>
        <p:nvSpPr>
          <p:cNvPr id="4" name="TextShape 1"/>
          <p:cNvSpPr txBox="1"/>
          <p:nvPr/>
        </p:nvSpPr>
        <p:spPr>
          <a:xfrm>
            <a:off x="0" y="5"/>
            <a:ext cx="5877921" cy="980083"/>
          </a:xfrm>
          <a:prstGeom prst="rect">
            <a:avLst/>
          </a:prstGeom>
        </p:spPr>
        <p:txBody>
          <a:bodyPr wrap="none" lIns="0" tIns="0" rIns="0" bIns="0" anchor="ctr"/>
          <a:lstStyle/>
          <a:p>
            <a:pPr algn="ctr" defTabSz="829022" fontAlgn="auto">
              <a:spcBef>
                <a:spcPts val="0"/>
              </a:spcBef>
              <a:spcAft>
                <a:spcPts val="0"/>
              </a:spcAft>
            </a:pPr>
            <a:r>
              <a:rPr lang="en-US" sz="2800" dirty="0" err="1" smtClean="0">
                <a:solidFill>
                  <a:srgbClr val="7DA647"/>
                </a:solidFill>
                <a:latin typeface="Arial"/>
                <a:ea typeface="SimSun"/>
                <a:cs typeface="DejaVu Sans"/>
              </a:rPr>
              <a:t>Modelltransformationssprachen</a:t>
            </a:r>
            <a:r>
              <a:rPr lang="en-US" sz="2800" dirty="0" smtClean="0">
                <a:solidFill>
                  <a:srgbClr val="7DA647"/>
                </a:solidFill>
                <a:latin typeface="Arial"/>
                <a:ea typeface="SimSun"/>
                <a:cs typeface="DejaVu Sans"/>
              </a:rPr>
              <a:t> </a:t>
            </a:r>
          </a:p>
          <a:p>
            <a:pPr algn="ctr" defTabSz="829022" fontAlgn="auto">
              <a:spcBef>
                <a:spcPts val="0"/>
              </a:spcBef>
              <a:spcAft>
                <a:spcPts val="0"/>
              </a:spcAft>
            </a:pPr>
            <a:r>
              <a:rPr lang="en-US" sz="2200" dirty="0" smtClean="0">
                <a:solidFill>
                  <a:srgbClr val="7DA647"/>
                </a:solidFill>
                <a:latin typeface="Arial"/>
                <a:ea typeface="SimSun"/>
                <a:cs typeface="DejaVu Sans"/>
              </a:rPr>
              <a:t>QVT</a:t>
            </a:r>
            <a:endParaRPr sz="2200" dirty="0">
              <a:solidFill>
                <a:prstClr val="black"/>
              </a:solidFill>
              <a:latin typeface="Arial"/>
              <a:cs typeface="DejaVu Sans"/>
            </a:endParaRPr>
          </a:p>
        </p:txBody>
      </p:sp>
      <p:sp>
        <p:nvSpPr>
          <p:cNvPr id="11" name="Fußzeilenplatzhalter 10"/>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2" name="Foliennummernplatzhalter 11"/>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60</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41720828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1"/>
          <p:cNvSpPr txBox="1"/>
          <p:nvPr/>
        </p:nvSpPr>
        <p:spPr>
          <a:xfrm>
            <a:off x="0" y="40823"/>
            <a:ext cx="5877921" cy="898110"/>
          </a:xfrm>
          <a:prstGeom prst="rect">
            <a:avLst/>
          </a:prstGeom>
        </p:spPr>
        <p:txBody>
          <a:bodyPr wrap="none" lIns="0" tIns="0" rIns="0" bIns="0" anchor="ctr"/>
          <a:lstStyle/>
          <a:p>
            <a:pPr algn="ctr" defTabSz="829022" fontAlgn="auto">
              <a:spcBef>
                <a:spcPts val="0"/>
              </a:spcBef>
              <a:spcAft>
                <a:spcPts val="0"/>
              </a:spcAft>
            </a:pPr>
            <a:r>
              <a:rPr lang="en-US" sz="2800" dirty="0" err="1">
                <a:solidFill>
                  <a:srgbClr val="7DA647"/>
                </a:solidFill>
                <a:latin typeface="Arial"/>
                <a:ea typeface="SimSun"/>
                <a:cs typeface="DejaVu Sans"/>
              </a:rPr>
              <a:t>Modelltransformationssprachen</a:t>
            </a:r>
            <a:r>
              <a:rPr lang="en-US" sz="2800" dirty="0">
                <a:solidFill>
                  <a:srgbClr val="7DA647"/>
                </a:solidFill>
                <a:latin typeface="Arial"/>
                <a:ea typeface="SimSun"/>
                <a:cs typeface="DejaVu Sans"/>
              </a:rPr>
              <a:t> </a:t>
            </a:r>
          </a:p>
          <a:p>
            <a:pPr algn="ctr" defTabSz="829022" fontAlgn="auto">
              <a:spcBef>
                <a:spcPts val="0"/>
              </a:spcBef>
              <a:spcAft>
                <a:spcPts val="0"/>
              </a:spcAft>
            </a:pPr>
            <a:r>
              <a:rPr lang="en-US" sz="2200" dirty="0">
                <a:solidFill>
                  <a:srgbClr val="7DA647"/>
                </a:solidFill>
                <a:latin typeface="Arial"/>
                <a:ea typeface="SimSun"/>
                <a:cs typeface="DejaVu Sans"/>
              </a:rPr>
              <a:t>ATL</a:t>
            </a:r>
            <a:endParaRPr lang="en-US" sz="2200" dirty="0">
              <a:solidFill>
                <a:prstClr val="black"/>
              </a:solidFill>
              <a:latin typeface="Arial"/>
              <a:cs typeface="DejaVu Sans"/>
            </a:endParaRPr>
          </a:p>
        </p:txBody>
      </p:sp>
      <p:sp>
        <p:nvSpPr>
          <p:cNvPr id="6" name="TextShape 2"/>
          <p:cNvSpPr txBox="1"/>
          <p:nvPr/>
        </p:nvSpPr>
        <p:spPr>
          <a:xfrm>
            <a:off x="97965" y="1306347"/>
            <a:ext cx="9143433" cy="4906293"/>
          </a:xfrm>
          <a:prstGeom prst="rect">
            <a:avLst/>
          </a:prstGeom>
        </p:spPr>
        <p:txBody>
          <a:bodyPr lIns="82902" tIns="41451" rIns="82902" bIns="41451"/>
          <a:lstStyle/>
          <a:p>
            <a:pPr defTabSz="829022" fontAlgn="auto">
              <a:lnSpc>
                <a:spcPct val="110000"/>
              </a:lnSpc>
              <a:spcBef>
                <a:spcPts val="0"/>
              </a:spcBef>
              <a:spcAft>
                <a:spcPts val="900"/>
              </a:spcAft>
            </a:pPr>
            <a:r>
              <a:rPr lang="de-DE" sz="2400" b="1" dirty="0">
                <a:solidFill>
                  <a:srgbClr val="000000"/>
                </a:solidFill>
                <a:latin typeface="Arial"/>
                <a:ea typeface="ＭＳ Ｐゴシック"/>
                <a:cs typeface="DejaVu Sans"/>
              </a:rPr>
              <a:t>Atlas Transformation Language (ATL</a:t>
            </a:r>
            <a:r>
              <a:rPr lang="de-DE" sz="2400" b="1" dirty="0" smtClean="0">
                <a:solidFill>
                  <a:srgbClr val="000000"/>
                </a:solidFill>
                <a:latin typeface="Arial"/>
                <a:ea typeface="ＭＳ Ｐゴシック"/>
                <a:cs typeface="DejaVu Sans"/>
              </a:rPr>
              <a:t>):</a:t>
            </a:r>
            <a:endParaRPr lang="de-DE" sz="2400" dirty="0" smtClean="0">
              <a:solidFill>
                <a:prstClr val="black"/>
              </a:solidFill>
              <a:latin typeface="Arial"/>
              <a:cs typeface="DejaVu Sans"/>
            </a:endParaRPr>
          </a:p>
          <a:p>
            <a:pPr marL="342900" indent="-234000" defTabSz="829022" fontAlgn="auto">
              <a:lnSpc>
                <a:spcPct val="110000"/>
              </a:lnSpc>
              <a:spcBef>
                <a:spcPts val="0"/>
              </a:spcBef>
              <a:spcAft>
                <a:spcPts val="900"/>
              </a:spcAft>
              <a:buFont typeface="Arial" panose="020B0604020202020204" pitchFamily="34" charset="0"/>
              <a:buChar char="•"/>
            </a:pPr>
            <a:r>
              <a:rPr lang="de-DE" sz="2400" b="1" dirty="0" smtClean="0">
                <a:solidFill>
                  <a:srgbClr val="000000"/>
                </a:solidFill>
                <a:latin typeface="Arial"/>
                <a:ea typeface="ＭＳ Ｐゴシック"/>
                <a:cs typeface="DejaVu Sans"/>
              </a:rPr>
              <a:t>Sprache </a:t>
            </a:r>
            <a:r>
              <a:rPr lang="de-DE" sz="2400" b="1" dirty="0">
                <a:solidFill>
                  <a:srgbClr val="000000"/>
                </a:solidFill>
                <a:latin typeface="Arial"/>
                <a:ea typeface="ＭＳ Ｐゴシック"/>
                <a:cs typeface="DejaVu Sans"/>
              </a:rPr>
              <a:t>des Eclipse-M2M-Projekts</a:t>
            </a:r>
            <a:r>
              <a:rPr lang="de-DE" sz="2400" dirty="0">
                <a:solidFill>
                  <a:srgbClr val="000000"/>
                </a:solidFill>
                <a:latin typeface="Arial"/>
                <a:ea typeface="ＭＳ Ｐゴシック"/>
                <a:cs typeface="DejaVu Sans"/>
              </a:rPr>
              <a:t> (Modell-2-Modell</a:t>
            </a:r>
            <a:r>
              <a:rPr lang="de-DE" sz="2400" dirty="0" smtClean="0">
                <a:solidFill>
                  <a:srgbClr val="000000"/>
                </a:solidFill>
                <a:latin typeface="Arial"/>
                <a:ea typeface="ＭＳ Ｐゴシック"/>
                <a:cs typeface="DejaVu Sans"/>
              </a:rPr>
              <a:t>):</a:t>
            </a:r>
            <a:endParaRPr lang="de-DE" sz="2400" dirty="0" smtClean="0">
              <a:solidFill>
                <a:prstClr val="black"/>
              </a:solidFill>
              <a:latin typeface="Arial"/>
              <a:cs typeface="DejaVu Sans"/>
            </a:endParaRPr>
          </a:p>
          <a:p>
            <a:pPr marL="648000" indent="-234000" defTabSz="829022" fontAlgn="auto">
              <a:lnSpc>
                <a:spcPct val="110000"/>
              </a:lnSpc>
              <a:spcBef>
                <a:spcPts val="0"/>
              </a:spcBef>
              <a:spcAft>
                <a:spcPts val="900"/>
              </a:spcAft>
              <a:buFont typeface="Symbol" panose="05050102010706020507" pitchFamily="18" charset="2"/>
              <a:buChar char="-"/>
            </a:pPr>
            <a:r>
              <a:rPr lang="de-DE" sz="2400" dirty="0" smtClean="0">
                <a:solidFill>
                  <a:srgbClr val="000000"/>
                </a:solidFill>
                <a:latin typeface="Arial"/>
                <a:ea typeface="ＭＳ Ｐゴシック"/>
                <a:cs typeface="DejaVu Sans"/>
              </a:rPr>
              <a:t>Werkzeugunterstützung </a:t>
            </a:r>
            <a:r>
              <a:rPr lang="de-DE" sz="2400" dirty="0">
                <a:solidFill>
                  <a:srgbClr val="000000"/>
                </a:solidFill>
                <a:latin typeface="Arial"/>
                <a:ea typeface="ＭＳ Ｐゴシック"/>
                <a:cs typeface="DejaVu Sans"/>
              </a:rPr>
              <a:t>in </a:t>
            </a:r>
            <a:r>
              <a:rPr lang="de-DE" sz="2400" dirty="0" err="1">
                <a:solidFill>
                  <a:srgbClr val="000000"/>
                </a:solidFill>
                <a:latin typeface="Arial"/>
                <a:ea typeface="ＭＳ Ｐゴシック"/>
                <a:cs typeface="DejaVu Sans"/>
              </a:rPr>
              <a:t>Eclipse</a:t>
            </a:r>
            <a:r>
              <a:rPr lang="de-DE" sz="2400" dirty="0">
                <a:solidFill>
                  <a:srgbClr val="000000"/>
                </a:solidFill>
                <a:latin typeface="Arial"/>
                <a:ea typeface="ＭＳ Ｐゴシック"/>
                <a:cs typeface="DejaVu Sans"/>
              </a:rPr>
              <a:t> IDE (Debugger, Editor</a:t>
            </a:r>
            <a:r>
              <a:rPr lang="de-DE" sz="2400" dirty="0" smtClean="0">
                <a:solidFill>
                  <a:srgbClr val="000000"/>
                </a:solidFill>
                <a:latin typeface="Arial"/>
                <a:ea typeface="ＭＳ Ｐゴシック"/>
                <a:cs typeface="DejaVu Sans"/>
              </a:rPr>
              <a:t>).</a:t>
            </a:r>
            <a:endParaRPr lang="de-DE" sz="2400" dirty="0" smtClean="0">
              <a:solidFill>
                <a:prstClr val="black"/>
              </a:solidFill>
              <a:latin typeface="Arial"/>
              <a:cs typeface="DejaVu Sans"/>
            </a:endParaRPr>
          </a:p>
          <a:p>
            <a:pPr marL="342900" indent="-234000" defTabSz="829022" fontAlgn="auto">
              <a:lnSpc>
                <a:spcPct val="110000"/>
              </a:lnSpc>
              <a:spcBef>
                <a:spcPts val="0"/>
              </a:spcBef>
              <a:spcAft>
                <a:spcPts val="900"/>
              </a:spcAft>
              <a:buFont typeface="Arial" panose="020B0604020202020204" pitchFamily="34" charset="0"/>
              <a:buChar char="•"/>
            </a:pPr>
            <a:r>
              <a:rPr lang="de-DE" sz="2400" dirty="0" smtClean="0">
                <a:solidFill>
                  <a:srgbClr val="000000"/>
                </a:solidFill>
                <a:latin typeface="Arial"/>
                <a:ea typeface="ＭＳ Ｐゴシック"/>
                <a:cs typeface="DejaVu Sans"/>
              </a:rPr>
              <a:t>Ursprung </a:t>
            </a:r>
            <a:r>
              <a:rPr lang="de-DE" sz="2400" dirty="0">
                <a:solidFill>
                  <a:srgbClr val="000000"/>
                </a:solidFill>
                <a:latin typeface="Arial"/>
                <a:ea typeface="ＭＳ Ｐゴシック"/>
                <a:cs typeface="DejaVu Sans"/>
              </a:rPr>
              <a:t>im INRIA (Franz. Forschungsinstitut</a:t>
            </a:r>
            <a:r>
              <a:rPr lang="de-DE" sz="2400" dirty="0" smtClean="0">
                <a:solidFill>
                  <a:srgbClr val="000000"/>
                </a:solidFill>
                <a:latin typeface="Arial"/>
                <a:ea typeface="ＭＳ Ｐゴシック"/>
                <a:cs typeface="DejaVu Sans"/>
              </a:rPr>
              <a:t>).</a:t>
            </a:r>
            <a:endParaRPr lang="de-DE" sz="2400" dirty="0" smtClean="0">
              <a:solidFill>
                <a:prstClr val="black"/>
              </a:solidFill>
              <a:latin typeface="Arial"/>
              <a:cs typeface="DejaVu Sans"/>
            </a:endParaRPr>
          </a:p>
          <a:p>
            <a:pPr marL="342900" indent="-234000" defTabSz="829022" fontAlgn="auto">
              <a:lnSpc>
                <a:spcPct val="110000"/>
              </a:lnSpc>
              <a:spcBef>
                <a:spcPts val="0"/>
              </a:spcBef>
              <a:spcAft>
                <a:spcPts val="900"/>
              </a:spcAft>
              <a:buFont typeface="Arial" panose="020B0604020202020204" pitchFamily="34" charset="0"/>
              <a:buChar char="•"/>
            </a:pPr>
            <a:r>
              <a:rPr lang="de-DE" sz="2400" b="1" dirty="0" smtClean="0">
                <a:solidFill>
                  <a:srgbClr val="000000"/>
                </a:solidFill>
                <a:latin typeface="Arial"/>
                <a:ea typeface="ＭＳ Ｐゴシック"/>
                <a:cs typeface="DejaVu Sans"/>
              </a:rPr>
              <a:t>Hybride </a:t>
            </a:r>
            <a:r>
              <a:rPr lang="de-DE" sz="2400" b="1" dirty="0">
                <a:solidFill>
                  <a:srgbClr val="000000"/>
                </a:solidFill>
                <a:latin typeface="Arial"/>
                <a:ea typeface="ＭＳ Ｐゴシック"/>
                <a:cs typeface="DejaVu Sans"/>
              </a:rPr>
              <a:t>Sprache</a:t>
            </a:r>
            <a:r>
              <a:rPr lang="de-DE" sz="2400" dirty="0">
                <a:solidFill>
                  <a:srgbClr val="000000"/>
                </a:solidFill>
                <a:latin typeface="Arial"/>
                <a:ea typeface="ＭＳ Ｐゴシック"/>
                <a:cs typeface="DejaVu Sans"/>
              </a:rPr>
              <a:t> (deklarativ und imperativ</a:t>
            </a:r>
            <a:r>
              <a:rPr lang="de-DE" sz="2400" dirty="0" smtClean="0">
                <a:solidFill>
                  <a:srgbClr val="000000"/>
                </a:solidFill>
                <a:latin typeface="Arial"/>
                <a:ea typeface="ＭＳ Ｐゴシック"/>
                <a:cs typeface="DejaVu Sans"/>
              </a:rPr>
              <a:t>).</a:t>
            </a:r>
            <a:endParaRPr lang="de-DE" sz="2400" dirty="0" smtClean="0">
              <a:solidFill>
                <a:prstClr val="black"/>
              </a:solidFill>
              <a:latin typeface="Arial"/>
              <a:cs typeface="DejaVu Sans"/>
            </a:endParaRPr>
          </a:p>
          <a:p>
            <a:pPr marL="342900" indent="-234000" defTabSz="829022" fontAlgn="auto">
              <a:lnSpc>
                <a:spcPct val="110000"/>
              </a:lnSpc>
              <a:spcBef>
                <a:spcPts val="0"/>
              </a:spcBef>
              <a:spcAft>
                <a:spcPts val="900"/>
              </a:spcAft>
              <a:buFont typeface="Arial" panose="020B0604020202020204" pitchFamily="34" charset="0"/>
              <a:buChar char="•"/>
            </a:pPr>
            <a:r>
              <a:rPr lang="de-DE" sz="2400" b="1" dirty="0" smtClean="0">
                <a:solidFill>
                  <a:srgbClr val="000000"/>
                </a:solidFill>
                <a:latin typeface="Arial"/>
                <a:ea typeface="ＭＳ Ｐゴシック"/>
                <a:cs typeface="DejaVu Sans"/>
              </a:rPr>
              <a:t>Verwendet </a:t>
            </a:r>
            <a:r>
              <a:rPr lang="de-DE" sz="2400" b="1" dirty="0">
                <a:solidFill>
                  <a:srgbClr val="000000"/>
                </a:solidFill>
                <a:latin typeface="Arial"/>
                <a:ea typeface="ＭＳ Ｐゴシック"/>
                <a:cs typeface="DejaVu Sans"/>
              </a:rPr>
              <a:t>OCL</a:t>
            </a:r>
            <a:r>
              <a:rPr lang="de-DE" sz="2400" dirty="0">
                <a:solidFill>
                  <a:srgbClr val="000000"/>
                </a:solidFill>
                <a:latin typeface="Arial"/>
                <a:ea typeface="ＭＳ Ｐゴシック"/>
                <a:cs typeface="DejaVu Sans"/>
              </a:rPr>
              <a:t> um Abfragen auf Modellen </a:t>
            </a:r>
            <a:r>
              <a:rPr lang="de-DE" sz="2400" dirty="0" smtClean="0">
                <a:solidFill>
                  <a:srgbClr val="000000"/>
                </a:solidFill>
                <a:latin typeface="Arial"/>
                <a:ea typeface="ＭＳ Ｐゴシック"/>
                <a:cs typeface="DejaVu Sans"/>
              </a:rPr>
              <a:t>auszuführen.</a:t>
            </a:r>
            <a:endParaRPr lang="de-DE" sz="2400" dirty="0" smtClean="0">
              <a:solidFill>
                <a:prstClr val="black"/>
              </a:solidFill>
              <a:latin typeface="Arial"/>
              <a:cs typeface="DejaVu Sans"/>
            </a:endParaRPr>
          </a:p>
          <a:p>
            <a:pPr marL="648000" indent="-234000" defTabSz="829022" fontAlgn="auto">
              <a:lnSpc>
                <a:spcPct val="110000"/>
              </a:lnSpc>
              <a:spcBef>
                <a:spcPts val="0"/>
              </a:spcBef>
              <a:spcAft>
                <a:spcPts val="900"/>
              </a:spcAft>
              <a:buFont typeface="Symbol" panose="05050102010706020507" pitchFamily="18" charset="2"/>
              <a:buChar char="-"/>
            </a:pPr>
            <a:r>
              <a:rPr lang="de-DE" sz="2400" dirty="0" smtClean="0">
                <a:solidFill>
                  <a:srgbClr val="000000"/>
                </a:solidFill>
                <a:latin typeface="Arial"/>
                <a:ea typeface="ＭＳ Ｐゴシック"/>
                <a:cs typeface="DejaVu Sans"/>
              </a:rPr>
              <a:t>Transformation </a:t>
            </a:r>
            <a:r>
              <a:rPr lang="de-DE" sz="2400" dirty="0">
                <a:solidFill>
                  <a:srgbClr val="000000"/>
                </a:solidFill>
                <a:latin typeface="Arial"/>
                <a:ea typeface="ＭＳ Ｐゴシック"/>
                <a:cs typeface="DejaVu Sans"/>
              </a:rPr>
              <a:t>besteht aus Satz von Regeln</a:t>
            </a:r>
            <a:r>
              <a:rPr lang="de-DE" sz="2400" dirty="0" smtClean="0">
                <a:solidFill>
                  <a:srgbClr val="000000"/>
                </a:solidFill>
                <a:latin typeface="Arial"/>
                <a:ea typeface="ＭＳ Ｐゴシック"/>
                <a:cs typeface="DejaVu Sans"/>
              </a:rPr>
              <a:t>.</a:t>
            </a:r>
            <a:br>
              <a:rPr lang="de-DE" sz="2400" dirty="0" smtClean="0">
                <a:solidFill>
                  <a:srgbClr val="000000"/>
                </a:solidFill>
                <a:latin typeface="Arial"/>
                <a:ea typeface="ＭＳ Ｐゴシック"/>
                <a:cs typeface="DejaVu Sans"/>
              </a:rPr>
            </a:br>
            <a:r>
              <a:rPr lang="de-DE" sz="2400" dirty="0" smtClean="0">
                <a:solidFill>
                  <a:srgbClr val="000000"/>
                </a:solidFill>
                <a:latin typeface="Wingdings"/>
                <a:ea typeface="Times New Roman"/>
                <a:cs typeface="DejaVu Sans"/>
              </a:rPr>
              <a:t></a:t>
            </a:r>
            <a:r>
              <a:rPr lang="de-DE" sz="2400" dirty="0" smtClean="0">
                <a:solidFill>
                  <a:srgbClr val="000000"/>
                </a:solidFill>
                <a:latin typeface="Arial"/>
                <a:ea typeface="ＭＳ Ｐゴシック"/>
                <a:cs typeface="DejaVu Sans"/>
              </a:rPr>
              <a:t> </a:t>
            </a:r>
            <a:r>
              <a:rPr lang="de-DE" sz="2400" dirty="0">
                <a:solidFill>
                  <a:srgbClr val="000000"/>
                </a:solidFill>
                <a:latin typeface="Arial"/>
                <a:ea typeface="ＭＳ Ｐゴシック"/>
                <a:cs typeface="DejaVu Sans"/>
              </a:rPr>
              <a:t>Überführen Elemente des Ausgangsmodells in Elemente des </a:t>
            </a:r>
            <a:r>
              <a:rPr lang="de-DE" sz="2400" dirty="0" smtClean="0">
                <a:solidFill>
                  <a:srgbClr val="000000"/>
                </a:solidFill>
                <a:latin typeface="Arial"/>
                <a:ea typeface="ＭＳ Ｐゴシック"/>
                <a:cs typeface="DejaVu Sans"/>
              </a:rPr>
              <a:t>Zielmodells.</a:t>
            </a:r>
            <a:endParaRPr sz="2400" dirty="0">
              <a:solidFill>
                <a:prstClr val="black"/>
              </a:solidFill>
              <a:latin typeface="Arial"/>
              <a:cs typeface="DejaVu Sans"/>
            </a:endParaRPr>
          </a:p>
        </p:txBody>
      </p:sp>
      <p:sp>
        <p:nvSpPr>
          <p:cNvPr id="12" name="Fußzeilenplatzhalter 11"/>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3" name="Foliennummernplatzhalter 12"/>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61</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22996797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TextShape 1"/>
          <p:cNvSpPr txBox="1"/>
          <p:nvPr/>
        </p:nvSpPr>
        <p:spPr>
          <a:xfrm>
            <a:off x="0" y="5"/>
            <a:ext cx="5877921" cy="980083"/>
          </a:xfrm>
          <a:prstGeom prst="rect">
            <a:avLst/>
          </a:prstGeom>
        </p:spPr>
        <p:txBody>
          <a:bodyPr wrap="none" lIns="0" tIns="0" rIns="0" bIns="0" anchor="ctr"/>
          <a:lstStyle/>
          <a:p>
            <a:pPr algn="ctr" defTabSz="829022" fontAlgn="auto">
              <a:spcBef>
                <a:spcPts val="0"/>
              </a:spcBef>
              <a:spcAft>
                <a:spcPts val="0"/>
              </a:spcAft>
            </a:pPr>
            <a:r>
              <a:rPr lang="en-US" sz="2800" dirty="0" err="1" smtClean="0">
                <a:solidFill>
                  <a:srgbClr val="7DA647"/>
                </a:solidFill>
                <a:latin typeface="Arial"/>
                <a:ea typeface="SimSun"/>
                <a:cs typeface="DejaVu Sans"/>
              </a:rPr>
              <a:t>Beispiel</a:t>
            </a:r>
            <a:r>
              <a:rPr lang="en-US" sz="2800" dirty="0" smtClean="0">
                <a:solidFill>
                  <a:srgbClr val="7DA647"/>
                </a:solidFill>
                <a:latin typeface="Arial"/>
                <a:ea typeface="SimSun"/>
                <a:cs typeface="DejaVu Sans"/>
              </a:rPr>
              <a:t> ATL:</a:t>
            </a:r>
          </a:p>
          <a:p>
            <a:pPr algn="ctr" defTabSz="829022" fontAlgn="auto">
              <a:spcBef>
                <a:spcPts val="0"/>
              </a:spcBef>
              <a:spcAft>
                <a:spcPts val="0"/>
              </a:spcAft>
            </a:pPr>
            <a:r>
              <a:rPr lang="en-US" sz="2200" dirty="0" err="1" smtClean="0">
                <a:solidFill>
                  <a:srgbClr val="7DA647"/>
                </a:solidFill>
                <a:latin typeface="Arial"/>
                <a:ea typeface="SimSun"/>
                <a:cs typeface="DejaVu Sans"/>
              </a:rPr>
              <a:t>Resultat</a:t>
            </a:r>
            <a:r>
              <a:rPr lang="en-US" sz="2800" dirty="0" smtClean="0">
                <a:solidFill>
                  <a:srgbClr val="7DA647"/>
                </a:solidFill>
                <a:latin typeface="Arial"/>
                <a:ea typeface="SimSun"/>
                <a:cs typeface="DejaVu Sans"/>
              </a:rPr>
              <a:t> </a:t>
            </a:r>
            <a:r>
              <a:rPr lang="en-US" sz="2200" dirty="0" smtClean="0">
                <a:solidFill>
                  <a:srgbClr val="7DA647"/>
                </a:solidFill>
                <a:latin typeface="Arial"/>
                <a:ea typeface="SimSun"/>
                <a:cs typeface="DejaVu Sans"/>
              </a:rPr>
              <a:t>der Transformation von Book?</a:t>
            </a:r>
            <a:endParaRPr dirty="0">
              <a:solidFill>
                <a:prstClr val="black"/>
              </a:solidFill>
              <a:latin typeface="Arial"/>
              <a:cs typeface="DejaVu Sans"/>
            </a:endParaRPr>
          </a:p>
        </p:txBody>
      </p:sp>
      <p:sp>
        <p:nvSpPr>
          <p:cNvPr id="477" name="TextShape 2"/>
          <p:cNvSpPr txBox="1"/>
          <p:nvPr/>
        </p:nvSpPr>
        <p:spPr>
          <a:xfrm>
            <a:off x="-324544" y="980088"/>
            <a:ext cx="9361040" cy="5113208"/>
          </a:xfrm>
          <a:prstGeom prst="rect">
            <a:avLst/>
          </a:prstGeom>
        </p:spPr>
        <p:txBody>
          <a:bodyPr lIns="82902" tIns="41451" rIns="82902" bIns="41451"/>
          <a:lstStyle/>
          <a:p>
            <a:pPr defTabSz="829022" fontAlgn="auto">
              <a:spcBef>
                <a:spcPts val="0"/>
              </a:spcBef>
              <a:spcAft>
                <a:spcPts val="0"/>
              </a:spcAft>
            </a:pPr>
            <a:r>
              <a:rPr lang="de-DE" sz="2400" dirty="0">
                <a:solidFill>
                  <a:prstClr val="black"/>
                </a:solidFill>
                <a:latin typeface="Arial"/>
                <a:ea typeface="ＭＳ Ｐゴシック"/>
                <a:cs typeface="DejaVu Sans"/>
              </a:rPr>
              <a:t>  </a:t>
            </a:r>
            <a:r>
              <a:rPr lang="de-DE" dirty="0">
                <a:solidFill>
                  <a:prstClr val="black"/>
                </a:solidFill>
                <a:latin typeface="Arial"/>
                <a:ea typeface="ＭＳ Ｐゴシック"/>
                <a:cs typeface="DejaVu Sans"/>
              </a:rPr>
              <a:t>
	</a:t>
            </a:r>
            <a:endParaRPr lang="de-DE" sz="1700" dirty="0" smtClean="0">
              <a:solidFill>
                <a:prstClr val="black"/>
              </a:solidFill>
              <a:latin typeface="Arial"/>
              <a:ea typeface="ＭＳ Ｐゴシック"/>
              <a:cs typeface="DejaVu Sans"/>
            </a:endParaRPr>
          </a:p>
          <a:p>
            <a:pPr marL="700261" lvl="1" indent="-285750" defTabSz="829022" fontAlgn="auto">
              <a:spcBef>
                <a:spcPts val="0"/>
              </a:spcBef>
              <a:spcAft>
                <a:spcPts val="0"/>
              </a:spcAft>
              <a:buSzPct val="100000"/>
              <a:buFont typeface="Arial" panose="020B0604020202020204" pitchFamily="34" charset="0"/>
              <a:buChar char="•"/>
            </a:pPr>
            <a:endParaRPr lang="de-DE" sz="1700" dirty="0">
              <a:solidFill>
                <a:prstClr val="black"/>
              </a:solidFill>
              <a:latin typeface="Arial"/>
              <a:ea typeface="ＭＳ Ｐゴシック"/>
              <a:cs typeface="DejaVu Sans"/>
            </a:endParaRPr>
          </a:p>
          <a:p>
            <a:pPr marL="700261" lvl="1" indent="-285750" defTabSz="829022" fontAlgn="auto">
              <a:spcBef>
                <a:spcPts val="0"/>
              </a:spcBef>
              <a:spcAft>
                <a:spcPts val="0"/>
              </a:spcAft>
              <a:buSzPct val="100000"/>
              <a:buFont typeface="Arial" panose="020B0604020202020204" pitchFamily="34" charset="0"/>
              <a:buChar char="•"/>
            </a:pPr>
            <a:endParaRPr lang="de-DE" sz="1700" dirty="0" smtClean="0">
              <a:solidFill>
                <a:prstClr val="black"/>
              </a:solidFill>
              <a:latin typeface="Arial"/>
              <a:ea typeface="ＭＳ Ｐゴシック"/>
              <a:cs typeface="DejaVu Sans"/>
            </a:endParaRPr>
          </a:p>
          <a:p>
            <a:pPr marL="700261" lvl="1" indent="-285750" defTabSz="829022" fontAlgn="auto">
              <a:spcBef>
                <a:spcPts val="0"/>
              </a:spcBef>
              <a:spcAft>
                <a:spcPts val="0"/>
              </a:spcAft>
              <a:buSzPct val="100000"/>
              <a:buFont typeface="Arial" panose="020B0604020202020204" pitchFamily="34" charset="0"/>
              <a:buChar char="•"/>
            </a:pPr>
            <a:endParaRPr lang="de-DE" sz="1700" dirty="0">
              <a:solidFill>
                <a:prstClr val="black"/>
              </a:solidFill>
              <a:latin typeface="Arial"/>
              <a:ea typeface="ＭＳ Ｐゴシック"/>
              <a:cs typeface="DejaVu Sans"/>
            </a:endParaRPr>
          </a:p>
          <a:p>
            <a:pPr marL="700261" lvl="1" indent="-285750" defTabSz="829022" fontAlgn="auto">
              <a:spcBef>
                <a:spcPts val="0"/>
              </a:spcBef>
              <a:spcAft>
                <a:spcPts val="0"/>
              </a:spcAft>
              <a:buSzPct val="100000"/>
              <a:buFont typeface="Arial" panose="020B0604020202020204" pitchFamily="34" charset="0"/>
              <a:buChar char="•"/>
            </a:pPr>
            <a:endParaRPr lang="de-DE" sz="1700" dirty="0" smtClean="0">
              <a:solidFill>
                <a:prstClr val="black"/>
              </a:solidFill>
              <a:latin typeface="Arial"/>
              <a:ea typeface="ＭＳ Ｐゴシック"/>
              <a:cs typeface="DejaVu Sans"/>
            </a:endParaRPr>
          </a:p>
          <a:p>
            <a:pPr marL="700261" lvl="1" indent="-285750" defTabSz="829022" fontAlgn="auto">
              <a:spcBef>
                <a:spcPts val="0"/>
              </a:spcBef>
              <a:spcAft>
                <a:spcPts val="0"/>
              </a:spcAft>
              <a:buSzPct val="100000"/>
              <a:buFont typeface="Arial" panose="020B0604020202020204" pitchFamily="34" charset="0"/>
              <a:buChar char="•"/>
            </a:pPr>
            <a:endParaRPr lang="de-DE" sz="1700" dirty="0">
              <a:solidFill>
                <a:prstClr val="black"/>
              </a:solidFill>
              <a:latin typeface="Arial"/>
              <a:ea typeface="ＭＳ Ｐゴシック"/>
              <a:cs typeface="DejaVu Sans"/>
            </a:endParaRPr>
          </a:p>
          <a:p>
            <a:pPr marL="700261" lvl="1" indent="-285750" defTabSz="829022" fontAlgn="auto">
              <a:spcBef>
                <a:spcPts val="0"/>
              </a:spcBef>
              <a:spcAft>
                <a:spcPts val="0"/>
              </a:spcAft>
              <a:buSzPct val="100000"/>
              <a:buFont typeface="Arial" panose="020B0604020202020204" pitchFamily="34" charset="0"/>
              <a:buChar char="•"/>
            </a:pPr>
            <a:endParaRPr lang="de-DE" sz="1700" dirty="0" smtClean="0">
              <a:solidFill>
                <a:prstClr val="black"/>
              </a:solidFill>
              <a:latin typeface="Arial"/>
              <a:ea typeface="ＭＳ Ｐゴシック"/>
              <a:cs typeface="DejaVu Sans"/>
            </a:endParaRPr>
          </a:p>
          <a:p>
            <a:pPr marL="700261" lvl="1" indent="-285750" defTabSz="829022" fontAlgn="auto">
              <a:spcBef>
                <a:spcPts val="0"/>
              </a:spcBef>
              <a:spcAft>
                <a:spcPts val="0"/>
              </a:spcAft>
              <a:buSzPct val="100000"/>
              <a:buFont typeface="Arial" panose="020B0604020202020204" pitchFamily="34" charset="0"/>
              <a:buChar char="•"/>
            </a:pPr>
            <a:endParaRPr lang="de-DE" sz="1700" dirty="0">
              <a:solidFill>
                <a:prstClr val="black"/>
              </a:solidFill>
              <a:latin typeface="Arial"/>
              <a:ea typeface="ＭＳ Ｐゴシック"/>
              <a:cs typeface="DejaVu Sans"/>
            </a:endParaRPr>
          </a:p>
          <a:p>
            <a:pPr marL="700261" lvl="1" indent="-285750" defTabSz="829022" fontAlgn="auto">
              <a:spcBef>
                <a:spcPts val="0"/>
              </a:spcBef>
              <a:spcAft>
                <a:spcPts val="0"/>
              </a:spcAft>
              <a:buSzPct val="100000"/>
              <a:buFont typeface="Arial" panose="020B0604020202020204" pitchFamily="34" charset="0"/>
              <a:buChar char="•"/>
            </a:pPr>
            <a:endParaRPr lang="de-DE" sz="1700" dirty="0" smtClean="0">
              <a:solidFill>
                <a:prstClr val="black"/>
              </a:solidFill>
              <a:latin typeface="Arial"/>
              <a:ea typeface="ＭＳ Ｐゴシック"/>
              <a:cs typeface="DejaVu Sans"/>
            </a:endParaRPr>
          </a:p>
          <a:p>
            <a:pPr marL="700261" lvl="1" indent="-285750" defTabSz="829022" fontAlgn="auto">
              <a:spcBef>
                <a:spcPts val="0"/>
              </a:spcBef>
              <a:spcAft>
                <a:spcPts val="0"/>
              </a:spcAft>
              <a:buSzPct val="100000"/>
              <a:buFont typeface="Arial" panose="020B0604020202020204" pitchFamily="34" charset="0"/>
              <a:buChar char="•"/>
            </a:pPr>
            <a:endParaRPr lang="de-DE" sz="1700" dirty="0">
              <a:solidFill>
                <a:prstClr val="black"/>
              </a:solidFill>
              <a:latin typeface="Arial"/>
              <a:ea typeface="ＭＳ Ｐゴシック"/>
              <a:cs typeface="DejaVu Sans"/>
            </a:endParaRPr>
          </a:p>
          <a:p>
            <a:pPr marL="700261" lvl="1" indent="-285750" defTabSz="829022" fontAlgn="auto">
              <a:spcBef>
                <a:spcPts val="0"/>
              </a:spcBef>
              <a:spcAft>
                <a:spcPts val="0"/>
              </a:spcAft>
              <a:buSzPct val="100000"/>
              <a:buFont typeface="Arial" panose="020B0604020202020204" pitchFamily="34" charset="0"/>
              <a:buChar char="•"/>
            </a:pPr>
            <a:endParaRPr lang="de-DE" sz="1700" dirty="0" smtClean="0">
              <a:solidFill>
                <a:prstClr val="black"/>
              </a:solidFill>
              <a:latin typeface="Arial"/>
              <a:ea typeface="ＭＳ Ｐゴシック"/>
              <a:cs typeface="DejaVu Sans"/>
            </a:endParaRPr>
          </a:p>
          <a:p>
            <a:pPr marL="700261" lvl="1" indent="-285750" defTabSz="829022" fontAlgn="auto">
              <a:spcBef>
                <a:spcPts val="0"/>
              </a:spcBef>
              <a:spcAft>
                <a:spcPts val="0"/>
              </a:spcAft>
              <a:buSzPct val="100000"/>
              <a:buFont typeface="Arial" panose="020B0604020202020204" pitchFamily="34" charset="0"/>
              <a:buChar char="•"/>
            </a:pPr>
            <a:endParaRPr lang="de-DE" sz="1700" dirty="0">
              <a:solidFill>
                <a:prstClr val="black"/>
              </a:solidFill>
              <a:latin typeface="Arial"/>
              <a:ea typeface="ＭＳ Ｐゴシック"/>
              <a:cs typeface="DejaVu Sans"/>
            </a:endParaRPr>
          </a:p>
          <a:p>
            <a:pPr marL="700261" lvl="1" indent="-285750" defTabSz="829022" fontAlgn="auto">
              <a:spcBef>
                <a:spcPts val="0"/>
              </a:spcBef>
              <a:spcAft>
                <a:spcPts val="0"/>
              </a:spcAft>
              <a:buSzPct val="100000"/>
              <a:buFont typeface="Arial" panose="020B0604020202020204" pitchFamily="34" charset="0"/>
              <a:buChar char="•"/>
            </a:pPr>
            <a:endParaRPr lang="de-DE" sz="1700" dirty="0" smtClean="0">
              <a:solidFill>
                <a:prstClr val="black"/>
              </a:solidFill>
              <a:latin typeface="Arial"/>
              <a:ea typeface="ＭＳ Ｐゴシック"/>
              <a:cs typeface="DejaVu Sans"/>
            </a:endParaRPr>
          </a:p>
          <a:p>
            <a:pPr marL="700261" lvl="1" indent="-285750" defTabSz="829022" fontAlgn="auto">
              <a:spcBef>
                <a:spcPts val="0"/>
              </a:spcBef>
              <a:spcAft>
                <a:spcPts val="0"/>
              </a:spcAft>
              <a:buSzPct val="100000"/>
              <a:buFont typeface="Arial" panose="020B0604020202020204" pitchFamily="34" charset="0"/>
              <a:buChar char="•"/>
            </a:pPr>
            <a:endParaRPr lang="de-DE" sz="1700" dirty="0" smtClean="0">
              <a:solidFill>
                <a:prstClr val="black"/>
              </a:solidFill>
              <a:latin typeface="Arial"/>
              <a:ea typeface="ＭＳ Ｐゴシック"/>
              <a:cs typeface="DejaVu Sans"/>
            </a:endParaRPr>
          </a:p>
          <a:p>
            <a:pPr marL="700261" lvl="1" indent="-285750" defTabSz="829022" fontAlgn="auto">
              <a:spcBef>
                <a:spcPts val="0"/>
              </a:spcBef>
              <a:spcAft>
                <a:spcPts val="0"/>
              </a:spcAft>
              <a:buSzPct val="100000"/>
              <a:buFont typeface="Arial" panose="020B0604020202020204" pitchFamily="34" charset="0"/>
              <a:buChar char="•"/>
            </a:pPr>
            <a:endParaRPr lang="de-DE" sz="1700" dirty="0" smtClean="0">
              <a:solidFill>
                <a:prstClr val="black"/>
              </a:solidFill>
              <a:latin typeface="Arial"/>
              <a:ea typeface="ＭＳ Ｐゴシック"/>
              <a:cs typeface="DejaVu Sans"/>
            </a:endParaRPr>
          </a:p>
          <a:p>
            <a:pPr marL="700261" lvl="1" indent="-285750" defTabSz="829022" fontAlgn="auto">
              <a:spcBef>
                <a:spcPts val="0"/>
              </a:spcBef>
              <a:spcAft>
                <a:spcPts val="0"/>
              </a:spcAft>
              <a:buSzPct val="100000"/>
              <a:buFont typeface="Arial" panose="020B0604020202020204" pitchFamily="34" charset="0"/>
              <a:buChar char="•"/>
            </a:pPr>
            <a:r>
              <a:rPr lang="de-DE" sz="1700" dirty="0" smtClean="0">
                <a:solidFill>
                  <a:prstClr val="black"/>
                </a:solidFill>
                <a:latin typeface="Arial"/>
                <a:ea typeface="ＭＳ Ｐゴシック"/>
                <a:cs typeface="DejaVu Sans"/>
              </a:rPr>
              <a:t>Ausgangsmodell </a:t>
            </a:r>
            <a:r>
              <a:rPr lang="de-DE" sz="1700" dirty="0">
                <a:solidFill>
                  <a:prstClr val="black"/>
                </a:solidFill>
                <a:latin typeface="Arial"/>
                <a:ea typeface="ＭＳ Ｐゴシック"/>
                <a:cs typeface="DejaVu Sans"/>
              </a:rPr>
              <a:t>„</a:t>
            </a:r>
            <a:r>
              <a:rPr lang="de-DE" sz="1700" dirty="0">
                <a:solidFill>
                  <a:srgbClr val="CC0000"/>
                </a:solidFill>
                <a:latin typeface="Arial"/>
                <a:ea typeface="ＭＳ Ｐゴシック"/>
                <a:cs typeface="DejaVu Sans"/>
              </a:rPr>
              <a:t>IN</a:t>
            </a:r>
            <a:r>
              <a:rPr lang="de-DE" sz="1700" dirty="0">
                <a:solidFill>
                  <a:prstClr val="black"/>
                </a:solidFill>
                <a:latin typeface="Arial"/>
                <a:ea typeface="ＭＳ Ｐゴシック"/>
                <a:cs typeface="DejaVu Sans"/>
              </a:rPr>
              <a:t>“, konform zum Metamodell „</a:t>
            </a:r>
            <a:r>
              <a:rPr lang="de-DE" sz="1700" dirty="0">
                <a:solidFill>
                  <a:srgbClr val="CC0000"/>
                </a:solidFill>
                <a:latin typeface="Arial"/>
                <a:ea typeface="ＭＳ Ｐゴシック"/>
                <a:cs typeface="DejaVu Sans"/>
              </a:rPr>
              <a:t>Book</a:t>
            </a:r>
            <a:r>
              <a:rPr lang="de-DE" sz="1700" dirty="0">
                <a:solidFill>
                  <a:prstClr val="black"/>
                </a:solidFill>
                <a:latin typeface="Arial"/>
                <a:ea typeface="ＭＳ Ｐゴシック"/>
                <a:cs typeface="DejaVu Sans"/>
              </a:rPr>
              <a:t>“, in Modell „</a:t>
            </a:r>
            <a:r>
              <a:rPr lang="de-DE" sz="1700" dirty="0">
                <a:solidFill>
                  <a:srgbClr val="2347BB"/>
                </a:solidFill>
                <a:latin typeface="Arial"/>
                <a:ea typeface="ＭＳ Ｐゴシック"/>
                <a:cs typeface="DejaVu Sans"/>
              </a:rPr>
              <a:t>OUT</a:t>
            </a:r>
            <a:r>
              <a:rPr lang="de-DE" sz="1700" dirty="0">
                <a:solidFill>
                  <a:prstClr val="black"/>
                </a:solidFill>
                <a:latin typeface="Arial"/>
                <a:ea typeface="ＭＳ Ｐゴシック"/>
                <a:cs typeface="DejaVu Sans"/>
              </a:rPr>
              <a:t>“ (konform zu „</a:t>
            </a:r>
            <a:r>
              <a:rPr lang="de-DE" sz="1700" dirty="0" err="1">
                <a:solidFill>
                  <a:srgbClr val="2347BB"/>
                </a:solidFill>
                <a:latin typeface="Arial"/>
                <a:ea typeface="ＭＳ Ｐゴシック"/>
                <a:cs typeface="DejaVu Sans"/>
              </a:rPr>
              <a:t>Publication</a:t>
            </a:r>
            <a:r>
              <a:rPr lang="de-DE" sz="1700" dirty="0">
                <a:solidFill>
                  <a:prstClr val="black"/>
                </a:solidFill>
                <a:latin typeface="Arial"/>
                <a:ea typeface="ＭＳ Ｐゴシック"/>
                <a:cs typeface="DejaVu Sans"/>
              </a:rPr>
              <a:t>“) überführen. </a:t>
            </a:r>
            <a:endParaRPr lang="de-DE" dirty="0" smtClean="0">
              <a:solidFill>
                <a:prstClr val="black"/>
              </a:solidFill>
              <a:latin typeface="Arial"/>
              <a:cs typeface="DejaVu Sans"/>
            </a:endParaRPr>
          </a:p>
          <a:p>
            <a:pPr marL="700261" lvl="1" indent="-285750" defTabSz="829022" fontAlgn="auto">
              <a:spcBef>
                <a:spcPts val="0"/>
              </a:spcBef>
              <a:spcAft>
                <a:spcPts val="0"/>
              </a:spcAft>
              <a:buSzPct val="100000"/>
              <a:buFont typeface="Arial" panose="020B0604020202020204" pitchFamily="34" charset="0"/>
              <a:buChar char="•"/>
            </a:pPr>
            <a:r>
              <a:rPr lang="de-DE" sz="1700" dirty="0" smtClean="0">
                <a:solidFill>
                  <a:prstClr val="black"/>
                </a:solidFill>
                <a:latin typeface="Arial"/>
                <a:ea typeface="ＭＳ Ｐゴシック"/>
                <a:cs typeface="DejaVu Sans"/>
              </a:rPr>
              <a:t>Regel </a:t>
            </a:r>
            <a:r>
              <a:rPr lang="de-DE" sz="1700" dirty="0">
                <a:solidFill>
                  <a:prstClr val="black"/>
                </a:solidFill>
                <a:latin typeface="Arial"/>
                <a:ea typeface="ＭＳ Ｐゴシック"/>
                <a:cs typeface="DejaVu Sans"/>
              </a:rPr>
              <a:t>überführt Elemente vom Typ „</a:t>
            </a:r>
            <a:r>
              <a:rPr lang="de-DE" sz="1700" dirty="0" err="1">
                <a:solidFill>
                  <a:srgbClr val="CC0000"/>
                </a:solidFill>
                <a:latin typeface="Arial"/>
                <a:ea typeface="ＭＳ Ｐゴシック"/>
                <a:cs typeface="DejaVu Sans"/>
              </a:rPr>
              <a:t>Author</a:t>
            </a:r>
            <a:r>
              <a:rPr lang="de-DE" sz="1700" dirty="0">
                <a:solidFill>
                  <a:prstClr val="black"/>
                </a:solidFill>
                <a:latin typeface="Arial"/>
                <a:ea typeface="ＭＳ Ｐゴシック"/>
                <a:cs typeface="DejaVu Sans"/>
              </a:rPr>
              <a:t>“ in Elemente vom Typ „</a:t>
            </a:r>
            <a:r>
              <a:rPr lang="de-DE" sz="1700" dirty="0">
                <a:solidFill>
                  <a:srgbClr val="2347BB"/>
                </a:solidFill>
                <a:latin typeface="Arial"/>
                <a:ea typeface="ＭＳ Ｐゴシック"/>
                <a:cs typeface="DejaVu Sans"/>
              </a:rPr>
              <a:t>Person</a:t>
            </a:r>
            <a:r>
              <a:rPr lang="de-DE" sz="1700" dirty="0">
                <a:solidFill>
                  <a:prstClr val="black"/>
                </a:solidFill>
                <a:latin typeface="Arial"/>
                <a:ea typeface="ＭＳ Ｐゴシック"/>
                <a:cs typeface="DejaVu Sans"/>
              </a:rPr>
              <a:t>“. </a:t>
            </a:r>
            <a:endParaRPr dirty="0">
              <a:solidFill>
                <a:prstClr val="black"/>
              </a:solidFill>
              <a:latin typeface="Arial"/>
              <a:cs typeface="DejaVu Sans"/>
            </a:endParaRPr>
          </a:p>
        </p:txBody>
      </p:sp>
      <p:pic>
        <p:nvPicPr>
          <p:cNvPr id="1454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1176" y="1376012"/>
            <a:ext cx="5625000" cy="37811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1" name="CustomShape 3"/>
          <p:cNvSpPr/>
          <p:nvPr/>
        </p:nvSpPr>
        <p:spPr>
          <a:xfrm>
            <a:off x="4716016" y="2833250"/>
            <a:ext cx="1633082" cy="1045727"/>
          </a:xfrm>
          <a:prstGeom prst="rect">
            <a:avLst/>
          </a:prstGeom>
          <a:solidFill>
            <a:srgbClr val="FFFFFF"/>
          </a:solidFill>
          <a:ln>
            <a:solidFill>
              <a:srgbClr val="000000"/>
            </a:solidFill>
          </a:ln>
        </p:spPr>
      </p:sp>
      <p:sp>
        <p:nvSpPr>
          <p:cNvPr id="22" name="Line 4"/>
          <p:cNvSpPr/>
          <p:nvPr/>
        </p:nvSpPr>
        <p:spPr>
          <a:xfrm>
            <a:off x="4846637" y="2971067"/>
            <a:ext cx="1289224" cy="0"/>
          </a:xfrm>
          <a:prstGeom prst="line">
            <a:avLst/>
          </a:prstGeom>
          <a:ln>
            <a:solidFill>
              <a:srgbClr val="000000"/>
            </a:solidFill>
          </a:ln>
        </p:spPr>
      </p:sp>
      <p:sp>
        <p:nvSpPr>
          <p:cNvPr id="23" name="Line 5"/>
          <p:cNvSpPr/>
          <p:nvPr/>
        </p:nvSpPr>
        <p:spPr>
          <a:xfrm>
            <a:off x="4846637" y="2971067"/>
            <a:ext cx="0" cy="633902"/>
          </a:xfrm>
          <a:prstGeom prst="line">
            <a:avLst/>
          </a:prstGeom>
          <a:ln>
            <a:solidFill>
              <a:srgbClr val="000000"/>
            </a:solidFill>
          </a:ln>
        </p:spPr>
      </p:sp>
      <p:sp>
        <p:nvSpPr>
          <p:cNvPr id="24" name="Line 6"/>
          <p:cNvSpPr/>
          <p:nvPr/>
        </p:nvSpPr>
        <p:spPr>
          <a:xfrm>
            <a:off x="6135861" y="2971067"/>
            <a:ext cx="0" cy="633902"/>
          </a:xfrm>
          <a:prstGeom prst="line">
            <a:avLst/>
          </a:prstGeom>
          <a:ln>
            <a:solidFill>
              <a:srgbClr val="000000"/>
            </a:solidFill>
          </a:ln>
        </p:spPr>
      </p:sp>
      <p:sp>
        <p:nvSpPr>
          <p:cNvPr id="25" name="Line 7"/>
          <p:cNvSpPr/>
          <p:nvPr/>
        </p:nvSpPr>
        <p:spPr>
          <a:xfrm flipH="1">
            <a:off x="4846637" y="3604969"/>
            <a:ext cx="1289224" cy="0"/>
          </a:xfrm>
          <a:prstGeom prst="line">
            <a:avLst/>
          </a:prstGeom>
          <a:ln>
            <a:solidFill>
              <a:srgbClr val="000000"/>
            </a:solidFill>
          </a:ln>
        </p:spPr>
      </p:sp>
      <p:sp>
        <p:nvSpPr>
          <p:cNvPr id="26" name="Line 8"/>
          <p:cNvSpPr/>
          <p:nvPr/>
        </p:nvSpPr>
        <p:spPr>
          <a:xfrm>
            <a:off x="4846637" y="3248665"/>
            <a:ext cx="1289224" cy="0"/>
          </a:xfrm>
          <a:prstGeom prst="line">
            <a:avLst/>
          </a:prstGeom>
          <a:ln>
            <a:solidFill>
              <a:srgbClr val="000000"/>
            </a:solidFill>
          </a:ln>
        </p:spPr>
      </p:sp>
      <p:sp>
        <p:nvSpPr>
          <p:cNvPr id="27" name="TextShape 9"/>
          <p:cNvSpPr txBox="1"/>
          <p:nvPr/>
        </p:nvSpPr>
        <p:spPr>
          <a:xfrm>
            <a:off x="4729405" y="2518162"/>
            <a:ext cx="1713414" cy="314502"/>
          </a:xfrm>
          <a:prstGeom prst="rect">
            <a:avLst/>
          </a:prstGeom>
        </p:spPr>
        <p:txBody>
          <a:bodyPr wrap="none" lIns="81597" tIns="40799" rIns="81597" bIns="40799"/>
          <a:lstStyle/>
          <a:p>
            <a:pPr defTabSz="829022" fontAlgn="auto">
              <a:spcBef>
                <a:spcPts val="0"/>
              </a:spcBef>
              <a:spcAft>
                <a:spcPts val="0"/>
              </a:spcAft>
            </a:pPr>
            <a:r>
              <a:rPr lang="de-DE">
                <a:solidFill>
                  <a:srgbClr val="C5000B"/>
                </a:solidFill>
                <a:latin typeface="Arial"/>
                <a:cs typeface="DejaVu Sans"/>
              </a:rPr>
              <a:t>Modell: Book</a:t>
            </a:r>
            <a:endParaRPr>
              <a:solidFill>
                <a:prstClr val="black"/>
              </a:solidFill>
              <a:latin typeface="Arial"/>
              <a:cs typeface="DejaVu Sans"/>
            </a:endParaRPr>
          </a:p>
        </p:txBody>
      </p:sp>
      <p:sp>
        <p:nvSpPr>
          <p:cNvPr id="28" name="TextShape 10"/>
          <p:cNvSpPr txBox="1"/>
          <p:nvPr/>
        </p:nvSpPr>
        <p:spPr>
          <a:xfrm>
            <a:off x="4846637" y="2921270"/>
            <a:ext cx="1289224" cy="677012"/>
          </a:xfrm>
          <a:prstGeom prst="rect">
            <a:avLst/>
          </a:prstGeom>
        </p:spPr>
        <p:txBody>
          <a:bodyPr wrap="none" lIns="81597" tIns="40799" rIns="81597" bIns="40799"/>
          <a:lstStyle/>
          <a:p>
            <a:pPr defTabSz="829022" fontAlgn="auto">
              <a:spcBef>
                <a:spcPts val="0"/>
              </a:spcBef>
              <a:spcAft>
                <a:spcPts val="0"/>
              </a:spcAft>
            </a:pPr>
            <a:r>
              <a:rPr lang="de-DE" dirty="0" err="1">
                <a:solidFill>
                  <a:srgbClr val="C5000B"/>
                </a:solidFill>
                <a:latin typeface="Arial"/>
                <a:cs typeface="DejaVu Sans"/>
              </a:rPr>
              <a:t>Author</a:t>
            </a:r>
            <a:endParaRPr dirty="0">
              <a:solidFill>
                <a:prstClr val="black"/>
              </a:solidFill>
              <a:latin typeface="Arial"/>
              <a:cs typeface="DejaVu Sans"/>
            </a:endParaRPr>
          </a:p>
          <a:p>
            <a:pPr defTabSz="829022" fontAlgn="auto">
              <a:spcBef>
                <a:spcPts val="0"/>
              </a:spcBef>
              <a:spcAft>
                <a:spcPts val="0"/>
              </a:spcAft>
            </a:pPr>
            <a:r>
              <a:rPr lang="de-DE" sz="1200" dirty="0" err="1">
                <a:solidFill>
                  <a:srgbClr val="C5000B"/>
                </a:solidFill>
                <a:latin typeface="Arial"/>
                <a:cs typeface="DejaVu Sans"/>
              </a:rPr>
              <a:t>name</a:t>
            </a:r>
            <a:endParaRPr sz="1200" dirty="0">
              <a:solidFill>
                <a:prstClr val="black"/>
              </a:solidFill>
              <a:latin typeface="Arial"/>
              <a:cs typeface="DejaVu Sans"/>
            </a:endParaRPr>
          </a:p>
          <a:p>
            <a:pPr defTabSz="829022" fontAlgn="auto">
              <a:spcBef>
                <a:spcPts val="0"/>
              </a:spcBef>
              <a:spcAft>
                <a:spcPts val="0"/>
              </a:spcAft>
            </a:pPr>
            <a:r>
              <a:rPr lang="de-DE" sz="1200" dirty="0" err="1">
                <a:solidFill>
                  <a:srgbClr val="C5000B"/>
                </a:solidFill>
                <a:latin typeface="Arial"/>
                <a:cs typeface="DejaVu Sans"/>
              </a:rPr>
              <a:t>surname</a:t>
            </a:r>
            <a:endParaRPr sz="1200" dirty="0">
              <a:solidFill>
                <a:prstClr val="black"/>
              </a:solidFill>
              <a:latin typeface="Arial"/>
              <a:cs typeface="DejaVu Sans"/>
            </a:endParaRPr>
          </a:p>
        </p:txBody>
      </p:sp>
      <p:sp>
        <p:nvSpPr>
          <p:cNvPr id="15" name="Line 6"/>
          <p:cNvSpPr/>
          <p:nvPr/>
        </p:nvSpPr>
        <p:spPr>
          <a:xfrm>
            <a:off x="6135861" y="2971067"/>
            <a:ext cx="0" cy="633902"/>
          </a:xfrm>
          <a:prstGeom prst="line">
            <a:avLst/>
          </a:prstGeom>
          <a:ln>
            <a:solidFill>
              <a:srgbClr val="000000"/>
            </a:solidFill>
          </a:ln>
        </p:spPr>
      </p:sp>
      <p:sp>
        <p:nvSpPr>
          <p:cNvPr id="16" name="CustomShape 5"/>
          <p:cNvSpPr/>
          <p:nvPr/>
        </p:nvSpPr>
        <p:spPr>
          <a:xfrm>
            <a:off x="7039124" y="3002452"/>
            <a:ext cx="1307511" cy="260615"/>
          </a:xfrm>
          <a:prstGeom prst="rect">
            <a:avLst/>
          </a:prstGeom>
          <a:solidFill>
            <a:srgbClr val="FFFFFF"/>
          </a:solidFill>
          <a:ln w="12600">
            <a:solidFill>
              <a:srgbClr val="000000"/>
            </a:solidFill>
            <a:miter/>
          </a:ln>
        </p:spPr>
        <p:txBody>
          <a:bodyPr wrap="none" lIns="81597" tIns="42431" rIns="81597" bIns="42431" anchor="ctr"/>
          <a:lstStyle/>
          <a:p>
            <a:pPr defTabSz="829022" fontAlgn="auto">
              <a:spcBef>
                <a:spcPts val="0"/>
              </a:spcBef>
              <a:spcAft>
                <a:spcPts val="0"/>
              </a:spcAft>
            </a:pPr>
            <a:r>
              <a:rPr lang="de-DE" dirty="0" smtClean="0">
                <a:solidFill>
                  <a:srgbClr val="2347BB"/>
                </a:solidFill>
                <a:latin typeface="Arial"/>
                <a:cs typeface="DejaVu Sans"/>
              </a:rPr>
              <a:t>?</a:t>
            </a:r>
            <a:endParaRPr dirty="0">
              <a:solidFill>
                <a:prstClr val="black"/>
              </a:solidFill>
              <a:latin typeface="Arial"/>
              <a:cs typeface="DejaVu Sans"/>
            </a:endParaRPr>
          </a:p>
        </p:txBody>
      </p:sp>
      <p:sp>
        <p:nvSpPr>
          <p:cNvPr id="17" name="CustomShape 6"/>
          <p:cNvSpPr/>
          <p:nvPr/>
        </p:nvSpPr>
        <p:spPr>
          <a:xfrm>
            <a:off x="7039124" y="3263068"/>
            <a:ext cx="1307511" cy="391576"/>
          </a:xfrm>
          <a:prstGeom prst="rect">
            <a:avLst/>
          </a:prstGeom>
          <a:solidFill>
            <a:srgbClr val="FFFFFF"/>
          </a:solidFill>
          <a:ln w="12600">
            <a:solidFill>
              <a:srgbClr val="000000"/>
            </a:solidFill>
            <a:miter/>
          </a:ln>
        </p:spPr>
        <p:txBody>
          <a:bodyPr wrap="none" lIns="81597" tIns="42431" rIns="81597" bIns="42431" anchor="ctr"/>
          <a:lstStyle/>
          <a:p>
            <a:pPr defTabSz="829022" fontAlgn="auto">
              <a:spcBef>
                <a:spcPts val="0"/>
              </a:spcBef>
              <a:spcAft>
                <a:spcPts val="0"/>
              </a:spcAft>
            </a:pPr>
            <a:r>
              <a:rPr lang="de-DE" sz="1300" dirty="0" smtClean="0">
                <a:solidFill>
                  <a:srgbClr val="2347BB"/>
                </a:solidFill>
                <a:latin typeface="Arial"/>
                <a:cs typeface="DejaVu Sans"/>
              </a:rPr>
              <a:t>?</a:t>
            </a:r>
            <a:endParaRPr dirty="0">
              <a:solidFill>
                <a:prstClr val="black"/>
              </a:solidFill>
              <a:latin typeface="Arial"/>
              <a:cs typeface="DejaVu Sans"/>
            </a:endParaRPr>
          </a:p>
          <a:p>
            <a:pPr defTabSz="829022" fontAlgn="auto">
              <a:spcBef>
                <a:spcPts val="0"/>
              </a:spcBef>
              <a:spcAft>
                <a:spcPts val="0"/>
              </a:spcAft>
            </a:pPr>
            <a:r>
              <a:rPr lang="de-DE" sz="1300" dirty="0" smtClean="0">
                <a:solidFill>
                  <a:srgbClr val="2347BB"/>
                </a:solidFill>
                <a:latin typeface="Arial"/>
                <a:cs typeface="DejaVu Sans"/>
              </a:rPr>
              <a:t>?</a:t>
            </a:r>
            <a:endParaRPr dirty="0">
              <a:solidFill>
                <a:prstClr val="black"/>
              </a:solidFill>
              <a:latin typeface="Arial"/>
              <a:cs typeface="DejaVu Sans"/>
            </a:endParaRPr>
          </a:p>
        </p:txBody>
      </p:sp>
      <p:sp>
        <p:nvSpPr>
          <p:cNvPr id="18" name="Line 7"/>
          <p:cNvSpPr/>
          <p:nvPr/>
        </p:nvSpPr>
        <p:spPr>
          <a:xfrm>
            <a:off x="5845341" y="3241807"/>
            <a:ext cx="1174931" cy="0"/>
          </a:xfrm>
          <a:prstGeom prst="line">
            <a:avLst/>
          </a:prstGeom>
          <a:ln w="12600">
            <a:solidFill>
              <a:srgbClr val="000000"/>
            </a:solidFill>
            <a:miter/>
            <a:tailEnd type="triangle" w="med" len="med"/>
          </a:ln>
        </p:spPr>
      </p:sp>
      <p:sp>
        <p:nvSpPr>
          <p:cNvPr id="19" name="CustomShape 10"/>
          <p:cNvSpPr/>
          <p:nvPr/>
        </p:nvSpPr>
        <p:spPr>
          <a:xfrm>
            <a:off x="6899358" y="2815321"/>
            <a:ext cx="1633082" cy="1045727"/>
          </a:xfrm>
          <a:prstGeom prst="rect">
            <a:avLst/>
          </a:prstGeom>
          <a:noFill/>
          <a:ln w="12600">
            <a:solidFill>
              <a:srgbClr val="000000"/>
            </a:solidFill>
            <a:miter/>
          </a:ln>
        </p:spPr>
      </p:sp>
      <p:sp>
        <p:nvSpPr>
          <p:cNvPr id="20" name="CustomShape 11"/>
          <p:cNvSpPr/>
          <p:nvPr/>
        </p:nvSpPr>
        <p:spPr>
          <a:xfrm>
            <a:off x="6627611" y="2523321"/>
            <a:ext cx="1633082" cy="260615"/>
          </a:xfrm>
          <a:prstGeom prst="rect">
            <a:avLst/>
          </a:prstGeom>
          <a:noFill/>
          <a:ln>
            <a:noFill/>
          </a:ln>
        </p:spPr>
        <p:txBody>
          <a:bodyPr wrap="none" lIns="81597" tIns="42431" rIns="81597" bIns="42431" anchor="ctr"/>
          <a:lstStyle/>
          <a:p>
            <a:pPr defTabSz="829022" fontAlgn="auto">
              <a:spcBef>
                <a:spcPts val="0"/>
              </a:spcBef>
              <a:spcAft>
                <a:spcPts val="0"/>
              </a:spcAft>
            </a:pPr>
            <a:r>
              <a:rPr lang="de-DE" dirty="0">
                <a:solidFill>
                  <a:srgbClr val="2347BB"/>
                </a:solidFill>
                <a:latin typeface="Arial"/>
                <a:cs typeface="DejaVu Sans"/>
              </a:rPr>
              <a:t>Modell: </a:t>
            </a:r>
            <a:r>
              <a:rPr lang="de-DE" dirty="0" smtClean="0">
                <a:solidFill>
                  <a:srgbClr val="2347BB"/>
                </a:solidFill>
                <a:latin typeface="Arial"/>
                <a:cs typeface="DejaVu Sans"/>
              </a:rPr>
              <a:t>?</a:t>
            </a:r>
            <a:endParaRPr dirty="0">
              <a:solidFill>
                <a:prstClr val="black"/>
              </a:solidFill>
              <a:latin typeface="Arial"/>
              <a:cs typeface="DejaVu Sans"/>
            </a:endParaRPr>
          </a:p>
        </p:txBody>
      </p:sp>
      <p:sp>
        <p:nvSpPr>
          <p:cNvPr id="8" name="Fußzeilenplatzhalter 7"/>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9" name="Foliennummernplatzhalter 8"/>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62</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20788221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TextShape 2"/>
          <p:cNvSpPr txBox="1"/>
          <p:nvPr/>
        </p:nvSpPr>
        <p:spPr>
          <a:xfrm>
            <a:off x="5" y="1118883"/>
            <a:ext cx="9143433" cy="5478145"/>
          </a:xfrm>
          <a:prstGeom prst="rect">
            <a:avLst/>
          </a:prstGeom>
        </p:spPr>
        <p:txBody>
          <a:bodyPr lIns="82902" tIns="41451" rIns="82902" bIns="41451"/>
          <a:lstStyle/>
          <a:p>
            <a:pPr defTabSz="829022" fontAlgn="auto">
              <a:spcBef>
                <a:spcPts val="0"/>
              </a:spcBef>
              <a:spcAft>
                <a:spcPts val="0"/>
              </a:spcAft>
            </a:pPr>
            <a:r>
              <a:rPr lang="de-DE" sz="2400" dirty="0">
                <a:solidFill>
                  <a:prstClr val="black"/>
                </a:solidFill>
                <a:latin typeface="Arial"/>
                <a:ea typeface="ＭＳ Ｐゴシック"/>
                <a:cs typeface="DejaVu Sans"/>
              </a:rPr>
              <a:t> </a:t>
            </a:r>
            <a:r>
              <a:rPr lang="de-DE" dirty="0">
                <a:solidFill>
                  <a:prstClr val="black"/>
                </a:solidFill>
                <a:latin typeface="Arial"/>
                <a:ea typeface="ＭＳ Ｐゴシック"/>
                <a:cs typeface="DejaVu Sans"/>
              </a:rPr>
              <a:t>
</a:t>
            </a:r>
            <a:endParaRPr dirty="0">
              <a:solidFill>
                <a:prstClr val="black"/>
              </a:solidFill>
              <a:latin typeface="Arial"/>
              <a:cs typeface="DejaVu Sans"/>
            </a:endParaRPr>
          </a:p>
        </p:txBody>
      </p:sp>
      <p:sp>
        <p:nvSpPr>
          <p:cNvPr id="13" name="TextShape 2"/>
          <p:cNvSpPr txBox="1"/>
          <p:nvPr/>
        </p:nvSpPr>
        <p:spPr>
          <a:xfrm>
            <a:off x="-324544" y="980088"/>
            <a:ext cx="9361040" cy="5113208"/>
          </a:xfrm>
          <a:prstGeom prst="rect">
            <a:avLst/>
          </a:prstGeom>
        </p:spPr>
        <p:txBody>
          <a:bodyPr lIns="82902" tIns="41451" rIns="82902" bIns="41451"/>
          <a:lstStyle/>
          <a:p>
            <a:pPr defTabSz="829022" fontAlgn="auto">
              <a:spcBef>
                <a:spcPts val="0"/>
              </a:spcBef>
              <a:spcAft>
                <a:spcPts val="0"/>
              </a:spcAft>
            </a:pPr>
            <a:r>
              <a:rPr lang="de-DE" sz="2400" dirty="0">
                <a:solidFill>
                  <a:prstClr val="black"/>
                </a:solidFill>
                <a:latin typeface="Arial"/>
                <a:ea typeface="ＭＳ Ｐゴシック"/>
                <a:cs typeface="DejaVu Sans"/>
              </a:rPr>
              <a:t>  </a:t>
            </a:r>
            <a:r>
              <a:rPr lang="de-DE" dirty="0">
                <a:solidFill>
                  <a:prstClr val="black"/>
                </a:solidFill>
                <a:latin typeface="Arial"/>
                <a:ea typeface="ＭＳ Ｐゴシック"/>
                <a:cs typeface="DejaVu Sans"/>
              </a:rPr>
              <a:t>
	</a:t>
            </a:r>
            <a:endParaRPr lang="de-DE" sz="1700" dirty="0" smtClean="0">
              <a:solidFill>
                <a:prstClr val="black"/>
              </a:solidFill>
              <a:latin typeface="Arial"/>
              <a:ea typeface="ＭＳ Ｐゴシック"/>
              <a:cs typeface="DejaVu Sans"/>
            </a:endParaRPr>
          </a:p>
          <a:p>
            <a:pPr marL="700261" lvl="1" indent="-285750" defTabSz="829022" fontAlgn="auto">
              <a:spcBef>
                <a:spcPts val="0"/>
              </a:spcBef>
              <a:spcAft>
                <a:spcPts val="0"/>
              </a:spcAft>
              <a:buSzPct val="100000"/>
              <a:buFont typeface="Arial" panose="020B0604020202020204" pitchFamily="34" charset="0"/>
              <a:buChar char="•"/>
            </a:pPr>
            <a:endParaRPr lang="de-DE" sz="1700" dirty="0">
              <a:solidFill>
                <a:prstClr val="black"/>
              </a:solidFill>
              <a:latin typeface="Arial"/>
              <a:ea typeface="ＭＳ Ｐゴシック"/>
              <a:cs typeface="DejaVu Sans"/>
            </a:endParaRPr>
          </a:p>
          <a:p>
            <a:pPr marL="700261" lvl="1" indent="-285750" defTabSz="829022" fontAlgn="auto">
              <a:spcBef>
                <a:spcPts val="0"/>
              </a:spcBef>
              <a:spcAft>
                <a:spcPts val="0"/>
              </a:spcAft>
              <a:buSzPct val="100000"/>
              <a:buFont typeface="Arial" panose="020B0604020202020204" pitchFamily="34" charset="0"/>
              <a:buChar char="•"/>
            </a:pPr>
            <a:endParaRPr lang="de-DE" sz="1700" dirty="0" smtClean="0">
              <a:solidFill>
                <a:prstClr val="black"/>
              </a:solidFill>
              <a:latin typeface="Arial"/>
              <a:ea typeface="ＭＳ Ｐゴシック"/>
              <a:cs typeface="DejaVu Sans"/>
            </a:endParaRPr>
          </a:p>
          <a:p>
            <a:pPr marL="700261" lvl="1" indent="-285750" defTabSz="829022" fontAlgn="auto">
              <a:spcBef>
                <a:spcPts val="0"/>
              </a:spcBef>
              <a:spcAft>
                <a:spcPts val="0"/>
              </a:spcAft>
              <a:buSzPct val="100000"/>
              <a:buFont typeface="Arial" panose="020B0604020202020204" pitchFamily="34" charset="0"/>
              <a:buChar char="•"/>
            </a:pPr>
            <a:endParaRPr lang="de-DE" sz="1700" dirty="0">
              <a:solidFill>
                <a:prstClr val="black"/>
              </a:solidFill>
              <a:latin typeface="Arial"/>
              <a:ea typeface="ＭＳ Ｐゴシック"/>
              <a:cs typeface="DejaVu Sans"/>
            </a:endParaRPr>
          </a:p>
          <a:p>
            <a:pPr marL="700261" lvl="1" indent="-285750" defTabSz="829022" fontAlgn="auto">
              <a:spcBef>
                <a:spcPts val="0"/>
              </a:spcBef>
              <a:spcAft>
                <a:spcPts val="0"/>
              </a:spcAft>
              <a:buSzPct val="100000"/>
              <a:buFont typeface="Arial" panose="020B0604020202020204" pitchFamily="34" charset="0"/>
              <a:buChar char="•"/>
            </a:pPr>
            <a:endParaRPr lang="de-DE" sz="1700" dirty="0" smtClean="0">
              <a:solidFill>
                <a:prstClr val="black"/>
              </a:solidFill>
              <a:latin typeface="Arial"/>
              <a:ea typeface="ＭＳ Ｐゴシック"/>
              <a:cs typeface="DejaVu Sans"/>
            </a:endParaRPr>
          </a:p>
          <a:p>
            <a:pPr marL="700261" lvl="1" indent="-285750" defTabSz="829022" fontAlgn="auto">
              <a:spcBef>
                <a:spcPts val="0"/>
              </a:spcBef>
              <a:spcAft>
                <a:spcPts val="0"/>
              </a:spcAft>
              <a:buSzPct val="100000"/>
              <a:buFont typeface="Arial" panose="020B0604020202020204" pitchFamily="34" charset="0"/>
              <a:buChar char="•"/>
            </a:pPr>
            <a:endParaRPr lang="de-DE" sz="1700" dirty="0">
              <a:solidFill>
                <a:prstClr val="black"/>
              </a:solidFill>
              <a:latin typeface="Arial"/>
              <a:ea typeface="ＭＳ Ｐゴシック"/>
              <a:cs typeface="DejaVu Sans"/>
            </a:endParaRPr>
          </a:p>
          <a:p>
            <a:pPr marL="700261" lvl="1" indent="-285750" defTabSz="829022" fontAlgn="auto">
              <a:spcBef>
                <a:spcPts val="0"/>
              </a:spcBef>
              <a:spcAft>
                <a:spcPts val="0"/>
              </a:spcAft>
              <a:buSzPct val="100000"/>
              <a:buFont typeface="Arial" panose="020B0604020202020204" pitchFamily="34" charset="0"/>
              <a:buChar char="•"/>
            </a:pPr>
            <a:endParaRPr lang="de-DE" sz="1700" dirty="0" smtClean="0">
              <a:solidFill>
                <a:prstClr val="black"/>
              </a:solidFill>
              <a:latin typeface="Arial"/>
              <a:ea typeface="ＭＳ Ｐゴシック"/>
              <a:cs typeface="DejaVu Sans"/>
            </a:endParaRPr>
          </a:p>
          <a:p>
            <a:pPr marL="700261" lvl="1" indent="-285750" defTabSz="829022" fontAlgn="auto">
              <a:spcBef>
                <a:spcPts val="0"/>
              </a:spcBef>
              <a:spcAft>
                <a:spcPts val="0"/>
              </a:spcAft>
              <a:buSzPct val="100000"/>
              <a:buFont typeface="Arial" panose="020B0604020202020204" pitchFamily="34" charset="0"/>
              <a:buChar char="•"/>
            </a:pPr>
            <a:endParaRPr lang="de-DE" sz="1700" dirty="0">
              <a:solidFill>
                <a:prstClr val="black"/>
              </a:solidFill>
              <a:latin typeface="Arial"/>
              <a:ea typeface="ＭＳ Ｐゴシック"/>
              <a:cs typeface="DejaVu Sans"/>
            </a:endParaRPr>
          </a:p>
          <a:p>
            <a:pPr marL="700261" lvl="1" indent="-285750" defTabSz="829022" fontAlgn="auto">
              <a:spcBef>
                <a:spcPts val="0"/>
              </a:spcBef>
              <a:spcAft>
                <a:spcPts val="0"/>
              </a:spcAft>
              <a:buSzPct val="100000"/>
              <a:buFont typeface="Arial" panose="020B0604020202020204" pitchFamily="34" charset="0"/>
              <a:buChar char="•"/>
            </a:pPr>
            <a:endParaRPr lang="de-DE" sz="1700" dirty="0" smtClean="0">
              <a:solidFill>
                <a:prstClr val="black"/>
              </a:solidFill>
              <a:latin typeface="Arial"/>
              <a:ea typeface="ＭＳ Ｐゴシック"/>
              <a:cs typeface="DejaVu Sans"/>
            </a:endParaRPr>
          </a:p>
          <a:p>
            <a:pPr marL="700261" lvl="1" indent="-285750" defTabSz="829022" fontAlgn="auto">
              <a:spcBef>
                <a:spcPts val="0"/>
              </a:spcBef>
              <a:spcAft>
                <a:spcPts val="0"/>
              </a:spcAft>
              <a:buSzPct val="100000"/>
              <a:buFont typeface="Arial" panose="020B0604020202020204" pitchFamily="34" charset="0"/>
              <a:buChar char="•"/>
            </a:pPr>
            <a:endParaRPr lang="de-DE" sz="1700" dirty="0">
              <a:solidFill>
                <a:prstClr val="black"/>
              </a:solidFill>
              <a:latin typeface="Arial"/>
              <a:ea typeface="ＭＳ Ｐゴシック"/>
              <a:cs typeface="DejaVu Sans"/>
            </a:endParaRPr>
          </a:p>
          <a:p>
            <a:pPr marL="700261" lvl="1" indent="-285750" defTabSz="829022" fontAlgn="auto">
              <a:spcBef>
                <a:spcPts val="0"/>
              </a:spcBef>
              <a:spcAft>
                <a:spcPts val="0"/>
              </a:spcAft>
              <a:buSzPct val="100000"/>
              <a:buFont typeface="Arial" panose="020B0604020202020204" pitchFamily="34" charset="0"/>
              <a:buChar char="•"/>
            </a:pPr>
            <a:endParaRPr lang="de-DE" sz="1700" dirty="0" smtClean="0">
              <a:solidFill>
                <a:prstClr val="black"/>
              </a:solidFill>
              <a:latin typeface="Arial"/>
              <a:ea typeface="ＭＳ Ｐゴシック"/>
              <a:cs typeface="DejaVu Sans"/>
            </a:endParaRPr>
          </a:p>
          <a:p>
            <a:pPr marL="700261" lvl="1" indent="-285750" defTabSz="829022" fontAlgn="auto">
              <a:spcBef>
                <a:spcPts val="0"/>
              </a:spcBef>
              <a:spcAft>
                <a:spcPts val="0"/>
              </a:spcAft>
              <a:buSzPct val="100000"/>
              <a:buFont typeface="Arial" panose="020B0604020202020204" pitchFamily="34" charset="0"/>
              <a:buChar char="•"/>
            </a:pPr>
            <a:endParaRPr lang="de-DE" sz="1700" dirty="0">
              <a:solidFill>
                <a:prstClr val="black"/>
              </a:solidFill>
              <a:latin typeface="Arial"/>
              <a:ea typeface="ＭＳ Ｐゴシック"/>
              <a:cs typeface="DejaVu Sans"/>
            </a:endParaRPr>
          </a:p>
          <a:p>
            <a:pPr marL="700261" lvl="1" indent="-285750" defTabSz="829022" fontAlgn="auto">
              <a:spcBef>
                <a:spcPts val="0"/>
              </a:spcBef>
              <a:spcAft>
                <a:spcPts val="0"/>
              </a:spcAft>
              <a:buSzPct val="100000"/>
              <a:buFont typeface="Arial" panose="020B0604020202020204" pitchFamily="34" charset="0"/>
              <a:buChar char="•"/>
            </a:pPr>
            <a:endParaRPr lang="de-DE" sz="1700" dirty="0" smtClean="0">
              <a:solidFill>
                <a:prstClr val="black"/>
              </a:solidFill>
              <a:latin typeface="Arial"/>
              <a:ea typeface="ＭＳ Ｐゴシック"/>
              <a:cs typeface="DejaVu Sans"/>
            </a:endParaRPr>
          </a:p>
          <a:p>
            <a:pPr marL="700261" lvl="1" indent="-285750" defTabSz="829022" fontAlgn="auto">
              <a:spcBef>
                <a:spcPts val="0"/>
              </a:spcBef>
              <a:spcAft>
                <a:spcPts val="0"/>
              </a:spcAft>
              <a:buSzPct val="100000"/>
              <a:buFont typeface="Arial" panose="020B0604020202020204" pitchFamily="34" charset="0"/>
              <a:buChar char="•"/>
            </a:pPr>
            <a:endParaRPr lang="de-DE" sz="1700" dirty="0" smtClean="0">
              <a:solidFill>
                <a:prstClr val="black"/>
              </a:solidFill>
              <a:latin typeface="Arial"/>
              <a:ea typeface="ＭＳ Ｐゴシック"/>
              <a:cs typeface="DejaVu Sans"/>
            </a:endParaRPr>
          </a:p>
          <a:p>
            <a:pPr marL="700261" lvl="1" indent="-285750" defTabSz="829022" fontAlgn="auto">
              <a:spcBef>
                <a:spcPts val="0"/>
              </a:spcBef>
              <a:spcAft>
                <a:spcPts val="0"/>
              </a:spcAft>
              <a:buSzPct val="100000"/>
              <a:buFont typeface="Arial" panose="020B0604020202020204" pitchFamily="34" charset="0"/>
              <a:buChar char="•"/>
            </a:pPr>
            <a:endParaRPr lang="de-DE" sz="1700" dirty="0" smtClean="0">
              <a:solidFill>
                <a:prstClr val="black"/>
              </a:solidFill>
              <a:latin typeface="Arial"/>
              <a:ea typeface="ＭＳ Ｐゴシック"/>
              <a:cs typeface="DejaVu Sans"/>
            </a:endParaRPr>
          </a:p>
          <a:p>
            <a:pPr marL="700261" lvl="1" indent="-285750" defTabSz="829022" fontAlgn="auto">
              <a:spcBef>
                <a:spcPts val="0"/>
              </a:spcBef>
              <a:spcAft>
                <a:spcPts val="0"/>
              </a:spcAft>
              <a:buSzPct val="100000"/>
              <a:buFont typeface="Arial" panose="020B0604020202020204" pitchFamily="34" charset="0"/>
              <a:buChar char="•"/>
            </a:pPr>
            <a:r>
              <a:rPr lang="de-DE" sz="1700" dirty="0" smtClean="0">
                <a:solidFill>
                  <a:prstClr val="black"/>
                </a:solidFill>
                <a:latin typeface="Arial"/>
                <a:ea typeface="ＭＳ Ｐゴシック"/>
                <a:cs typeface="DejaVu Sans"/>
              </a:rPr>
              <a:t>Ausgangsmodell </a:t>
            </a:r>
            <a:r>
              <a:rPr lang="de-DE" sz="1700" dirty="0">
                <a:solidFill>
                  <a:prstClr val="black"/>
                </a:solidFill>
                <a:latin typeface="Arial"/>
                <a:ea typeface="ＭＳ Ｐゴシック"/>
                <a:cs typeface="DejaVu Sans"/>
              </a:rPr>
              <a:t>„</a:t>
            </a:r>
            <a:r>
              <a:rPr lang="de-DE" sz="1700" dirty="0">
                <a:solidFill>
                  <a:srgbClr val="CC0000"/>
                </a:solidFill>
                <a:latin typeface="Arial"/>
                <a:ea typeface="ＭＳ Ｐゴシック"/>
                <a:cs typeface="DejaVu Sans"/>
              </a:rPr>
              <a:t>IN</a:t>
            </a:r>
            <a:r>
              <a:rPr lang="de-DE" sz="1700" dirty="0">
                <a:solidFill>
                  <a:prstClr val="black"/>
                </a:solidFill>
                <a:latin typeface="Arial"/>
                <a:ea typeface="ＭＳ Ｐゴシック"/>
                <a:cs typeface="DejaVu Sans"/>
              </a:rPr>
              <a:t>“, konform zum Metamodell „</a:t>
            </a:r>
            <a:r>
              <a:rPr lang="de-DE" sz="1700" dirty="0">
                <a:solidFill>
                  <a:srgbClr val="CC0000"/>
                </a:solidFill>
                <a:latin typeface="Arial"/>
                <a:ea typeface="ＭＳ Ｐゴシック"/>
                <a:cs typeface="DejaVu Sans"/>
              </a:rPr>
              <a:t>Book</a:t>
            </a:r>
            <a:r>
              <a:rPr lang="de-DE" sz="1700" dirty="0">
                <a:solidFill>
                  <a:prstClr val="black"/>
                </a:solidFill>
                <a:latin typeface="Arial"/>
                <a:ea typeface="ＭＳ Ｐゴシック"/>
                <a:cs typeface="DejaVu Sans"/>
              </a:rPr>
              <a:t>“, in Modell „</a:t>
            </a:r>
            <a:r>
              <a:rPr lang="de-DE" sz="1700" dirty="0">
                <a:solidFill>
                  <a:srgbClr val="2347BB"/>
                </a:solidFill>
                <a:latin typeface="Arial"/>
                <a:ea typeface="ＭＳ Ｐゴシック"/>
                <a:cs typeface="DejaVu Sans"/>
              </a:rPr>
              <a:t>OUT</a:t>
            </a:r>
            <a:r>
              <a:rPr lang="de-DE" sz="1700" dirty="0">
                <a:solidFill>
                  <a:prstClr val="black"/>
                </a:solidFill>
                <a:latin typeface="Arial"/>
                <a:ea typeface="ＭＳ Ｐゴシック"/>
                <a:cs typeface="DejaVu Sans"/>
              </a:rPr>
              <a:t>“ (konform zu „</a:t>
            </a:r>
            <a:r>
              <a:rPr lang="de-DE" sz="1700" dirty="0" err="1">
                <a:solidFill>
                  <a:srgbClr val="2347BB"/>
                </a:solidFill>
                <a:latin typeface="Arial"/>
                <a:ea typeface="ＭＳ Ｐゴシック"/>
                <a:cs typeface="DejaVu Sans"/>
              </a:rPr>
              <a:t>Publication</a:t>
            </a:r>
            <a:r>
              <a:rPr lang="de-DE" sz="1700" dirty="0">
                <a:solidFill>
                  <a:prstClr val="black"/>
                </a:solidFill>
                <a:latin typeface="Arial"/>
                <a:ea typeface="ＭＳ Ｐゴシック"/>
                <a:cs typeface="DejaVu Sans"/>
              </a:rPr>
              <a:t>“) überführen. </a:t>
            </a:r>
            <a:endParaRPr lang="de-DE" dirty="0" smtClean="0">
              <a:solidFill>
                <a:prstClr val="black"/>
              </a:solidFill>
              <a:latin typeface="Arial"/>
              <a:cs typeface="DejaVu Sans"/>
            </a:endParaRPr>
          </a:p>
          <a:p>
            <a:pPr marL="700261" lvl="1" indent="-285750" defTabSz="829022" fontAlgn="auto">
              <a:spcBef>
                <a:spcPts val="0"/>
              </a:spcBef>
              <a:spcAft>
                <a:spcPts val="0"/>
              </a:spcAft>
              <a:buSzPct val="100000"/>
              <a:buFont typeface="Arial" panose="020B0604020202020204" pitchFamily="34" charset="0"/>
              <a:buChar char="•"/>
            </a:pPr>
            <a:r>
              <a:rPr lang="de-DE" sz="1700" dirty="0" smtClean="0">
                <a:solidFill>
                  <a:prstClr val="black"/>
                </a:solidFill>
                <a:latin typeface="Arial"/>
                <a:ea typeface="ＭＳ Ｐゴシック"/>
                <a:cs typeface="DejaVu Sans"/>
              </a:rPr>
              <a:t>Regel </a:t>
            </a:r>
            <a:r>
              <a:rPr lang="de-DE" sz="1700" dirty="0">
                <a:solidFill>
                  <a:prstClr val="black"/>
                </a:solidFill>
                <a:latin typeface="Arial"/>
                <a:ea typeface="ＭＳ Ｐゴシック"/>
                <a:cs typeface="DejaVu Sans"/>
              </a:rPr>
              <a:t>überführt Elemente vom Typ „</a:t>
            </a:r>
            <a:r>
              <a:rPr lang="de-DE" sz="1700" dirty="0" err="1">
                <a:solidFill>
                  <a:srgbClr val="CC0000"/>
                </a:solidFill>
                <a:latin typeface="Arial"/>
                <a:ea typeface="ＭＳ Ｐゴシック"/>
                <a:cs typeface="DejaVu Sans"/>
              </a:rPr>
              <a:t>Author</a:t>
            </a:r>
            <a:r>
              <a:rPr lang="de-DE" sz="1700" dirty="0">
                <a:solidFill>
                  <a:prstClr val="black"/>
                </a:solidFill>
                <a:latin typeface="Arial"/>
                <a:ea typeface="ＭＳ Ｐゴシック"/>
                <a:cs typeface="DejaVu Sans"/>
              </a:rPr>
              <a:t>“ in Elemente vom Typ „</a:t>
            </a:r>
            <a:r>
              <a:rPr lang="de-DE" sz="1700" dirty="0">
                <a:solidFill>
                  <a:srgbClr val="2347BB"/>
                </a:solidFill>
                <a:latin typeface="Arial"/>
                <a:ea typeface="ＭＳ Ｐゴシック"/>
                <a:cs typeface="DejaVu Sans"/>
              </a:rPr>
              <a:t>Person</a:t>
            </a:r>
            <a:r>
              <a:rPr lang="de-DE" sz="1700" dirty="0">
                <a:solidFill>
                  <a:prstClr val="black"/>
                </a:solidFill>
                <a:latin typeface="Arial"/>
                <a:ea typeface="ＭＳ Ｐゴシック"/>
                <a:cs typeface="DejaVu Sans"/>
              </a:rPr>
              <a:t>“. </a:t>
            </a:r>
            <a:endParaRPr dirty="0">
              <a:solidFill>
                <a:prstClr val="black"/>
              </a:solidFill>
              <a:latin typeface="Arial"/>
              <a:cs typeface="DejaVu Sans"/>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1176" y="1376012"/>
            <a:ext cx="5625000" cy="37811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 name="CustomShape 3"/>
          <p:cNvSpPr/>
          <p:nvPr/>
        </p:nvSpPr>
        <p:spPr>
          <a:xfrm>
            <a:off x="4716016" y="2833250"/>
            <a:ext cx="1633082" cy="1045727"/>
          </a:xfrm>
          <a:prstGeom prst="rect">
            <a:avLst/>
          </a:prstGeom>
          <a:solidFill>
            <a:srgbClr val="FFFFFF"/>
          </a:solidFill>
          <a:ln>
            <a:solidFill>
              <a:srgbClr val="000000"/>
            </a:solidFill>
          </a:ln>
        </p:spPr>
      </p:sp>
      <p:sp>
        <p:nvSpPr>
          <p:cNvPr id="16" name="Line 4"/>
          <p:cNvSpPr/>
          <p:nvPr/>
        </p:nvSpPr>
        <p:spPr>
          <a:xfrm>
            <a:off x="4846637" y="2971067"/>
            <a:ext cx="1289224" cy="0"/>
          </a:xfrm>
          <a:prstGeom prst="line">
            <a:avLst/>
          </a:prstGeom>
          <a:ln>
            <a:solidFill>
              <a:srgbClr val="000000"/>
            </a:solidFill>
          </a:ln>
        </p:spPr>
      </p:sp>
      <p:sp>
        <p:nvSpPr>
          <p:cNvPr id="17" name="Line 5"/>
          <p:cNvSpPr/>
          <p:nvPr/>
        </p:nvSpPr>
        <p:spPr>
          <a:xfrm>
            <a:off x="4846637" y="2971067"/>
            <a:ext cx="0" cy="633902"/>
          </a:xfrm>
          <a:prstGeom prst="line">
            <a:avLst/>
          </a:prstGeom>
          <a:ln>
            <a:solidFill>
              <a:srgbClr val="000000"/>
            </a:solidFill>
          </a:ln>
        </p:spPr>
      </p:sp>
      <p:sp>
        <p:nvSpPr>
          <p:cNvPr id="18" name="Line 6"/>
          <p:cNvSpPr/>
          <p:nvPr/>
        </p:nvSpPr>
        <p:spPr>
          <a:xfrm>
            <a:off x="6135861" y="2971067"/>
            <a:ext cx="0" cy="633902"/>
          </a:xfrm>
          <a:prstGeom prst="line">
            <a:avLst/>
          </a:prstGeom>
          <a:ln>
            <a:solidFill>
              <a:srgbClr val="000000"/>
            </a:solidFill>
          </a:ln>
        </p:spPr>
      </p:sp>
      <p:sp>
        <p:nvSpPr>
          <p:cNvPr id="19" name="Line 7"/>
          <p:cNvSpPr/>
          <p:nvPr/>
        </p:nvSpPr>
        <p:spPr>
          <a:xfrm flipH="1">
            <a:off x="4846637" y="3604969"/>
            <a:ext cx="1289224" cy="0"/>
          </a:xfrm>
          <a:prstGeom prst="line">
            <a:avLst/>
          </a:prstGeom>
          <a:ln>
            <a:solidFill>
              <a:srgbClr val="000000"/>
            </a:solidFill>
          </a:ln>
        </p:spPr>
      </p:sp>
      <p:sp>
        <p:nvSpPr>
          <p:cNvPr id="20" name="Line 8"/>
          <p:cNvSpPr/>
          <p:nvPr/>
        </p:nvSpPr>
        <p:spPr>
          <a:xfrm>
            <a:off x="4846637" y="3248665"/>
            <a:ext cx="1289224" cy="0"/>
          </a:xfrm>
          <a:prstGeom prst="line">
            <a:avLst/>
          </a:prstGeom>
          <a:ln>
            <a:solidFill>
              <a:srgbClr val="000000"/>
            </a:solidFill>
          </a:ln>
        </p:spPr>
      </p:sp>
      <p:sp>
        <p:nvSpPr>
          <p:cNvPr id="21" name="TextShape 9"/>
          <p:cNvSpPr txBox="1"/>
          <p:nvPr/>
        </p:nvSpPr>
        <p:spPr>
          <a:xfrm>
            <a:off x="4729405" y="2518162"/>
            <a:ext cx="1713414" cy="314502"/>
          </a:xfrm>
          <a:prstGeom prst="rect">
            <a:avLst/>
          </a:prstGeom>
        </p:spPr>
        <p:txBody>
          <a:bodyPr wrap="none" lIns="81597" tIns="40799" rIns="81597" bIns="40799"/>
          <a:lstStyle/>
          <a:p>
            <a:pPr defTabSz="829022" fontAlgn="auto">
              <a:spcBef>
                <a:spcPts val="0"/>
              </a:spcBef>
              <a:spcAft>
                <a:spcPts val="0"/>
              </a:spcAft>
            </a:pPr>
            <a:r>
              <a:rPr lang="de-DE">
                <a:solidFill>
                  <a:srgbClr val="C5000B"/>
                </a:solidFill>
                <a:latin typeface="Arial"/>
                <a:cs typeface="DejaVu Sans"/>
              </a:rPr>
              <a:t>Modell: Book</a:t>
            </a:r>
            <a:endParaRPr>
              <a:solidFill>
                <a:prstClr val="black"/>
              </a:solidFill>
              <a:latin typeface="Arial"/>
              <a:cs typeface="DejaVu Sans"/>
            </a:endParaRPr>
          </a:p>
        </p:txBody>
      </p:sp>
      <p:sp>
        <p:nvSpPr>
          <p:cNvPr id="22" name="TextShape 10"/>
          <p:cNvSpPr txBox="1"/>
          <p:nvPr/>
        </p:nvSpPr>
        <p:spPr>
          <a:xfrm>
            <a:off x="4846637" y="2921270"/>
            <a:ext cx="1289224" cy="677012"/>
          </a:xfrm>
          <a:prstGeom prst="rect">
            <a:avLst/>
          </a:prstGeom>
        </p:spPr>
        <p:txBody>
          <a:bodyPr wrap="none" lIns="81597" tIns="40799" rIns="81597" bIns="40799"/>
          <a:lstStyle/>
          <a:p>
            <a:pPr defTabSz="829022" fontAlgn="auto">
              <a:spcBef>
                <a:spcPts val="0"/>
              </a:spcBef>
              <a:spcAft>
                <a:spcPts val="0"/>
              </a:spcAft>
            </a:pPr>
            <a:r>
              <a:rPr lang="de-DE" dirty="0" err="1">
                <a:solidFill>
                  <a:srgbClr val="C5000B"/>
                </a:solidFill>
                <a:latin typeface="Arial"/>
                <a:cs typeface="DejaVu Sans"/>
              </a:rPr>
              <a:t>Author</a:t>
            </a:r>
            <a:endParaRPr dirty="0">
              <a:solidFill>
                <a:prstClr val="black"/>
              </a:solidFill>
              <a:latin typeface="Arial"/>
              <a:cs typeface="DejaVu Sans"/>
            </a:endParaRPr>
          </a:p>
          <a:p>
            <a:pPr defTabSz="829022" fontAlgn="auto">
              <a:spcBef>
                <a:spcPts val="0"/>
              </a:spcBef>
              <a:spcAft>
                <a:spcPts val="0"/>
              </a:spcAft>
            </a:pPr>
            <a:r>
              <a:rPr lang="de-DE" sz="1200" dirty="0" err="1">
                <a:solidFill>
                  <a:srgbClr val="C5000B"/>
                </a:solidFill>
                <a:latin typeface="Arial"/>
                <a:cs typeface="DejaVu Sans"/>
              </a:rPr>
              <a:t>name</a:t>
            </a:r>
            <a:endParaRPr sz="1200" dirty="0">
              <a:solidFill>
                <a:prstClr val="black"/>
              </a:solidFill>
              <a:latin typeface="Arial"/>
              <a:cs typeface="DejaVu Sans"/>
            </a:endParaRPr>
          </a:p>
          <a:p>
            <a:pPr defTabSz="829022" fontAlgn="auto">
              <a:spcBef>
                <a:spcPts val="0"/>
              </a:spcBef>
              <a:spcAft>
                <a:spcPts val="0"/>
              </a:spcAft>
            </a:pPr>
            <a:r>
              <a:rPr lang="de-DE" sz="1200" dirty="0" err="1">
                <a:solidFill>
                  <a:srgbClr val="C5000B"/>
                </a:solidFill>
                <a:latin typeface="Arial"/>
                <a:cs typeface="DejaVu Sans"/>
              </a:rPr>
              <a:t>surname</a:t>
            </a:r>
            <a:endParaRPr sz="1200" dirty="0">
              <a:solidFill>
                <a:prstClr val="black"/>
              </a:solidFill>
              <a:latin typeface="Arial"/>
              <a:cs typeface="DejaVu Sans"/>
            </a:endParaRPr>
          </a:p>
        </p:txBody>
      </p:sp>
      <p:sp>
        <p:nvSpPr>
          <p:cNvPr id="23" name="TextShape 1"/>
          <p:cNvSpPr txBox="1"/>
          <p:nvPr/>
        </p:nvSpPr>
        <p:spPr>
          <a:xfrm>
            <a:off x="0" y="5"/>
            <a:ext cx="5877921" cy="980083"/>
          </a:xfrm>
          <a:prstGeom prst="rect">
            <a:avLst/>
          </a:prstGeom>
        </p:spPr>
        <p:txBody>
          <a:bodyPr wrap="none" lIns="0" tIns="0" rIns="0" bIns="0" anchor="ctr"/>
          <a:lstStyle/>
          <a:p>
            <a:pPr algn="ctr" defTabSz="829022" fontAlgn="auto">
              <a:spcBef>
                <a:spcPts val="0"/>
              </a:spcBef>
              <a:spcAft>
                <a:spcPts val="0"/>
              </a:spcAft>
            </a:pPr>
            <a:r>
              <a:rPr lang="en-US" sz="2800" dirty="0" err="1" smtClean="0">
                <a:solidFill>
                  <a:srgbClr val="7DA647"/>
                </a:solidFill>
                <a:latin typeface="Arial"/>
                <a:ea typeface="SimSun"/>
                <a:cs typeface="DejaVu Sans"/>
              </a:rPr>
              <a:t>Beispiel</a:t>
            </a:r>
            <a:r>
              <a:rPr lang="en-US" sz="2800" dirty="0" smtClean="0">
                <a:solidFill>
                  <a:srgbClr val="7DA647"/>
                </a:solidFill>
                <a:latin typeface="Arial"/>
                <a:ea typeface="SimSun"/>
                <a:cs typeface="DejaVu Sans"/>
              </a:rPr>
              <a:t> ATL:</a:t>
            </a:r>
          </a:p>
          <a:p>
            <a:pPr algn="ctr" defTabSz="829022" fontAlgn="auto">
              <a:spcBef>
                <a:spcPts val="0"/>
              </a:spcBef>
              <a:spcAft>
                <a:spcPts val="0"/>
              </a:spcAft>
            </a:pPr>
            <a:r>
              <a:rPr lang="en-US" sz="2200" dirty="0" err="1" smtClean="0">
                <a:solidFill>
                  <a:srgbClr val="7DA647"/>
                </a:solidFill>
                <a:latin typeface="Arial"/>
                <a:ea typeface="SimSun"/>
                <a:cs typeface="DejaVu Sans"/>
              </a:rPr>
              <a:t>Resultat</a:t>
            </a:r>
            <a:r>
              <a:rPr lang="en-US" sz="2800" dirty="0" smtClean="0">
                <a:solidFill>
                  <a:srgbClr val="7DA647"/>
                </a:solidFill>
                <a:latin typeface="Arial"/>
                <a:ea typeface="SimSun"/>
                <a:cs typeface="DejaVu Sans"/>
              </a:rPr>
              <a:t> </a:t>
            </a:r>
            <a:r>
              <a:rPr lang="en-US" sz="2200" dirty="0" smtClean="0">
                <a:solidFill>
                  <a:srgbClr val="7DA647"/>
                </a:solidFill>
                <a:latin typeface="Arial"/>
                <a:ea typeface="SimSun"/>
                <a:cs typeface="DejaVu Sans"/>
              </a:rPr>
              <a:t>der Transformation von Book?</a:t>
            </a:r>
            <a:endParaRPr dirty="0">
              <a:solidFill>
                <a:prstClr val="black"/>
              </a:solidFill>
              <a:latin typeface="Arial"/>
              <a:cs typeface="DejaVu Sans"/>
            </a:endParaRPr>
          </a:p>
        </p:txBody>
      </p:sp>
      <p:sp>
        <p:nvSpPr>
          <p:cNvPr id="24" name="CustomShape 5"/>
          <p:cNvSpPr/>
          <p:nvPr/>
        </p:nvSpPr>
        <p:spPr>
          <a:xfrm>
            <a:off x="7039124" y="3002452"/>
            <a:ext cx="1307511" cy="260615"/>
          </a:xfrm>
          <a:prstGeom prst="rect">
            <a:avLst/>
          </a:prstGeom>
          <a:solidFill>
            <a:srgbClr val="FFFFFF"/>
          </a:solidFill>
          <a:ln w="12600">
            <a:solidFill>
              <a:srgbClr val="000000"/>
            </a:solidFill>
            <a:miter/>
          </a:ln>
        </p:spPr>
        <p:txBody>
          <a:bodyPr wrap="none" lIns="81597" tIns="42431" rIns="81597" bIns="42431" anchor="ctr"/>
          <a:lstStyle/>
          <a:p>
            <a:pPr defTabSz="829022" fontAlgn="auto">
              <a:spcBef>
                <a:spcPts val="0"/>
              </a:spcBef>
              <a:spcAft>
                <a:spcPts val="0"/>
              </a:spcAft>
            </a:pPr>
            <a:r>
              <a:rPr lang="de-DE" dirty="0">
                <a:solidFill>
                  <a:srgbClr val="2347BB"/>
                </a:solidFill>
                <a:latin typeface="Arial"/>
                <a:cs typeface="DejaVu Sans"/>
              </a:rPr>
              <a:t>Person</a:t>
            </a:r>
            <a:endParaRPr dirty="0">
              <a:solidFill>
                <a:prstClr val="black"/>
              </a:solidFill>
              <a:latin typeface="Arial"/>
              <a:cs typeface="DejaVu Sans"/>
            </a:endParaRPr>
          </a:p>
        </p:txBody>
      </p:sp>
      <p:sp>
        <p:nvSpPr>
          <p:cNvPr id="25" name="CustomShape 6"/>
          <p:cNvSpPr/>
          <p:nvPr/>
        </p:nvSpPr>
        <p:spPr>
          <a:xfrm>
            <a:off x="7039124" y="3263068"/>
            <a:ext cx="1307511" cy="391576"/>
          </a:xfrm>
          <a:prstGeom prst="rect">
            <a:avLst/>
          </a:prstGeom>
          <a:solidFill>
            <a:srgbClr val="FFFFFF"/>
          </a:solidFill>
          <a:ln w="12600">
            <a:solidFill>
              <a:srgbClr val="000000"/>
            </a:solidFill>
            <a:miter/>
          </a:ln>
        </p:spPr>
        <p:txBody>
          <a:bodyPr wrap="none" lIns="81597" tIns="42431" rIns="81597" bIns="42431" anchor="ctr"/>
          <a:lstStyle/>
          <a:p>
            <a:pPr defTabSz="829022" fontAlgn="auto">
              <a:spcBef>
                <a:spcPts val="0"/>
              </a:spcBef>
              <a:spcAft>
                <a:spcPts val="0"/>
              </a:spcAft>
            </a:pPr>
            <a:r>
              <a:rPr lang="de-DE" sz="1300" dirty="0" err="1">
                <a:solidFill>
                  <a:srgbClr val="2347BB"/>
                </a:solidFill>
                <a:latin typeface="Arial"/>
                <a:cs typeface="DejaVu Sans"/>
              </a:rPr>
              <a:t>name</a:t>
            </a:r>
            <a:endParaRPr dirty="0">
              <a:solidFill>
                <a:prstClr val="black"/>
              </a:solidFill>
              <a:latin typeface="Arial"/>
              <a:cs typeface="DejaVu Sans"/>
            </a:endParaRPr>
          </a:p>
          <a:p>
            <a:pPr defTabSz="829022" fontAlgn="auto">
              <a:spcBef>
                <a:spcPts val="0"/>
              </a:spcBef>
              <a:spcAft>
                <a:spcPts val="0"/>
              </a:spcAft>
            </a:pPr>
            <a:r>
              <a:rPr lang="de-DE" sz="1300" dirty="0" err="1">
                <a:solidFill>
                  <a:srgbClr val="2347BB"/>
                </a:solidFill>
                <a:latin typeface="Arial"/>
                <a:cs typeface="DejaVu Sans"/>
              </a:rPr>
              <a:t>surname</a:t>
            </a:r>
            <a:endParaRPr dirty="0">
              <a:solidFill>
                <a:prstClr val="black"/>
              </a:solidFill>
              <a:latin typeface="Arial"/>
              <a:cs typeface="DejaVu Sans"/>
            </a:endParaRPr>
          </a:p>
        </p:txBody>
      </p:sp>
      <p:sp>
        <p:nvSpPr>
          <p:cNvPr id="26" name="Line 7"/>
          <p:cNvSpPr/>
          <p:nvPr/>
        </p:nvSpPr>
        <p:spPr>
          <a:xfrm>
            <a:off x="5845341" y="3241807"/>
            <a:ext cx="1174931" cy="0"/>
          </a:xfrm>
          <a:prstGeom prst="line">
            <a:avLst/>
          </a:prstGeom>
          <a:ln w="12600">
            <a:solidFill>
              <a:srgbClr val="000000"/>
            </a:solidFill>
            <a:miter/>
            <a:tailEnd type="triangle" w="med" len="med"/>
          </a:ln>
        </p:spPr>
      </p:sp>
      <p:sp>
        <p:nvSpPr>
          <p:cNvPr id="27" name="CustomShape 10"/>
          <p:cNvSpPr/>
          <p:nvPr/>
        </p:nvSpPr>
        <p:spPr>
          <a:xfrm>
            <a:off x="6899358" y="2815321"/>
            <a:ext cx="1633082" cy="1045727"/>
          </a:xfrm>
          <a:prstGeom prst="rect">
            <a:avLst/>
          </a:prstGeom>
          <a:noFill/>
          <a:ln w="12600">
            <a:solidFill>
              <a:srgbClr val="000000"/>
            </a:solidFill>
            <a:miter/>
          </a:ln>
        </p:spPr>
      </p:sp>
      <p:sp>
        <p:nvSpPr>
          <p:cNvPr id="28" name="CustomShape 11"/>
          <p:cNvSpPr/>
          <p:nvPr/>
        </p:nvSpPr>
        <p:spPr>
          <a:xfrm>
            <a:off x="6627611" y="2523321"/>
            <a:ext cx="1633082" cy="260615"/>
          </a:xfrm>
          <a:prstGeom prst="rect">
            <a:avLst/>
          </a:prstGeom>
          <a:noFill/>
          <a:ln>
            <a:noFill/>
          </a:ln>
        </p:spPr>
        <p:txBody>
          <a:bodyPr wrap="none" lIns="81597" tIns="42431" rIns="81597" bIns="42431" anchor="ctr"/>
          <a:lstStyle/>
          <a:p>
            <a:pPr defTabSz="829022" fontAlgn="auto">
              <a:spcBef>
                <a:spcPts val="0"/>
              </a:spcBef>
              <a:spcAft>
                <a:spcPts val="0"/>
              </a:spcAft>
            </a:pPr>
            <a:r>
              <a:rPr lang="de-DE" dirty="0">
                <a:solidFill>
                  <a:srgbClr val="2347BB"/>
                </a:solidFill>
                <a:latin typeface="Arial"/>
                <a:cs typeface="DejaVu Sans"/>
              </a:rPr>
              <a:t>Modell: </a:t>
            </a:r>
            <a:r>
              <a:rPr lang="de-DE" dirty="0" err="1">
                <a:solidFill>
                  <a:srgbClr val="2347BB"/>
                </a:solidFill>
                <a:latin typeface="Arial"/>
                <a:cs typeface="DejaVu Sans"/>
              </a:rPr>
              <a:t>Publication</a:t>
            </a:r>
            <a:endParaRPr dirty="0">
              <a:solidFill>
                <a:prstClr val="black"/>
              </a:solidFill>
              <a:latin typeface="Arial"/>
              <a:cs typeface="DejaVu Sans"/>
            </a:endParaRPr>
          </a:p>
        </p:txBody>
      </p:sp>
      <p:sp>
        <p:nvSpPr>
          <p:cNvPr id="8" name="Fußzeilenplatzhalter 7"/>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9" name="Foliennummernplatzhalter 8"/>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63</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958881615"/>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TextShape 1"/>
          <p:cNvSpPr txBox="1"/>
          <p:nvPr/>
        </p:nvSpPr>
        <p:spPr>
          <a:xfrm>
            <a:off x="0" y="0"/>
            <a:ext cx="5877921" cy="979756"/>
          </a:xfrm>
          <a:prstGeom prst="rect">
            <a:avLst/>
          </a:prstGeom>
        </p:spPr>
        <p:txBody>
          <a:bodyPr wrap="none" lIns="0" tIns="0" rIns="0" bIns="0" anchor="ctr"/>
          <a:lstStyle/>
          <a:p>
            <a:pPr algn="ctr" defTabSz="829022" fontAlgn="auto">
              <a:spcBef>
                <a:spcPts val="0"/>
              </a:spcBef>
              <a:spcAft>
                <a:spcPts val="0"/>
              </a:spcAft>
            </a:pPr>
            <a:r>
              <a:rPr lang="en-US" sz="2800" dirty="0" err="1" smtClean="0">
                <a:solidFill>
                  <a:srgbClr val="7DA647"/>
                </a:solidFill>
                <a:latin typeface="Arial"/>
                <a:ea typeface="SimSun"/>
                <a:cs typeface="DejaVu Sans"/>
              </a:rPr>
              <a:t>Codegenerierung</a:t>
            </a:r>
            <a:r>
              <a:rPr lang="en-US" sz="2800" dirty="0" smtClean="0">
                <a:solidFill>
                  <a:srgbClr val="7DA647"/>
                </a:solidFill>
                <a:latin typeface="Arial"/>
                <a:ea typeface="SimSun"/>
                <a:cs typeface="DejaVu Sans"/>
              </a:rPr>
              <a:t> </a:t>
            </a:r>
          </a:p>
          <a:p>
            <a:pPr algn="ctr" defTabSz="829022" fontAlgn="auto">
              <a:spcBef>
                <a:spcPts val="0"/>
              </a:spcBef>
              <a:spcAft>
                <a:spcPts val="0"/>
              </a:spcAft>
            </a:pPr>
            <a:r>
              <a:rPr lang="en-US" sz="2200" dirty="0" err="1" smtClean="0">
                <a:solidFill>
                  <a:srgbClr val="7DA647"/>
                </a:solidFill>
                <a:latin typeface="Arial"/>
                <a:ea typeface="SimSun"/>
                <a:cs typeface="DejaVu Sans"/>
              </a:rPr>
              <a:t>Ziel</a:t>
            </a:r>
            <a:r>
              <a:rPr lang="en-US" sz="2200" dirty="0" smtClean="0">
                <a:solidFill>
                  <a:srgbClr val="7DA647"/>
                </a:solidFill>
                <a:latin typeface="Arial"/>
                <a:ea typeface="SimSun"/>
                <a:cs typeface="DejaVu Sans"/>
              </a:rPr>
              <a:t> und Definition</a:t>
            </a:r>
            <a:endParaRPr sz="2200" dirty="0">
              <a:solidFill>
                <a:prstClr val="black"/>
              </a:solidFill>
              <a:latin typeface="Arial"/>
              <a:cs typeface="DejaVu Sans"/>
            </a:endParaRPr>
          </a:p>
        </p:txBody>
      </p:sp>
      <p:sp>
        <p:nvSpPr>
          <p:cNvPr id="500" name="TextShape 2"/>
          <p:cNvSpPr txBox="1"/>
          <p:nvPr/>
        </p:nvSpPr>
        <p:spPr>
          <a:xfrm>
            <a:off x="163276" y="1273683"/>
            <a:ext cx="8816882" cy="4526475"/>
          </a:xfrm>
          <a:prstGeom prst="rect">
            <a:avLst/>
          </a:prstGeom>
        </p:spPr>
        <p:txBody>
          <a:bodyPr wrap="square" lIns="0" tIns="0" rIns="0" bIns="0"/>
          <a:lstStyle/>
          <a:p>
            <a:pPr defTabSz="829022" fontAlgn="auto">
              <a:lnSpc>
                <a:spcPct val="110000"/>
              </a:lnSpc>
              <a:spcBef>
                <a:spcPts val="0"/>
              </a:spcBef>
              <a:spcAft>
                <a:spcPts val="600"/>
              </a:spcAft>
            </a:pPr>
            <a:r>
              <a:rPr lang="de-DE" sz="2300" b="1" dirty="0" smtClean="0">
                <a:solidFill>
                  <a:prstClr val="black"/>
                </a:solidFill>
                <a:latin typeface="Arial"/>
                <a:cs typeface="DejaVu Sans"/>
              </a:rPr>
              <a:t>Ziel: </a:t>
            </a:r>
            <a:r>
              <a:rPr lang="de-DE" sz="2300" dirty="0" smtClean="0">
                <a:solidFill>
                  <a:prstClr val="black"/>
                </a:solidFill>
                <a:latin typeface="Arial"/>
                <a:cs typeface="DejaVu Sans"/>
              </a:rPr>
              <a:t>Generierung </a:t>
            </a:r>
            <a:r>
              <a:rPr lang="de-DE" sz="2300" dirty="0">
                <a:solidFill>
                  <a:prstClr val="black"/>
                </a:solidFill>
                <a:latin typeface="Arial"/>
                <a:cs typeface="DejaVu Sans"/>
              </a:rPr>
              <a:t>von Programmcode aus Modell.</a:t>
            </a:r>
            <a:endParaRPr sz="2300" dirty="0">
              <a:solidFill>
                <a:prstClr val="black"/>
              </a:solidFill>
              <a:latin typeface="Arial"/>
              <a:cs typeface="DejaVu Sans"/>
            </a:endParaRPr>
          </a:p>
          <a:p>
            <a:pPr defTabSz="829022" fontAlgn="auto">
              <a:lnSpc>
                <a:spcPct val="110000"/>
              </a:lnSpc>
              <a:spcBef>
                <a:spcPts val="0"/>
              </a:spcBef>
              <a:spcAft>
                <a:spcPts val="600"/>
              </a:spcAft>
            </a:pPr>
            <a:r>
              <a:rPr lang="de-DE" sz="2300" b="1" dirty="0">
                <a:solidFill>
                  <a:prstClr val="black"/>
                </a:solidFill>
                <a:latin typeface="Arial"/>
                <a:cs typeface="DejaVu Sans"/>
              </a:rPr>
              <a:t>Involviert </a:t>
            </a:r>
            <a:r>
              <a:rPr lang="de-DE" sz="2300" b="1" dirty="0" smtClean="0">
                <a:solidFill>
                  <a:prstClr val="black"/>
                </a:solidFill>
                <a:latin typeface="Arial"/>
                <a:cs typeface="DejaVu Sans"/>
              </a:rPr>
              <a:t>Generator:</a:t>
            </a:r>
            <a:endParaRPr lang="de-DE" sz="2300" dirty="0" smtClean="0">
              <a:solidFill>
                <a:prstClr val="black"/>
              </a:solidFill>
              <a:latin typeface="Arial"/>
              <a:cs typeface="DejaVu Sans"/>
            </a:endParaRPr>
          </a:p>
          <a:p>
            <a:pPr marL="342900" indent="-234000" defTabSz="829022" fontAlgn="auto">
              <a:lnSpc>
                <a:spcPct val="110000"/>
              </a:lnSpc>
              <a:spcBef>
                <a:spcPts val="0"/>
              </a:spcBef>
              <a:spcAft>
                <a:spcPts val="600"/>
              </a:spcAft>
              <a:buFont typeface="Arial" panose="020B0604020202020204" pitchFamily="34" charset="0"/>
              <a:buChar char="•"/>
            </a:pPr>
            <a:r>
              <a:rPr lang="de-DE" sz="2300" dirty="0" smtClean="0">
                <a:solidFill>
                  <a:prstClr val="black"/>
                </a:solidFill>
                <a:latin typeface="Arial"/>
                <a:cs typeface="DejaVu Sans"/>
              </a:rPr>
              <a:t>Generator </a:t>
            </a:r>
            <a:r>
              <a:rPr lang="de-DE" sz="2300" dirty="0">
                <a:solidFill>
                  <a:prstClr val="black"/>
                </a:solidFill>
                <a:latin typeface="Arial"/>
                <a:cs typeface="DejaVu Sans"/>
              </a:rPr>
              <a:t>erzeugt </a:t>
            </a:r>
            <a:r>
              <a:rPr lang="de-DE" sz="2300" b="1" dirty="0">
                <a:solidFill>
                  <a:prstClr val="black"/>
                </a:solidFill>
                <a:latin typeface="Arial"/>
                <a:cs typeface="DejaVu Sans"/>
              </a:rPr>
              <a:t>Programmcode</a:t>
            </a:r>
            <a:r>
              <a:rPr lang="de-DE" sz="2300" dirty="0">
                <a:solidFill>
                  <a:prstClr val="black"/>
                </a:solidFill>
                <a:latin typeface="Arial"/>
                <a:cs typeface="DejaVu Sans"/>
              </a:rPr>
              <a:t> für spezifische Anwendungs- oder </a:t>
            </a:r>
            <a:r>
              <a:rPr lang="de-DE" sz="2300" dirty="0" smtClean="0">
                <a:solidFill>
                  <a:prstClr val="black"/>
                </a:solidFill>
                <a:latin typeface="Arial"/>
                <a:cs typeface="DejaVu Sans"/>
              </a:rPr>
              <a:t>Programmklasse.</a:t>
            </a:r>
          </a:p>
          <a:p>
            <a:pPr marL="342900" indent="-234000" defTabSz="829022" fontAlgn="auto">
              <a:lnSpc>
                <a:spcPct val="110000"/>
              </a:lnSpc>
              <a:spcBef>
                <a:spcPts val="0"/>
              </a:spcBef>
              <a:spcAft>
                <a:spcPts val="600"/>
              </a:spcAft>
              <a:buFont typeface="Arial" panose="020B0604020202020204" pitchFamily="34" charset="0"/>
              <a:buChar char="•"/>
            </a:pPr>
            <a:r>
              <a:rPr lang="de-DE" sz="2300" dirty="0" smtClean="0">
                <a:solidFill>
                  <a:prstClr val="black"/>
                </a:solidFill>
                <a:latin typeface="Arial"/>
                <a:cs typeface="DejaVu Sans"/>
              </a:rPr>
              <a:t>Generator </a:t>
            </a:r>
            <a:r>
              <a:rPr lang="de-DE" sz="2300" dirty="0">
                <a:solidFill>
                  <a:prstClr val="black"/>
                </a:solidFill>
                <a:latin typeface="Arial"/>
                <a:cs typeface="DejaVu Sans"/>
              </a:rPr>
              <a:t>kapselt </a:t>
            </a:r>
            <a:r>
              <a:rPr lang="de-DE" sz="2300" b="1" dirty="0">
                <a:solidFill>
                  <a:prstClr val="black"/>
                </a:solidFill>
                <a:latin typeface="Arial"/>
                <a:cs typeface="DejaVu Sans"/>
              </a:rPr>
              <a:t>generisches 		</a:t>
            </a:r>
            <a:r>
              <a:rPr lang="de-DE" sz="2300" b="1" dirty="0" smtClean="0">
                <a:solidFill>
                  <a:prstClr val="black"/>
                </a:solidFill>
                <a:latin typeface="Arial"/>
                <a:cs typeface="DejaVu Sans"/>
              </a:rPr>
              <a:t>           Programmmodell</a:t>
            </a:r>
            <a:r>
              <a:rPr lang="de-DE" sz="2300" dirty="0" smtClean="0">
                <a:solidFill>
                  <a:prstClr val="black"/>
                </a:solidFill>
                <a:latin typeface="Arial"/>
                <a:cs typeface="DejaVu Sans"/>
              </a:rPr>
              <a:t> </a:t>
            </a:r>
            <a:r>
              <a:rPr lang="de-DE" sz="2300" dirty="0">
                <a:solidFill>
                  <a:prstClr val="black"/>
                </a:solidFill>
                <a:latin typeface="Arial"/>
                <a:cs typeface="DejaVu Sans"/>
              </a:rPr>
              <a:t>(Klassen von 		</a:t>
            </a:r>
            <a:r>
              <a:rPr lang="de-DE" sz="2300" dirty="0" smtClean="0">
                <a:solidFill>
                  <a:prstClr val="black"/>
                </a:solidFill>
                <a:latin typeface="Arial"/>
                <a:cs typeface="DejaVu Sans"/>
              </a:rPr>
              <a:t>                   Programmen).</a:t>
            </a:r>
          </a:p>
          <a:p>
            <a:pPr marL="342900" indent="-234000" defTabSz="829022" fontAlgn="auto">
              <a:lnSpc>
                <a:spcPct val="110000"/>
              </a:lnSpc>
              <a:spcBef>
                <a:spcPts val="0"/>
              </a:spcBef>
              <a:spcAft>
                <a:spcPts val="600"/>
              </a:spcAft>
              <a:buFont typeface="Arial" panose="020B0604020202020204" pitchFamily="34" charset="0"/>
              <a:buChar char="•"/>
            </a:pPr>
            <a:r>
              <a:rPr lang="de-DE" sz="2300" dirty="0" smtClean="0">
                <a:solidFill>
                  <a:prstClr val="black"/>
                </a:solidFill>
                <a:latin typeface="Arial"/>
                <a:cs typeface="DejaVu Sans"/>
              </a:rPr>
              <a:t>Konkret </a:t>
            </a:r>
            <a:r>
              <a:rPr lang="de-DE" sz="2300" b="1" dirty="0">
                <a:solidFill>
                  <a:prstClr val="black"/>
                </a:solidFill>
                <a:latin typeface="Arial"/>
                <a:cs typeface="DejaVu Sans"/>
              </a:rPr>
              <a:t>erzeugter Code abhängig</a:t>
            </a:r>
            <a:r>
              <a:rPr lang="de-DE" sz="2300" dirty="0">
                <a:solidFill>
                  <a:prstClr val="black"/>
                </a:solidFill>
                <a:latin typeface="Arial"/>
                <a:cs typeface="DejaVu Sans"/>
              </a:rPr>
              <a:t> </a:t>
            </a:r>
            <a:r>
              <a:rPr lang="de-DE" sz="2300" dirty="0" smtClean="0">
                <a:solidFill>
                  <a:prstClr val="black"/>
                </a:solidFill>
                <a:latin typeface="Arial"/>
                <a:cs typeface="DejaVu Sans"/>
              </a:rPr>
              <a:t>von:</a:t>
            </a:r>
          </a:p>
          <a:p>
            <a:pPr marL="648000" indent="-234000" defTabSz="829022" fontAlgn="auto">
              <a:lnSpc>
                <a:spcPct val="110000"/>
              </a:lnSpc>
              <a:spcBef>
                <a:spcPts val="0"/>
              </a:spcBef>
              <a:spcAft>
                <a:spcPts val="600"/>
              </a:spcAft>
              <a:buFont typeface="Symbol" panose="05050102010706020507" pitchFamily="18" charset="2"/>
              <a:buChar char="-"/>
            </a:pPr>
            <a:r>
              <a:rPr lang="de-DE" sz="2300" dirty="0" smtClean="0">
                <a:solidFill>
                  <a:prstClr val="black"/>
                </a:solidFill>
                <a:latin typeface="Arial"/>
                <a:cs typeface="DejaVu Sans"/>
              </a:rPr>
              <a:t>Modell</a:t>
            </a:r>
          </a:p>
          <a:p>
            <a:pPr marL="648000" indent="-234000" defTabSz="829022" fontAlgn="auto">
              <a:lnSpc>
                <a:spcPct val="110000"/>
              </a:lnSpc>
              <a:spcBef>
                <a:spcPts val="0"/>
              </a:spcBef>
              <a:spcAft>
                <a:spcPts val="600"/>
              </a:spcAft>
              <a:buFont typeface="Symbol" panose="05050102010706020507" pitchFamily="18" charset="2"/>
              <a:buChar char="-"/>
            </a:pPr>
            <a:r>
              <a:rPr lang="de-DE" sz="2300" dirty="0" smtClean="0">
                <a:solidFill>
                  <a:prstClr val="black"/>
                </a:solidFill>
                <a:latin typeface="Arial"/>
                <a:cs typeface="DejaVu Sans"/>
              </a:rPr>
              <a:t>Transformationslogik</a:t>
            </a:r>
          </a:p>
          <a:p>
            <a:pPr marL="648000" indent="-234000" defTabSz="829022" fontAlgn="auto">
              <a:lnSpc>
                <a:spcPct val="110000"/>
              </a:lnSpc>
              <a:spcBef>
                <a:spcPts val="0"/>
              </a:spcBef>
              <a:spcAft>
                <a:spcPts val="600"/>
              </a:spcAft>
              <a:buFont typeface="Symbol" panose="05050102010706020507" pitchFamily="18" charset="2"/>
              <a:buChar char="-"/>
            </a:pPr>
            <a:r>
              <a:rPr lang="de-DE" sz="2300" dirty="0" smtClean="0">
                <a:solidFill>
                  <a:prstClr val="black"/>
                </a:solidFill>
                <a:latin typeface="Arial"/>
                <a:cs typeface="DejaVu Sans"/>
              </a:rPr>
              <a:t>Parameter</a:t>
            </a:r>
            <a:endParaRPr sz="2300" dirty="0">
              <a:solidFill>
                <a:prstClr val="black"/>
              </a:solidFill>
              <a:latin typeface="Arial"/>
              <a:cs typeface="DejaVu Sans"/>
            </a:endParaRPr>
          </a:p>
        </p:txBody>
      </p:sp>
      <p:pic>
        <p:nvPicPr>
          <p:cNvPr id="501" name="Picture 6"/>
          <p:cNvPicPr/>
          <p:nvPr/>
        </p:nvPicPr>
        <p:blipFill>
          <a:blip r:embed="rId3" cstate="print"/>
          <a:stretch>
            <a:fillRect/>
          </a:stretch>
        </p:blipFill>
        <p:spPr>
          <a:xfrm>
            <a:off x="5617007" y="2817779"/>
            <a:ext cx="3324618" cy="3116605"/>
          </a:xfrm>
          <a:prstGeom prst="rect">
            <a:avLst/>
          </a:prstGeom>
          <a:ln>
            <a:noFill/>
          </a:ln>
        </p:spPr>
      </p:pic>
      <p:sp>
        <p:nvSpPr>
          <p:cNvPr id="502" name="CustomShape 3"/>
          <p:cNvSpPr/>
          <p:nvPr/>
        </p:nvSpPr>
        <p:spPr>
          <a:xfrm>
            <a:off x="5949504" y="3131301"/>
            <a:ext cx="926752" cy="361857"/>
          </a:xfrm>
          <a:prstGeom prst="rect">
            <a:avLst/>
          </a:prstGeom>
          <a:solidFill>
            <a:srgbClr val="FFFFFF"/>
          </a:solidFill>
          <a:ln>
            <a:noFill/>
          </a:ln>
        </p:spPr>
        <p:txBody>
          <a:bodyPr wrap="none" lIns="81597" tIns="42431" rIns="81597" bIns="42431"/>
          <a:lstStyle/>
          <a:p>
            <a:pPr defTabSz="829022" fontAlgn="auto">
              <a:spcBef>
                <a:spcPts val="0"/>
              </a:spcBef>
              <a:spcAft>
                <a:spcPts val="0"/>
              </a:spcAft>
              <a:buSzPct val="25000"/>
            </a:pPr>
            <a:r>
              <a:rPr lang="de-DE" dirty="0">
                <a:solidFill>
                  <a:prstClr val="black"/>
                </a:solidFill>
                <a:latin typeface="Arial"/>
                <a:cs typeface="DejaVu Sans"/>
              </a:rPr>
              <a:t>Modell</a:t>
            </a:r>
            <a:endParaRPr dirty="0">
              <a:solidFill>
                <a:prstClr val="black"/>
              </a:solidFill>
              <a:latin typeface="Arial"/>
              <a:cs typeface="DejaVu Sans"/>
            </a:endParaRPr>
          </a:p>
        </p:txBody>
      </p:sp>
      <p:sp>
        <p:nvSpPr>
          <p:cNvPr id="503" name="CustomShape 4"/>
          <p:cNvSpPr/>
          <p:nvPr/>
        </p:nvSpPr>
        <p:spPr>
          <a:xfrm>
            <a:off x="5952703" y="5260965"/>
            <a:ext cx="799397" cy="361857"/>
          </a:xfrm>
          <a:prstGeom prst="rect">
            <a:avLst/>
          </a:prstGeom>
          <a:solidFill>
            <a:srgbClr val="FFFFFF"/>
          </a:solidFill>
          <a:ln>
            <a:noFill/>
          </a:ln>
        </p:spPr>
        <p:txBody>
          <a:bodyPr wrap="none" lIns="81597" tIns="42431" rIns="81597" bIns="42431"/>
          <a:lstStyle/>
          <a:p>
            <a:pPr defTabSz="829022" fontAlgn="auto">
              <a:spcBef>
                <a:spcPts val="0"/>
              </a:spcBef>
              <a:spcAft>
                <a:spcPts val="0"/>
              </a:spcAft>
              <a:buSzPct val="25000"/>
            </a:pPr>
            <a:r>
              <a:rPr lang="de-DE" dirty="0">
                <a:solidFill>
                  <a:prstClr val="black"/>
                </a:solidFill>
                <a:latin typeface="Arial"/>
                <a:cs typeface="DejaVu Sans"/>
              </a:rPr>
              <a:t>Code</a:t>
            </a:r>
            <a:endParaRPr dirty="0">
              <a:solidFill>
                <a:prstClr val="black"/>
              </a:solidFill>
              <a:latin typeface="Arial"/>
              <a:cs typeface="DejaVu Sans"/>
            </a:endParaRPr>
          </a:p>
        </p:txBody>
      </p:sp>
      <p:sp>
        <p:nvSpPr>
          <p:cNvPr id="504" name="CustomShape 5"/>
          <p:cNvSpPr/>
          <p:nvPr/>
        </p:nvSpPr>
        <p:spPr>
          <a:xfrm>
            <a:off x="7646197" y="3068960"/>
            <a:ext cx="1161543" cy="361857"/>
          </a:xfrm>
          <a:prstGeom prst="rect">
            <a:avLst/>
          </a:prstGeom>
          <a:solidFill>
            <a:srgbClr val="FFFFFF"/>
          </a:solidFill>
          <a:ln>
            <a:noFill/>
          </a:ln>
        </p:spPr>
        <p:txBody>
          <a:bodyPr wrap="none" lIns="0" tIns="42431" rIns="0" bIns="42431"/>
          <a:lstStyle/>
          <a:p>
            <a:pPr defTabSz="829022" fontAlgn="auto">
              <a:spcBef>
                <a:spcPts val="0"/>
              </a:spcBef>
              <a:spcAft>
                <a:spcPts val="0"/>
              </a:spcAft>
              <a:buSzPct val="25000"/>
            </a:pPr>
            <a:r>
              <a:rPr lang="de-DE" dirty="0">
                <a:solidFill>
                  <a:prstClr val="black"/>
                </a:solidFill>
                <a:latin typeface="Arial"/>
                <a:cs typeface="DejaVu Sans"/>
              </a:rPr>
              <a:t>Parameter</a:t>
            </a:r>
            <a:endParaRPr dirty="0">
              <a:solidFill>
                <a:prstClr val="black"/>
              </a:solidFill>
              <a:latin typeface="Arial"/>
              <a:cs typeface="DejaVu Sans"/>
            </a:endParaRPr>
          </a:p>
        </p:txBody>
      </p:sp>
      <p:sp>
        <p:nvSpPr>
          <p:cNvPr id="9" name="Fußzeilenplatzhalter 8"/>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0" name="Foliennummernplatzhalter 9"/>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64</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15505728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TextShape 2"/>
          <p:cNvSpPr txBox="1"/>
          <p:nvPr/>
        </p:nvSpPr>
        <p:spPr>
          <a:xfrm>
            <a:off x="107504" y="1340768"/>
            <a:ext cx="8872653" cy="4621054"/>
          </a:xfrm>
          <a:prstGeom prst="rect">
            <a:avLst/>
          </a:prstGeom>
        </p:spPr>
        <p:txBody>
          <a:bodyPr wrap="square" lIns="0" tIns="0" rIns="0" bIns="0"/>
          <a:lstStyle/>
          <a:p>
            <a:pPr marL="342000" indent="-234000" defTabSz="829022" fontAlgn="auto">
              <a:lnSpc>
                <a:spcPct val="110000"/>
              </a:lnSpc>
              <a:spcBef>
                <a:spcPts val="0"/>
              </a:spcBef>
              <a:spcAft>
                <a:spcPts val="600"/>
              </a:spcAft>
              <a:buSzPct val="100000"/>
            </a:pPr>
            <a:r>
              <a:rPr lang="de-DE" sz="2100" b="1" dirty="0">
                <a:solidFill>
                  <a:prstClr val="black"/>
                </a:solidFill>
                <a:latin typeface="Arial"/>
                <a:cs typeface="DejaVu Sans"/>
              </a:rPr>
              <a:t>Grober Ablauf </a:t>
            </a:r>
            <a:r>
              <a:rPr lang="de-DE" sz="2100" dirty="0">
                <a:solidFill>
                  <a:prstClr val="black"/>
                </a:solidFill>
                <a:latin typeface="Arial"/>
                <a:cs typeface="DejaVu Sans"/>
              </a:rPr>
              <a:t>eines </a:t>
            </a:r>
            <a:r>
              <a:rPr lang="de-DE" sz="2100" dirty="0" smtClean="0">
                <a:solidFill>
                  <a:prstClr val="black"/>
                </a:solidFill>
                <a:latin typeface="Arial"/>
                <a:cs typeface="DejaVu Sans"/>
              </a:rPr>
              <a:t>Generatorlaufs:</a:t>
            </a:r>
          </a:p>
          <a:p>
            <a:pPr marL="342000" indent="-234000" defTabSz="829022" fontAlgn="auto">
              <a:lnSpc>
                <a:spcPct val="110000"/>
              </a:lnSpc>
              <a:spcBef>
                <a:spcPts val="0"/>
              </a:spcBef>
              <a:spcAft>
                <a:spcPts val="600"/>
              </a:spcAft>
              <a:buSzPct val="100000"/>
              <a:buFont typeface="Arial" panose="020B0604020202020204" pitchFamily="34" charset="0"/>
              <a:buChar char="•"/>
            </a:pPr>
            <a:r>
              <a:rPr lang="de-DE" sz="2100" dirty="0" smtClean="0">
                <a:solidFill>
                  <a:prstClr val="black"/>
                </a:solidFill>
                <a:latin typeface="Arial"/>
                <a:cs typeface="DejaVu Sans"/>
              </a:rPr>
              <a:t>Einlesen </a:t>
            </a:r>
            <a:r>
              <a:rPr lang="de-DE" sz="2100" dirty="0">
                <a:solidFill>
                  <a:prstClr val="black"/>
                </a:solidFill>
                <a:latin typeface="Arial"/>
                <a:cs typeface="DejaVu Sans"/>
              </a:rPr>
              <a:t>der Eingabespezifikation (bspw. UML, Modell, Text</a:t>
            </a:r>
            <a:r>
              <a:rPr lang="de-DE" sz="2100" dirty="0" smtClean="0">
                <a:solidFill>
                  <a:prstClr val="black"/>
                </a:solidFill>
                <a:latin typeface="Arial"/>
                <a:cs typeface="DejaVu Sans"/>
              </a:rPr>
              <a:t>...).</a:t>
            </a:r>
          </a:p>
          <a:p>
            <a:pPr marL="342000" indent="-234000" defTabSz="829022" fontAlgn="auto">
              <a:lnSpc>
                <a:spcPct val="110000"/>
              </a:lnSpc>
              <a:spcBef>
                <a:spcPts val="0"/>
              </a:spcBef>
              <a:spcAft>
                <a:spcPts val="600"/>
              </a:spcAft>
              <a:buSzPct val="100000"/>
              <a:buFont typeface="Arial" panose="020B0604020202020204" pitchFamily="34" charset="0"/>
              <a:buChar char="•"/>
            </a:pPr>
            <a:r>
              <a:rPr lang="de-DE" sz="2100" dirty="0" smtClean="0">
                <a:solidFill>
                  <a:prstClr val="black"/>
                </a:solidFill>
                <a:latin typeface="Arial"/>
                <a:cs typeface="DejaVu Sans"/>
              </a:rPr>
              <a:t>Einlesen </a:t>
            </a:r>
            <a:r>
              <a:rPr lang="de-DE" sz="2100" dirty="0">
                <a:solidFill>
                  <a:prstClr val="black"/>
                </a:solidFill>
                <a:latin typeface="Arial"/>
                <a:cs typeface="DejaVu Sans"/>
              </a:rPr>
              <a:t>der </a:t>
            </a:r>
            <a:r>
              <a:rPr lang="de-DE" sz="2100" dirty="0" smtClean="0">
                <a:solidFill>
                  <a:prstClr val="black"/>
                </a:solidFill>
                <a:latin typeface="Arial"/>
                <a:cs typeface="DejaVu Sans"/>
              </a:rPr>
              <a:t>Parameter.</a:t>
            </a:r>
          </a:p>
          <a:p>
            <a:pPr marL="342000" indent="-234000" defTabSz="829022" fontAlgn="auto">
              <a:lnSpc>
                <a:spcPct val="110000"/>
              </a:lnSpc>
              <a:spcBef>
                <a:spcPts val="0"/>
              </a:spcBef>
              <a:spcAft>
                <a:spcPts val="600"/>
              </a:spcAft>
              <a:buSzPct val="100000"/>
              <a:buFont typeface="Arial" panose="020B0604020202020204" pitchFamily="34" charset="0"/>
              <a:buChar char="•"/>
            </a:pPr>
            <a:r>
              <a:rPr lang="de-DE" sz="2100" dirty="0" smtClean="0">
                <a:solidFill>
                  <a:prstClr val="black"/>
                </a:solidFill>
                <a:latin typeface="Arial"/>
                <a:cs typeface="DejaVu Sans"/>
              </a:rPr>
              <a:t>Anwenden </a:t>
            </a:r>
            <a:r>
              <a:rPr lang="de-DE" sz="2100" dirty="0">
                <a:solidFill>
                  <a:prstClr val="black"/>
                </a:solidFill>
                <a:latin typeface="Arial"/>
                <a:cs typeface="DejaVu Sans"/>
              </a:rPr>
              <a:t>der </a:t>
            </a:r>
            <a:r>
              <a:rPr lang="de-DE" sz="2100" b="1" dirty="0">
                <a:solidFill>
                  <a:prstClr val="black"/>
                </a:solidFill>
                <a:latin typeface="Arial"/>
                <a:cs typeface="DejaVu Sans"/>
              </a:rPr>
              <a:t>Transformationsregeln</a:t>
            </a:r>
            <a:r>
              <a:rPr lang="de-DE" sz="2100" dirty="0">
                <a:solidFill>
                  <a:prstClr val="black"/>
                </a:solidFill>
                <a:latin typeface="Arial"/>
                <a:cs typeface="DejaVu Sans"/>
              </a:rPr>
              <a:t> auf Eingabespezifikation unter Berücksichtigung der </a:t>
            </a:r>
            <a:r>
              <a:rPr lang="de-DE" sz="2100" dirty="0" smtClean="0">
                <a:solidFill>
                  <a:prstClr val="black"/>
                </a:solidFill>
                <a:latin typeface="Arial"/>
                <a:cs typeface="DejaVu Sans"/>
              </a:rPr>
              <a:t>Parameter.</a:t>
            </a:r>
          </a:p>
          <a:p>
            <a:pPr marL="342000" indent="-234000" defTabSz="829022" fontAlgn="auto">
              <a:lnSpc>
                <a:spcPct val="110000"/>
              </a:lnSpc>
              <a:spcBef>
                <a:spcPts val="0"/>
              </a:spcBef>
              <a:spcAft>
                <a:spcPts val="600"/>
              </a:spcAft>
              <a:buSzPct val="100000"/>
              <a:buFont typeface="Arial" panose="020B0604020202020204" pitchFamily="34" charset="0"/>
              <a:buChar char="•"/>
            </a:pPr>
            <a:r>
              <a:rPr lang="de-DE" sz="2100" b="1" dirty="0" smtClean="0">
                <a:solidFill>
                  <a:prstClr val="black"/>
                </a:solidFill>
                <a:latin typeface="Arial"/>
                <a:cs typeface="DejaVu Sans"/>
              </a:rPr>
              <a:t>Ausgabe </a:t>
            </a:r>
            <a:r>
              <a:rPr lang="de-DE" sz="2100" b="1" dirty="0">
                <a:solidFill>
                  <a:prstClr val="black"/>
                </a:solidFill>
                <a:latin typeface="Arial"/>
                <a:cs typeface="DejaVu Sans"/>
              </a:rPr>
              <a:t>von </a:t>
            </a:r>
            <a:r>
              <a:rPr lang="de-DE" sz="2100" b="1" dirty="0" smtClean="0">
                <a:solidFill>
                  <a:prstClr val="black"/>
                </a:solidFill>
                <a:latin typeface="Arial"/>
                <a:cs typeface="DejaVu Sans"/>
              </a:rPr>
              <a:t>Programmcode.</a:t>
            </a:r>
            <a:endParaRPr dirty="0" smtClean="0">
              <a:solidFill>
                <a:prstClr val="black"/>
              </a:solidFill>
              <a:latin typeface="Arial"/>
              <a:cs typeface="DejaVu Sans"/>
            </a:endParaRPr>
          </a:p>
          <a:p>
            <a:pPr marL="342000" indent="-234000" defTabSz="829022" fontAlgn="auto">
              <a:lnSpc>
                <a:spcPct val="110000"/>
              </a:lnSpc>
              <a:spcBef>
                <a:spcPts val="0"/>
              </a:spcBef>
              <a:spcAft>
                <a:spcPts val="600"/>
              </a:spcAft>
              <a:buSzPct val="100000"/>
            </a:pPr>
            <a:r>
              <a:rPr lang="de-DE" sz="2100" b="1" dirty="0" smtClean="0">
                <a:solidFill>
                  <a:prstClr val="black"/>
                </a:solidFill>
                <a:latin typeface="Arial"/>
                <a:cs typeface="DejaVu Sans"/>
              </a:rPr>
              <a:t>Phasen der Codegenerierung</a:t>
            </a:r>
            <a:r>
              <a:rPr lang="de-DE" sz="2100" dirty="0" smtClean="0">
                <a:solidFill>
                  <a:prstClr val="black"/>
                </a:solidFill>
                <a:latin typeface="Arial"/>
                <a:cs typeface="DejaVu Sans"/>
              </a:rPr>
              <a:t>:</a:t>
            </a:r>
            <a:endParaRPr lang="de-DE" dirty="0">
              <a:solidFill>
                <a:prstClr val="black"/>
              </a:solidFill>
              <a:latin typeface="Arial"/>
              <a:cs typeface="DejaVu Sans"/>
            </a:endParaRPr>
          </a:p>
          <a:p>
            <a:pPr marL="648000" indent="-234000" defTabSz="829022" fontAlgn="auto">
              <a:lnSpc>
                <a:spcPct val="110000"/>
              </a:lnSpc>
              <a:spcBef>
                <a:spcPts val="0"/>
              </a:spcBef>
              <a:spcAft>
                <a:spcPts val="600"/>
              </a:spcAft>
              <a:buSzPct val="100000"/>
              <a:buFont typeface="+mj-lt"/>
              <a:buAutoNum type="arabicPeriod"/>
            </a:pPr>
            <a:r>
              <a:rPr lang="de-DE" sz="2100" dirty="0" smtClean="0">
                <a:solidFill>
                  <a:prstClr val="black"/>
                </a:solidFill>
                <a:latin typeface="Arial"/>
                <a:cs typeface="DejaVu Sans"/>
              </a:rPr>
              <a:t>Programmierung </a:t>
            </a:r>
            <a:r>
              <a:rPr lang="de-DE" sz="2100" dirty="0">
                <a:solidFill>
                  <a:prstClr val="black"/>
                </a:solidFill>
                <a:latin typeface="Arial"/>
                <a:cs typeface="DejaVu Sans"/>
              </a:rPr>
              <a:t>eines Programmgenerators</a:t>
            </a:r>
            <a:r>
              <a:rPr lang="de-DE" sz="2100" dirty="0" smtClean="0">
                <a:solidFill>
                  <a:prstClr val="black"/>
                </a:solidFill>
                <a:latin typeface="Arial"/>
                <a:cs typeface="DejaVu Sans"/>
              </a:rPr>
              <a:t>.</a:t>
            </a:r>
            <a:endParaRPr lang="de-DE" dirty="0" smtClean="0">
              <a:solidFill>
                <a:prstClr val="black"/>
              </a:solidFill>
              <a:latin typeface="Arial"/>
              <a:cs typeface="DejaVu Sans"/>
            </a:endParaRPr>
          </a:p>
          <a:p>
            <a:pPr marL="648000" indent="-234000" defTabSz="829022" fontAlgn="auto">
              <a:lnSpc>
                <a:spcPct val="110000"/>
              </a:lnSpc>
              <a:spcBef>
                <a:spcPts val="0"/>
              </a:spcBef>
              <a:spcAft>
                <a:spcPts val="600"/>
              </a:spcAft>
              <a:buSzPct val="100000"/>
              <a:buFont typeface="+mj-lt"/>
              <a:buAutoNum type="arabicPeriod"/>
            </a:pPr>
            <a:r>
              <a:rPr lang="de-DE" sz="2100" dirty="0" smtClean="0">
                <a:solidFill>
                  <a:prstClr val="black"/>
                </a:solidFill>
                <a:latin typeface="Arial"/>
                <a:cs typeface="DejaVu Sans"/>
              </a:rPr>
              <a:t>Parametrierung </a:t>
            </a:r>
            <a:r>
              <a:rPr lang="de-DE" sz="2100" dirty="0">
                <a:solidFill>
                  <a:prstClr val="black"/>
                </a:solidFill>
                <a:latin typeface="Arial"/>
                <a:cs typeface="DejaVu Sans"/>
              </a:rPr>
              <a:t>und Ergänzung eines </a:t>
            </a:r>
            <a:r>
              <a:rPr lang="de-DE" sz="2100" dirty="0" smtClean="0">
                <a:solidFill>
                  <a:prstClr val="black"/>
                </a:solidFill>
                <a:latin typeface="Arial"/>
                <a:cs typeface="DejaVu Sans"/>
              </a:rPr>
              <a:t>Modells.</a:t>
            </a:r>
            <a:endParaRPr lang="de-DE" dirty="0" smtClean="0">
              <a:solidFill>
                <a:prstClr val="black"/>
              </a:solidFill>
              <a:latin typeface="Arial"/>
              <a:cs typeface="DejaVu Sans"/>
            </a:endParaRPr>
          </a:p>
          <a:p>
            <a:pPr marL="648000" indent="-234000" defTabSz="829022" fontAlgn="auto">
              <a:lnSpc>
                <a:spcPct val="110000"/>
              </a:lnSpc>
              <a:spcBef>
                <a:spcPts val="0"/>
              </a:spcBef>
              <a:spcAft>
                <a:spcPts val="600"/>
              </a:spcAft>
              <a:buSzPct val="100000"/>
              <a:buFont typeface="+mj-lt"/>
              <a:buAutoNum type="arabicPeriod"/>
            </a:pPr>
            <a:r>
              <a:rPr lang="de-DE" sz="2100" dirty="0" smtClean="0">
                <a:solidFill>
                  <a:prstClr val="black"/>
                </a:solidFill>
                <a:latin typeface="Arial"/>
                <a:cs typeface="DejaVu Sans"/>
              </a:rPr>
              <a:t>Parametrierter </a:t>
            </a:r>
            <a:r>
              <a:rPr lang="de-DE" sz="2100" dirty="0">
                <a:solidFill>
                  <a:prstClr val="black"/>
                </a:solidFill>
                <a:latin typeface="Arial"/>
                <a:cs typeface="DejaVu Sans"/>
              </a:rPr>
              <a:t>Aufruf des Generators und Erstellung des </a:t>
            </a:r>
            <a:r>
              <a:rPr lang="de-DE" sz="2100" dirty="0" smtClean="0">
                <a:solidFill>
                  <a:prstClr val="black"/>
                </a:solidFill>
                <a:latin typeface="Arial"/>
                <a:cs typeface="DejaVu Sans"/>
              </a:rPr>
              <a:t>Programms</a:t>
            </a:r>
            <a:r>
              <a:rPr lang="de-DE" sz="2100" dirty="0">
                <a:solidFill>
                  <a:prstClr val="black"/>
                </a:solidFill>
                <a:latin typeface="Arial"/>
                <a:cs typeface="DejaVu Sans"/>
              </a:rPr>
              <a:t>.</a:t>
            </a:r>
            <a:endParaRPr dirty="0">
              <a:solidFill>
                <a:prstClr val="black"/>
              </a:solidFill>
              <a:latin typeface="Arial"/>
              <a:cs typeface="DejaVu Sans"/>
            </a:endParaRPr>
          </a:p>
          <a:p>
            <a:pPr marL="342000" indent="-234000" defTabSz="829022" fontAlgn="auto">
              <a:lnSpc>
                <a:spcPct val="110000"/>
              </a:lnSpc>
              <a:spcBef>
                <a:spcPts val="0"/>
              </a:spcBef>
              <a:spcAft>
                <a:spcPts val="600"/>
              </a:spcAft>
              <a:buSzPct val="100000"/>
            </a:pPr>
            <a:r>
              <a:rPr lang="de-DE" sz="2100" b="1" dirty="0">
                <a:solidFill>
                  <a:prstClr val="black"/>
                </a:solidFill>
                <a:latin typeface="Arial"/>
                <a:cs typeface="DejaVu Sans"/>
              </a:rPr>
              <a:t>Ausgabe: </a:t>
            </a:r>
            <a:r>
              <a:rPr lang="de-DE" sz="2100" dirty="0">
                <a:solidFill>
                  <a:prstClr val="black"/>
                </a:solidFill>
                <a:latin typeface="Arial"/>
                <a:cs typeface="DejaVu Sans"/>
              </a:rPr>
              <a:t>Quellcode, Zwischencode, Binärcode.</a:t>
            </a:r>
            <a:endParaRPr dirty="0">
              <a:solidFill>
                <a:prstClr val="black"/>
              </a:solidFill>
              <a:latin typeface="Arial"/>
              <a:cs typeface="DejaVu Sans"/>
            </a:endParaRPr>
          </a:p>
        </p:txBody>
      </p:sp>
      <p:sp>
        <p:nvSpPr>
          <p:cNvPr id="4" name="TextShape 1"/>
          <p:cNvSpPr txBox="1"/>
          <p:nvPr/>
        </p:nvSpPr>
        <p:spPr>
          <a:xfrm>
            <a:off x="0" y="0"/>
            <a:ext cx="5877921" cy="979756"/>
          </a:xfrm>
          <a:prstGeom prst="rect">
            <a:avLst/>
          </a:prstGeom>
        </p:spPr>
        <p:txBody>
          <a:bodyPr wrap="none" lIns="0" tIns="0" rIns="0" bIns="0" anchor="ctr"/>
          <a:lstStyle/>
          <a:p>
            <a:pPr algn="ctr" defTabSz="829022" fontAlgn="auto">
              <a:spcBef>
                <a:spcPts val="0"/>
              </a:spcBef>
              <a:spcAft>
                <a:spcPts val="0"/>
              </a:spcAft>
            </a:pPr>
            <a:r>
              <a:rPr lang="en-US" sz="2800" dirty="0" err="1" smtClean="0">
                <a:solidFill>
                  <a:srgbClr val="7DA647"/>
                </a:solidFill>
                <a:latin typeface="Arial"/>
                <a:ea typeface="SimSun"/>
                <a:cs typeface="DejaVu Sans"/>
              </a:rPr>
              <a:t>Codegenerierung</a:t>
            </a:r>
            <a:r>
              <a:rPr lang="en-US" sz="2800" dirty="0" smtClean="0">
                <a:solidFill>
                  <a:srgbClr val="7DA647"/>
                </a:solidFill>
                <a:latin typeface="Arial"/>
                <a:ea typeface="SimSun"/>
                <a:cs typeface="DejaVu Sans"/>
              </a:rPr>
              <a:t> </a:t>
            </a:r>
          </a:p>
          <a:p>
            <a:pPr algn="ctr" defTabSz="829022" fontAlgn="auto">
              <a:spcBef>
                <a:spcPts val="0"/>
              </a:spcBef>
              <a:spcAft>
                <a:spcPts val="0"/>
              </a:spcAft>
            </a:pPr>
            <a:r>
              <a:rPr lang="en-US" sz="2200" dirty="0" err="1" smtClean="0">
                <a:solidFill>
                  <a:srgbClr val="7DA647"/>
                </a:solidFill>
                <a:latin typeface="Arial"/>
                <a:ea typeface="SimSun"/>
                <a:cs typeface="DejaVu Sans"/>
              </a:rPr>
              <a:t>Ablauf</a:t>
            </a:r>
            <a:r>
              <a:rPr lang="en-US" sz="2200" dirty="0" smtClean="0">
                <a:solidFill>
                  <a:srgbClr val="7DA647"/>
                </a:solidFill>
                <a:latin typeface="Arial"/>
                <a:ea typeface="SimSun"/>
                <a:cs typeface="DejaVu Sans"/>
              </a:rPr>
              <a:t> und </a:t>
            </a:r>
            <a:r>
              <a:rPr lang="en-US" sz="2200" dirty="0" err="1" smtClean="0">
                <a:solidFill>
                  <a:srgbClr val="7DA647"/>
                </a:solidFill>
                <a:latin typeface="Arial"/>
                <a:ea typeface="SimSun"/>
                <a:cs typeface="DejaVu Sans"/>
              </a:rPr>
              <a:t>Phasen</a:t>
            </a:r>
            <a:endParaRPr sz="2200" dirty="0">
              <a:solidFill>
                <a:prstClr val="black"/>
              </a:solidFill>
              <a:latin typeface="Arial"/>
              <a:cs typeface="DejaVu Sans"/>
            </a:endParaRPr>
          </a:p>
        </p:txBody>
      </p:sp>
      <p:sp>
        <p:nvSpPr>
          <p:cNvPr id="11" name="Fußzeilenplatzhalter 10"/>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2" name="Foliennummernplatzhalter 11"/>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65</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26277297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TextShape 2"/>
          <p:cNvSpPr txBox="1"/>
          <p:nvPr/>
        </p:nvSpPr>
        <p:spPr>
          <a:xfrm>
            <a:off x="0" y="1196752"/>
            <a:ext cx="9143438" cy="4745144"/>
          </a:xfrm>
          <a:prstGeom prst="rect">
            <a:avLst/>
          </a:prstGeom>
        </p:spPr>
        <p:txBody>
          <a:bodyPr lIns="82902" tIns="41451" rIns="82902" bIns="41451"/>
          <a:lstStyle/>
          <a:p>
            <a:pPr marL="342900" indent="-234000" defTabSz="829022" fontAlgn="auto">
              <a:lnSpc>
                <a:spcPct val="110000"/>
              </a:lnSpc>
              <a:spcBef>
                <a:spcPts val="0"/>
              </a:spcBef>
              <a:spcAft>
                <a:spcPts val="300"/>
              </a:spcAft>
              <a:buSzPct val="100000"/>
            </a:pPr>
            <a:r>
              <a:rPr lang="de-DE" sz="2200" b="1" dirty="0" smtClean="0">
                <a:solidFill>
                  <a:srgbClr val="000000"/>
                </a:solidFill>
                <a:latin typeface="Arial"/>
                <a:ea typeface="ＭＳ Ｐゴシック"/>
                <a:cs typeface="DejaVu Sans"/>
              </a:rPr>
              <a:t>Generatoren:</a:t>
            </a:r>
          </a:p>
          <a:p>
            <a:pPr marL="342900" indent="-234000" defTabSz="829022" fontAlgn="auto">
              <a:lnSpc>
                <a:spcPct val="110000"/>
              </a:lnSpc>
              <a:spcBef>
                <a:spcPts val="0"/>
              </a:spcBef>
              <a:spcAft>
                <a:spcPts val="300"/>
              </a:spcAft>
              <a:buSzPct val="100000"/>
              <a:buFont typeface="Arial" panose="020B0604020202020204" pitchFamily="34" charset="0"/>
              <a:buChar char="•"/>
            </a:pPr>
            <a:r>
              <a:rPr lang="de-DE" sz="2200" dirty="0" smtClean="0">
                <a:solidFill>
                  <a:srgbClr val="000000"/>
                </a:solidFill>
                <a:latin typeface="Arial"/>
                <a:ea typeface="ＭＳ Ｐゴシック"/>
                <a:cs typeface="DejaVu Sans"/>
              </a:rPr>
              <a:t>Eingabe: </a:t>
            </a:r>
            <a:r>
              <a:rPr lang="de-DE" sz="2200" dirty="0">
                <a:solidFill>
                  <a:srgbClr val="000000"/>
                </a:solidFill>
                <a:latin typeface="Arial"/>
                <a:ea typeface="ＭＳ Ｐゴシック"/>
                <a:cs typeface="DejaVu Sans"/>
              </a:rPr>
              <a:t>abstrakte Beschreibung eines </a:t>
            </a:r>
            <a:r>
              <a:rPr lang="de-DE" sz="2200" dirty="0" smtClean="0">
                <a:solidFill>
                  <a:srgbClr val="000000"/>
                </a:solidFill>
                <a:latin typeface="Arial"/>
                <a:ea typeface="ＭＳ Ｐゴシック"/>
                <a:cs typeface="DejaVu Sans"/>
              </a:rPr>
              <a:t>Software-Artefakts.</a:t>
            </a:r>
          </a:p>
          <a:p>
            <a:pPr marL="342900" indent="-234000" defTabSz="829022" fontAlgn="auto">
              <a:lnSpc>
                <a:spcPct val="110000"/>
              </a:lnSpc>
              <a:spcBef>
                <a:spcPts val="0"/>
              </a:spcBef>
              <a:spcAft>
                <a:spcPts val="300"/>
              </a:spcAft>
              <a:buSzPct val="100000"/>
              <a:buFont typeface="Arial" panose="020B0604020202020204" pitchFamily="34" charset="0"/>
              <a:buChar char="•"/>
            </a:pPr>
            <a:r>
              <a:rPr lang="de-DE" sz="2200" dirty="0" smtClean="0">
                <a:solidFill>
                  <a:srgbClr val="000000"/>
                </a:solidFill>
                <a:latin typeface="Arial"/>
                <a:ea typeface="ＭＳ Ｐゴシック"/>
                <a:cs typeface="DejaVu Sans"/>
              </a:rPr>
              <a:t>Generieren </a:t>
            </a:r>
            <a:r>
              <a:rPr lang="de-DE" sz="2200" dirty="0">
                <a:solidFill>
                  <a:srgbClr val="000000"/>
                </a:solidFill>
                <a:latin typeface="Arial"/>
                <a:ea typeface="ＭＳ Ｐゴシック"/>
                <a:cs typeface="DejaVu Sans"/>
              </a:rPr>
              <a:t>dessen </a:t>
            </a:r>
            <a:r>
              <a:rPr lang="de-DE" sz="2200" dirty="0" smtClean="0">
                <a:solidFill>
                  <a:srgbClr val="000000"/>
                </a:solidFill>
                <a:latin typeface="Arial"/>
                <a:ea typeface="ＭＳ Ｐゴシック"/>
                <a:cs typeface="DejaVu Sans"/>
              </a:rPr>
              <a:t>Implementation.</a:t>
            </a:r>
            <a:endParaRPr lang="de-DE" sz="2200" dirty="0" smtClean="0">
              <a:solidFill>
                <a:prstClr val="black"/>
              </a:solidFill>
              <a:latin typeface="Arial"/>
              <a:cs typeface="DejaVu Sans"/>
            </a:endParaRPr>
          </a:p>
          <a:p>
            <a:pPr marL="342900" indent="-234000" defTabSz="829022" fontAlgn="auto">
              <a:lnSpc>
                <a:spcPct val="110000"/>
              </a:lnSpc>
              <a:spcBef>
                <a:spcPts val="0"/>
              </a:spcBef>
              <a:spcAft>
                <a:spcPts val="300"/>
              </a:spcAft>
              <a:buSzPct val="100000"/>
            </a:pPr>
            <a:r>
              <a:rPr lang="de-DE" sz="2200" b="1" dirty="0" smtClean="0">
                <a:solidFill>
                  <a:srgbClr val="000000"/>
                </a:solidFill>
                <a:latin typeface="Arial"/>
                <a:ea typeface="ＭＳ Ｐゴシック"/>
                <a:cs typeface="DejaVu Sans"/>
              </a:rPr>
              <a:t>Software-Artefakt:</a:t>
            </a:r>
          </a:p>
          <a:p>
            <a:pPr marL="342900" indent="-234000" defTabSz="829022" fontAlgn="auto">
              <a:lnSpc>
                <a:spcPct val="110000"/>
              </a:lnSpc>
              <a:spcBef>
                <a:spcPts val="0"/>
              </a:spcBef>
              <a:spcAft>
                <a:spcPts val="300"/>
              </a:spcAft>
              <a:buSzPct val="100000"/>
              <a:buFont typeface="Arial" panose="020B0604020202020204" pitchFamily="34" charset="0"/>
              <a:buChar char="•"/>
            </a:pPr>
            <a:r>
              <a:rPr lang="de-DE" sz="2200" dirty="0" smtClean="0">
                <a:solidFill>
                  <a:srgbClr val="000000"/>
                </a:solidFill>
                <a:latin typeface="Arial"/>
                <a:ea typeface="ＭＳ Ｐゴシック"/>
                <a:cs typeface="DejaVu Sans"/>
              </a:rPr>
              <a:t>Umfassendes Softwaresystem.</a:t>
            </a:r>
          </a:p>
          <a:p>
            <a:pPr marL="342900" indent="-234000" defTabSz="829022" fontAlgn="auto">
              <a:lnSpc>
                <a:spcPct val="110000"/>
              </a:lnSpc>
              <a:spcBef>
                <a:spcPts val="0"/>
              </a:spcBef>
              <a:spcAft>
                <a:spcPts val="300"/>
              </a:spcAft>
              <a:buSzPct val="100000"/>
              <a:buFont typeface="Arial" panose="020B0604020202020204" pitchFamily="34" charset="0"/>
              <a:buChar char="•"/>
            </a:pPr>
            <a:r>
              <a:rPr lang="de-DE" sz="2200" dirty="0" smtClean="0">
                <a:solidFill>
                  <a:srgbClr val="000000"/>
                </a:solidFill>
                <a:latin typeface="Arial"/>
                <a:ea typeface="ＭＳ Ｐゴシック"/>
                <a:cs typeface="DejaVu Sans"/>
              </a:rPr>
              <a:t>Komponente.</a:t>
            </a:r>
          </a:p>
          <a:p>
            <a:pPr marL="342900" indent="-234000" defTabSz="829022" fontAlgn="auto">
              <a:lnSpc>
                <a:spcPct val="110000"/>
              </a:lnSpc>
              <a:spcBef>
                <a:spcPts val="0"/>
              </a:spcBef>
              <a:spcAft>
                <a:spcPts val="300"/>
              </a:spcAft>
              <a:buSzPct val="100000"/>
              <a:buFont typeface="Arial" panose="020B0604020202020204" pitchFamily="34" charset="0"/>
              <a:buChar char="•"/>
            </a:pPr>
            <a:r>
              <a:rPr lang="de-DE" sz="2200" dirty="0" smtClean="0">
                <a:solidFill>
                  <a:srgbClr val="000000"/>
                </a:solidFill>
                <a:latin typeface="Arial"/>
                <a:ea typeface="ＭＳ Ｐゴシック"/>
                <a:cs typeface="DejaVu Sans"/>
              </a:rPr>
              <a:t>Klasse.</a:t>
            </a:r>
          </a:p>
          <a:p>
            <a:pPr marL="342900" indent="-234000" defTabSz="829022" fontAlgn="auto">
              <a:lnSpc>
                <a:spcPct val="110000"/>
              </a:lnSpc>
              <a:spcBef>
                <a:spcPts val="0"/>
              </a:spcBef>
              <a:spcAft>
                <a:spcPts val="300"/>
              </a:spcAft>
              <a:buSzPct val="100000"/>
              <a:buFont typeface="Arial" panose="020B0604020202020204" pitchFamily="34" charset="0"/>
              <a:buChar char="•"/>
            </a:pPr>
            <a:r>
              <a:rPr lang="de-DE" sz="2200" dirty="0" smtClean="0">
                <a:solidFill>
                  <a:srgbClr val="000000"/>
                </a:solidFill>
                <a:latin typeface="Arial"/>
                <a:ea typeface="ＭＳ Ｐゴシック"/>
                <a:cs typeface="DejaVu Sans"/>
              </a:rPr>
              <a:t>Methode </a:t>
            </a:r>
            <a:r>
              <a:rPr lang="de-DE" sz="2200" dirty="0">
                <a:solidFill>
                  <a:srgbClr val="000000"/>
                </a:solidFill>
                <a:latin typeface="Arial"/>
                <a:ea typeface="ＭＳ Ｐゴシック"/>
                <a:cs typeface="DejaVu Sans"/>
              </a:rPr>
              <a:t>/ Prozedur.</a:t>
            </a:r>
            <a:endParaRPr sz="2200" dirty="0">
              <a:solidFill>
                <a:prstClr val="black"/>
              </a:solidFill>
              <a:latin typeface="Arial"/>
              <a:cs typeface="DejaVu Sans"/>
            </a:endParaRPr>
          </a:p>
        </p:txBody>
      </p:sp>
      <p:cxnSp>
        <p:nvCxnSpPr>
          <p:cNvPr id="509" name="Line 3"/>
          <p:cNvCxnSpPr/>
          <p:nvPr/>
        </p:nvCxnSpPr>
        <p:spPr>
          <a:xfrm>
            <a:off x="716127" y="5335092"/>
            <a:ext cx="2045517" cy="980"/>
          </a:xfrm>
          <a:prstGeom prst="bentConnector3">
            <a:avLst/>
          </a:prstGeom>
          <a:ln>
            <a:solidFill>
              <a:srgbClr val="000000"/>
            </a:solidFill>
          </a:ln>
        </p:spPr>
      </p:cxnSp>
      <p:sp>
        <p:nvSpPr>
          <p:cNvPr id="510" name="CustomShape 4"/>
          <p:cNvSpPr/>
          <p:nvPr/>
        </p:nvSpPr>
        <p:spPr>
          <a:xfrm>
            <a:off x="5729269" y="4676369"/>
            <a:ext cx="1651043" cy="582955"/>
          </a:xfrm>
          <a:prstGeom prst="rect">
            <a:avLst/>
          </a:prstGeom>
          <a:noFill/>
          <a:ln>
            <a:noFill/>
          </a:ln>
        </p:spPr>
        <p:txBody>
          <a:bodyPr wrap="none" lIns="81597" tIns="42431" rIns="81597" bIns="42431"/>
          <a:lstStyle/>
          <a:p>
            <a:pPr defTabSz="829022" fontAlgn="auto">
              <a:spcBef>
                <a:spcPts val="0"/>
              </a:spcBef>
              <a:spcAft>
                <a:spcPts val="0"/>
              </a:spcAft>
              <a:buSzPct val="25000"/>
            </a:pPr>
            <a:r>
              <a:rPr lang="de-DE" sz="1600" dirty="0">
                <a:solidFill>
                  <a:prstClr val="black"/>
                </a:solidFill>
                <a:latin typeface="Arial"/>
                <a:cs typeface="DejaVu Sans"/>
              </a:rPr>
              <a:t>System</a:t>
            </a:r>
            <a:endParaRPr sz="1600" dirty="0">
              <a:solidFill>
                <a:prstClr val="black"/>
              </a:solidFill>
              <a:latin typeface="Arial"/>
              <a:cs typeface="DejaVu Sans"/>
            </a:endParaRPr>
          </a:p>
          <a:p>
            <a:pPr defTabSz="829022" fontAlgn="auto">
              <a:spcBef>
                <a:spcPts val="0"/>
              </a:spcBef>
              <a:spcAft>
                <a:spcPts val="0"/>
              </a:spcAft>
              <a:buSzPct val="25000"/>
            </a:pPr>
            <a:r>
              <a:rPr lang="de-DE" sz="1600" dirty="0">
                <a:solidFill>
                  <a:prstClr val="black"/>
                </a:solidFill>
                <a:latin typeface="Arial"/>
                <a:cs typeface="DejaVu Sans"/>
              </a:rPr>
              <a:t>Implementation</a:t>
            </a:r>
            <a:endParaRPr sz="1600" dirty="0">
              <a:solidFill>
                <a:prstClr val="black"/>
              </a:solidFill>
              <a:latin typeface="Arial"/>
              <a:cs typeface="DejaVu Sans"/>
            </a:endParaRPr>
          </a:p>
        </p:txBody>
      </p:sp>
      <p:sp>
        <p:nvSpPr>
          <p:cNvPr id="511" name="CustomShape 5"/>
          <p:cNvSpPr/>
          <p:nvPr/>
        </p:nvSpPr>
        <p:spPr>
          <a:xfrm>
            <a:off x="760252" y="4676369"/>
            <a:ext cx="2155564" cy="582955"/>
          </a:xfrm>
          <a:prstGeom prst="rect">
            <a:avLst/>
          </a:prstGeom>
          <a:noFill/>
          <a:ln>
            <a:noFill/>
          </a:ln>
        </p:spPr>
        <p:txBody>
          <a:bodyPr wrap="none" lIns="81597" tIns="42431" rIns="81597" bIns="42431"/>
          <a:lstStyle/>
          <a:p>
            <a:pPr defTabSz="829022" fontAlgn="auto">
              <a:spcBef>
                <a:spcPts val="0"/>
              </a:spcBef>
              <a:spcAft>
                <a:spcPts val="0"/>
              </a:spcAft>
              <a:buSzPct val="25000"/>
            </a:pPr>
            <a:r>
              <a:rPr lang="de-DE" sz="1600" dirty="0">
                <a:solidFill>
                  <a:prstClr val="black"/>
                </a:solidFill>
                <a:latin typeface="Arial"/>
                <a:cs typeface="DejaVu Sans"/>
              </a:rPr>
              <a:t>System Spezifikation</a:t>
            </a:r>
            <a:endParaRPr sz="1600" dirty="0">
              <a:solidFill>
                <a:prstClr val="black"/>
              </a:solidFill>
              <a:latin typeface="Arial"/>
              <a:cs typeface="DejaVu Sans"/>
            </a:endParaRPr>
          </a:p>
          <a:p>
            <a:pPr defTabSz="829022" fontAlgn="auto">
              <a:spcBef>
                <a:spcPts val="0"/>
              </a:spcBef>
              <a:spcAft>
                <a:spcPts val="0"/>
              </a:spcAft>
              <a:buSzPct val="25000"/>
            </a:pPr>
            <a:r>
              <a:rPr lang="de-DE" sz="1600" dirty="0">
                <a:solidFill>
                  <a:prstClr val="black"/>
                </a:solidFill>
                <a:latin typeface="Arial"/>
                <a:cs typeface="DejaVu Sans"/>
              </a:rPr>
              <a:t>(Eingabe)</a:t>
            </a:r>
            <a:endParaRPr sz="1600" dirty="0">
              <a:solidFill>
                <a:prstClr val="black"/>
              </a:solidFill>
              <a:latin typeface="Arial"/>
              <a:cs typeface="DejaVu Sans"/>
            </a:endParaRPr>
          </a:p>
        </p:txBody>
      </p:sp>
      <p:sp>
        <p:nvSpPr>
          <p:cNvPr id="512" name="CustomShape 6"/>
          <p:cNvSpPr/>
          <p:nvPr/>
        </p:nvSpPr>
        <p:spPr>
          <a:xfrm>
            <a:off x="2776012" y="4581532"/>
            <a:ext cx="2873977" cy="1511764"/>
          </a:xfrm>
          <a:prstGeom prst="rect">
            <a:avLst/>
          </a:prstGeom>
          <a:solidFill>
            <a:srgbClr val="FFFFFF"/>
          </a:solidFill>
          <a:ln w="12600">
            <a:solidFill>
              <a:srgbClr val="000000"/>
            </a:solidFill>
            <a:miter/>
          </a:ln>
        </p:spPr>
        <p:txBody>
          <a:bodyPr wrap="none" lIns="81597" tIns="42431" rIns="81597" bIns="42431" anchor="ctr"/>
          <a:lstStyle/>
          <a:p>
            <a:pPr defTabSz="829022" fontAlgn="auto">
              <a:spcBef>
                <a:spcPts val="0"/>
              </a:spcBef>
              <a:spcAft>
                <a:spcPts val="0"/>
              </a:spcAft>
              <a:buSzPct val="25000"/>
            </a:pPr>
            <a:r>
              <a:rPr lang="de-DE" sz="1600" dirty="0" smtClean="0">
                <a:solidFill>
                  <a:prstClr val="black"/>
                </a:solidFill>
                <a:latin typeface="Arial"/>
                <a:cs typeface="DejaVu Sans"/>
              </a:rPr>
              <a:t>               </a:t>
            </a:r>
            <a:r>
              <a:rPr lang="de-DE" sz="1600" dirty="0">
                <a:solidFill>
                  <a:prstClr val="black"/>
                </a:solidFill>
                <a:latin typeface="Arial"/>
                <a:cs typeface="DejaVu Sans"/>
              </a:rPr>
              <a:t>Generator</a:t>
            </a:r>
            <a:endParaRPr sz="1600" dirty="0">
              <a:solidFill>
                <a:prstClr val="black"/>
              </a:solidFill>
              <a:latin typeface="Arial"/>
              <a:cs typeface="DejaVu Sans"/>
            </a:endParaRPr>
          </a:p>
          <a:p>
            <a:pPr defTabSz="829022" fontAlgn="auto">
              <a:spcBef>
                <a:spcPts val="0"/>
              </a:spcBef>
              <a:spcAft>
                <a:spcPts val="0"/>
              </a:spcAft>
            </a:pPr>
            <a:endParaRPr sz="1600" dirty="0">
              <a:solidFill>
                <a:prstClr val="black"/>
              </a:solidFill>
              <a:latin typeface="Arial"/>
              <a:cs typeface="DejaVu Sans"/>
            </a:endParaRPr>
          </a:p>
          <a:p>
            <a:pPr defTabSz="829022" fontAlgn="auto">
              <a:spcBef>
                <a:spcPts val="0"/>
              </a:spcBef>
              <a:spcAft>
                <a:spcPts val="0"/>
              </a:spcAft>
            </a:pPr>
            <a:r>
              <a:rPr lang="de-DE" sz="1600" dirty="0">
                <a:solidFill>
                  <a:prstClr val="black"/>
                </a:solidFill>
                <a:latin typeface="Arial"/>
                <a:cs typeface="DejaVu Sans"/>
              </a:rPr>
              <a:t>- Prüfen der Spezifikation</a:t>
            </a:r>
            <a:endParaRPr sz="1600" dirty="0">
              <a:solidFill>
                <a:prstClr val="black"/>
              </a:solidFill>
              <a:latin typeface="Arial"/>
              <a:cs typeface="DejaVu Sans"/>
            </a:endParaRPr>
          </a:p>
          <a:p>
            <a:pPr defTabSz="829022" fontAlgn="auto">
              <a:spcBef>
                <a:spcPts val="0"/>
              </a:spcBef>
              <a:spcAft>
                <a:spcPts val="0"/>
              </a:spcAft>
            </a:pPr>
            <a:r>
              <a:rPr lang="de-DE" sz="1600" dirty="0">
                <a:solidFill>
                  <a:prstClr val="black"/>
                </a:solidFill>
                <a:latin typeface="Arial"/>
                <a:cs typeface="DejaVu Sans"/>
              </a:rPr>
              <a:t>- Vervollständigen der Spez.</a:t>
            </a:r>
            <a:endParaRPr sz="1600" dirty="0">
              <a:solidFill>
                <a:prstClr val="black"/>
              </a:solidFill>
              <a:latin typeface="Arial"/>
              <a:cs typeface="DejaVu Sans"/>
            </a:endParaRPr>
          </a:p>
          <a:p>
            <a:pPr defTabSz="829022" fontAlgn="auto">
              <a:spcBef>
                <a:spcPts val="0"/>
              </a:spcBef>
              <a:spcAft>
                <a:spcPts val="0"/>
              </a:spcAft>
            </a:pPr>
            <a:r>
              <a:rPr lang="de-DE" sz="1600" dirty="0">
                <a:solidFill>
                  <a:prstClr val="black"/>
                </a:solidFill>
                <a:latin typeface="Arial"/>
                <a:cs typeface="DejaVu Sans"/>
              </a:rPr>
              <a:t>- Optimierungen durchführen</a:t>
            </a:r>
            <a:endParaRPr sz="1600" dirty="0">
              <a:solidFill>
                <a:prstClr val="black"/>
              </a:solidFill>
              <a:latin typeface="Arial"/>
              <a:cs typeface="DejaVu Sans"/>
            </a:endParaRPr>
          </a:p>
          <a:p>
            <a:pPr defTabSz="829022" fontAlgn="auto">
              <a:spcBef>
                <a:spcPts val="0"/>
              </a:spcBef>
              <a:spcAft>
                <a:spcPts val="0"/>
              </a:spcAft>
            </a:pPr>
            <a:r>
              <a:rPr lang="de-DE" sz="1600" dirty="0">
                <a:solidFill>
                  <a:prstClr val="black"/>
                </a:solidFill>
                <a:latin typeface="Arial"/>
                <a:cs typeface="DejaVu Sans"/>
              </a:rPr>
              <a:t>- Implementierung generieren</a:t>
            </a:r>
            <a:endParaRPr sz="1600" dirty="0">
              <a:solidFill>
                <a:prstClr val="black"/>
              </a:solidFill>
              <a:latin typeface="Arial"/>
              <a:cs typeface="DejaVu Sans"/>
            </a:endParaRPr>
          </a:p>
        </p:txBody>
      </p:sp>
      <p:sp>
        <p:nvSpPr>
          <p:cNvPr id="513" name="Line 7"/>
          <p:cNvSpPr/>
          <p:nvPr/>
        </p:nvSpPr>
        <p:spPr>
          <a:xfrm>
            <a:off x="5649990" y="5345869"/>
            <a:ext cx="1829013" cy="0"/>
          </a:xfrm>
          <a:prstGeom prst="line">
            <a:avLst/>
          </a:prstGeom>
          <a:ln w="12600">
            <a:solidFill>
              <a:srgbClr val="000000"/>
            </a:solidFill>
            <a:miter/>
            <a:tailEnd type="triangle" w="med" len="med"/>
          </a:ln>
        </p:spPr>
      </p:sp>
      <p:sp>
        <p:nvSpPr>
          <p:cNvPr id="9" name="TextShape 1"/>
          <p:cNvSpPr txBox="1"/>
          <p:nvPr/>
        </p:nvSpPr>
        <p:spPr>
          <a:xfrm>
            <a:off x="0" y="0"/>
            <a:ext cx="5877921" cy="979756"/>
          </a:xfrm>
          <a:prstGeom prst="rect">
            <a:avLst/>
          </a:prstGeom>
        </p:spPr>
        <p:txBody>
          <a:bodyPr wrap="none" lIns="0" tIns="0" rIns="0" bIns="0" anchor="ctr"/>
          <a:lstStyle/>
          <a:p>
            <a:pPr algn="ctr" defTabSz="829022" fontAlgn="auto">
              <a:spcBef>
                <a:spcPts val="0"/>
              </a:spcBef>
              <a:spcAft>
                <a:spcPts val="0"/>
              </a:spcAft>
            </a:pPr>
            <a:r>
              <a:rPr lang="en-US" sz="2800" dirty="0" err="1" smtClean="0">
                <a:solidFill>
                  <a:srgbClr val="7DA647"/>
                </a:solidFill>
                <a:latin typeface="Arial"/>
                <a:ea typeface="SimSun"/>
                <a:cs typeface="DejaVu Sans"/>
              </a:rPr>
              <a:t>Codegenerierung</a:t>
            </a:r>
            <a:r>
              <a:rPr lang="en-US" sz="2800" dirty="0" smtClean="0">
                <a:solidFill>
                  <a:srgbClr val="7DA647"/>
                </a:solidFill>
                <a:latin typeface="Arial"/>
                <a:ea typeface="SimSun"/>
                <a:cs typeface="DejaVu Sans"/>
              </a:rPr>
              <a:t> </a:t>
            </a:r>
          </a:p>
          <a:p>
            <a:pPr algn="ctr" defTabSz="829022" fontAlgn="auto">
              <a:spcBef>
                <a:spcPts val="0"/>
              </a:spcBef>
              <a:spcAft>
                <a:spcPts val="0"/>
              </a:spcAft>
            </a:pPr>
            <a:r>
              <a:rPr lang="en-US" sz="2200" dirty="0" err="1" smtClean="0">
                <a:solidFill>
                  <a:srgbClr val="7DA647"/>
                </a:solidFill>
                <a:latin typeface="Arial"/>
                <a:ea typeface="SimSun"/>
                <a:cs typeface="DejaVu Sans"/>
              </a:rPr>
              <a:t>Generatoren</a:t>
            </a:r>
            <a:r>
              <a:rPr lang="en-US" sz="2200" dirty="0" smtClean="0">
                <a:solidFill>
                  <a:srgbClr val="7DA647"/>
                </a:solidFill>
                <a:latin typeface="Arial"/>
                <a:ea typeface="SimSun"/>
                <a:cs typeface="DejaVu Sans"/>
              </a:rPr>
              <a:t> und Software-</a:t>
            </a:r>
            <a:r>
              <a:rPr lang="en-US" sz="2200" dirty="0" err="1" smtClean="0">
                <a:solidFill>
                  <a:srgbClr val="7DA647"/>
                </a:solidFill>
                <a:latin typeface="Arial"/>
                <a:ea typeface="SimSun"/>
                <a:cs typeface="DejaVu Sans"/>
              </a:rPr>
              <a:t>Artefakt</a:t>
            </a:r>
            <a:endParaRPr sz="2200" dirty="0">
              <a:solidFill>
                <a:prstClr val="black"/>
              </a:solidFill>
              <a:latin typeface="Arial"/>
              <a:cs typeface="DejaVu Sans"/>
            </a:endParaRPr>
          </a:p>
        </p:txBody>
      </p:sp>
      <p:sp>
        <p:nvSpPr>
          <p:cNvPr id="8" name="Fußzeilenplatzhalter 7"/>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2" name="Foliennummernplatzhalter 11"/>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66</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2510257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TextShape 2"/>
          <p:cNvSpPr txBox="1"/>
          <p:nvPr/>
        </p:nvSpPr>
        <p:spPr>
          <a:xfrm>
            <a:off x="5" y="1268760"/>
            <a:ext cx="9143433" cy="4778631"/>
          </a:xfrm>
          <a:prstGeom prst="rect">
            <a:avLst/>
          </a:prstGeom>
        </p:spPr>
        <p:txBody>
          <a:bodyPr lIns="82902" tIns="41451" rIns="82902" bIns="41451"/>
          <a:lstStyle/>
          <a:p>
            <a:pPr marL="342000" indent="-234000" defTabSz="829022" fontAlgn="auto">
              <a:lnSpc>
                <a:spcPct val="107000"/>
              </a:lnSpc>
              <a:spcBef>
                <a:spcPts val="0"/>
              </a:spcBef>
              <a:spcAft>
                <a:spcPts val="600"/>
              </a:spcAft>
              <a:buSzPct val="100000"/>
              <a:buFont typeface="Arial" panose="020B0604020202020204" pitchFamily="34" charset="0"/>
              <a:buChar char="•"/>
            </a:pPr>
            <a:r>
              <a:rPr lang="de-DE" sz="2300" dirty="0">
                <a:solidFill>
                  <a:srgbClr val="000000"/>
                </a:solidFill>
                <a:latin typeface="Arial"/>
                <a:ea typeface="ＭＳ Ｐゴシック"/>
                <a:cs typeface="DejaVu Sans"/>
              </a:rPr>
              <a:t>Codegenerierung arbeitet mit </a:t>
            </a:r>
            <a:r>
              <a:rPr lang="de-DE" sz="2300" b="1" dirty="0" err="1">
                <a:solidFill>
                  <a:srgbClr val="000000"/>
                </a:solidFill>
                <a:latin typeface="Arial"/>
                <a:ea typeface="ＭＳ Ｐゴシック"/>
                <a:cs typeface="DejaVu Sans"/>
              </a:rPr>
              <a:t>variabilisiertem</a:t>
            </a:r>
            <a:r>
              <a:rPr lang="de-DE" sz="2300" i="1" dirty="0">
                <a:solidFill>
                  <a:srgbClr val="000000"/>
                </a:solidFill>
                <a:latin typeface="Arial"/>
                <a:ea typeface="ＭＳ Ｐゴシック"/>
                <a:cs typeface="DejaVu Sans"/>
              </a:rPr>
              <a:t> </a:t>
            </a:r>
            <a:r>
              <a:rPr lang="de-DE" sz="2300" dirty="0">
                <a:solidFill>
                  <a:srgbClr val="000000"/>
                </a:solidFill>
                <a:latin typeface="Arial"/>
                <a:ea typeface="ＭＳ Ｐゴシック"/>
                <a:cs typeface="DejaVu Sans"/>
              </a:rPr>
              <a:t>Programmcode</a:t>
            </a:r>
            <a:r>
              <a:rPr lang="de-DE" sz="2300" dirty="0" smtClean="0">
                <a:solidFill>
                  <a:srgbClr val="000000"/>
                </a:solidFill>
                <a:latin typeface="Arial"/>
                <a:ea typeface="ＭＳ Ｐゴシック"/>
                <a:cs typeface="DejaVu Sans"/>
              </a:rPr>
              <a:t>.</a:t>
            </a:r>
            <a:br>
              <a:rPr lang="de-DE" sz="2300" dirty="0" smtClean="0">
                <a:solidFill>
                  <a:srgbClr val="000000"/>
                </a:solidFill>
                <a:latin typeface="Arial"/>
                <a:ea typeface="ＭＳ Ｐゴシック"/>
                <a:cs typeface="DejaVu Sans"/>
              </a:rPr>
            </a:br>
            <a:r>
              <a:rPr lang="de-DE" sz="2300" dirty="0" smtClean="0">
                <a:solidFill>
                  <a:srgbClr val="000000"/>
                </a:solidFill>
                <a:latin typeface="Wingdings"/>
                <a:ea typeface="Times New Roman"/>
                <a:cs typeface="DejaVu Sans"/>
              </a:rPr>
              <a:t></a:t>
            </a:r>
            <a:r>
              <a:rPr lang="de-DE" sz="2300" dirty="0" smtClean="0">
                <a:solidFill>
                  <a:srgbClr val="000000"/>
                </a:solidFill>
                <a:latin typeface="Arial"/>
                <a:ea typeface="ＭＳ Ｐゴシック"/>
                <a:cs typeface="DejaVu Sans"/>
              </a:rPr>
              <a:t> </a:t>
            </a:r>
            <a:r>
              <a:rPr lang="de-DE" sz="2300" dirty="0">
                <a:solidFill>
                  <a:srgbClr val="000000"/>
                </a:solidFill>
                <a:latin typeface="Arial"/>
                <a:ea typeface="ＭＳ Ｐゴシック"/>
                <a:cs typeface="DejaVu Sans"/>
              </a:rPr>
              <a:t>Programmcode mit </a:t>
            </a:r>
            <a:r>
              <a:rPr lang="de-DE" sz="2300" dirty="0" smtClean="0">
                <a:solidFill>
                  <a:srgbClr val="000000"/>
                </a:solidFill>
                <a:latin typeface="Arial"/>
                <a:ea typeface="ＭＳ Ｐゴシック"/>
                <a:cs typeface="DejaVu Sans"/>
              </a:rPr>
              <a:t>Variationspunkten.</a:t>
            </a:r>
            <a:endParaRPr lang="de-DE" sz="2300" dirty="0" smtClean="0">
              <a:solidFill>
                <a:prstClr val="black"/>
              </a:solidFill>
              <a:latin typeface="Arial"/>
              <a:cs typeface="DejaVu Sans"/>
            </a:endParaRPr>
          </a:p>
          <a:p>
            <a:pPr marL="342000" indent="-234000" defTabSz="829022" fontAlgn="auto">
              <a:lnSpc>
                <a:spcPct val="107000"/>
              </a:lnSpc>
              <a:spcBef>
                <a:spcPts val="0"/>
              </a:spcBef>
              <a:spcAft>
                <a:spcPts val="600"/>
              </a:spcAft>
              <a:buSzPct val="100000"/>
              <a:buFont typeface="Arial" panose="020B0604020202020204" pitchFamily="34" charset="0"/>
              <a:buChar char="•"/>
            </a:pPr>
            <a:r>
              <a:rPr lang="de-DE" sz="2300" dirty="0" smtClean="0">
                <a:solidFill>
                  <a:srgbClr val="000000"/>
                </a:solidFill>
                <a:latin typeface="Arial"/>
                <a:ea typeface="ＭＳ Ｐゴシック"/>
                <a:cs typeface="DejaVu Sans"/>
              </a:rPr>
              <a:t>Eindeutige </a:t>
            </a:r>
            <a:r>
              <a:rPr lang="de-DE" sz="2300" dirty="0">
                <a:solidFill>
                  <a:srgbClr val="000000"/>
                </a:solidFill>
                <a:latin typeface="Arial"/>
                <a:ea typeface="ＭＳ Ｐゴシック"/>
                <a:cs typeface="DejaVu Sans"/>
              </a:rPr>
              <a:t>Ausprägung durch Parametrierung des </a:t>
            </a:r>
            <a:r>
              <a:rPr lang="de-DE" sz="2300" dirty="0" smtClean="0">
                <a:solidFill>
                  <a:srgbClr val="000000"/>
                </a:solidFill>
                <a:latin typeface="Arial"/>
                <a:ea typeface="ＭＳ Ｐゴシック"/>
                <a:cs typeface="DejaVu Sans"/>
              </a:rPr>
              <a:t>Programmcodes.</a:t>
            </a:r>
            <a:endParaRPr lang="de-DE" sz="2300" dirty="0" smtClean="0">
              <a:solidFill>
                <a:prstClr val="black"/>
              </a:solidFill>
              <a:latin typeface="Arial"/>
              <a:cs typeface="DejaVu Sans"/>
            </a:endParaRPr>
          </a:p>
          <a:p>
            <a:pPr marL="342000" indent="-234000" defTabSz="829022" fontAlgn="auto">
              <a:lnSpc>
                <a:spcPct val="107000"/>
              </a:lnSpc>
              <a:spcBef>
                <a:spcPts val="0"/>
              </a:spcBef>
              <a:spcAft>
                <a:spcPts val="600"/>
              </a:spcAft>
              <a:buSzPct val="100000"/>
              <a:buFont typeface="Arial" panose="020B0604020202020204" pitchFamily="34" charset="0"/>
              <a:buChar char="•"/>
            </a:pPr>
            <a:r>
              <a:rPr lang="de-DE" sz="2300" dirty="0" smtClean="0">
                <a:solidFill>
                  <a:srgbClr val="000000"/>
                </a:solidFill>
                <a:latin typeface="Arial"/>
                <a:ea typeface="ＭＳ Ｐゴシック"/>
                <a:cs typeface="DejaVu Sans"/>
              </a:rPr>
              <a:t>Aufwand </a:t>
            </a:r>
            <a:r>
              <a:rPr lang="de-DE" sz="2300" dirty="0">
                <a:solidFill>
                  <a:srgbClr val="000000"/>
                </a:solidFill>
                <a:latin typeface="Arial"/>
                <a:ea typeface="ＭＳ Ｐゴシック"/>
                <a:cs typeface="DejaVu Sans"/>
              </a:rPr>
              <a:t>der Generatorentwicklung nicht </a:t>
            </a:r>
            <a:r>
              <a:rPr lang="de-DE" sz="2300" dirty="0" smtClean="0">
                <a:solidFill>
                  <a:srgbClr val="000000"/>
                </a:solidFill>
                <a:latin typeface="Arial"/>
                <a:ea typeface="ＭＳ Ｐゴシック"/>
                <a:cs typeface="DejaVu Sans"/>
              </a:rPr>
              <a:t>trivial.</a:t>
            </a:r>
            <a:endParaRPr lang="de-DE" sz="2300" dirty="0" smtClean="0">
              <a:solidFill>
                <a:prstClr val="black"/>
              </a:solidFill>
              <a:latin typeface="Arial"/>
              <a:cs typeface="DejaVu Sans"/>
            </a:endParaRPr>
          </a:p>
          <a:p>
            <a:pPr marL="342000" indent="-234000" defTabSz="829022" fontAlgn="auto">
              <a:lnSpc>
                <a:spcPct val="107000"/>
              </a:lnSpc>
              <a:spcBef>
                <a:spcPts val="0"/>
              </a:spcBef>
              <a:spcAft>
                <a:spcPts val="600"/>
              </a:spcAft>
              <a:buSzPct val="100000"/>
              <a:buFont typeface="Arial" panose="020B0604020202020204" pitchFamily="34" charset="0"/>
              <a:buChar char="•"/>
            </a:pPr>
            <a:r>
              <a:rPr lang="de-DE" sz="2300" b="1" dirty="0" smtClean="0">
                <a:solidFill>
                  <a:srgbClr val="000000"/>
                </a:solidFill>
                <a:latin typeface="Arial"/>
                <a:ea typeface="ＭＳ Ｐゴシック"/>
                <a:cs typeface="DejaVu Sans"/>
              </a:rPr>
              <a:t>Eignung</a:t>
            </a:r>
            <a:r>
              <a:rPr lang="de-DE" sz="2300" b="1" dirty="0">
                <a:solidFill>
                  <a:srgbClr val="000000"/>
                </a:solidFill>
                <a:latin typeface="Arial"/>
                <a:ea typeface="ＭＳ Ｐゴシック"/>
                <a:cs typeface="DejaVu Sans"/>
              </a:rPr>
              <a:t>: </a:t>
            </a:r>
            <a:r>
              <a:rPr lang="de-DE" sz="2300" dirty="0">
                <a:solidFill>
                  <a:srgbClr val="000000"/>
                </a:solidFill>
                <a:latin typeface="Arial"/>
                <a:ea typeface="ＭＳ Ｐゴシック"/>
                <a:cs typeface="DejaVu Sans"/>
              </a:rPr>
              <a:t>Für Lösungen mit entsprechend großer Zahl von Variationen in </a:t>
            </a:r>
            <a:r>
              <a:rPr lang="de-DE" sz="2300" dirty="0" smtClean="0">
                <a:solidFill>
                  <a:srgbClr val="000000"/>
                </a:solidFill>
                <a:latin typeface="Arial"/>
                <a:ea typeface="ＭＳ Ｐゴシック"/>
                <a:cs typeface="DejaVu Sans"/>
              </a:rPr>
              <a:t>Praxis</a:t>
            </a:r>
            <a:endParaRPr sz="2300" dirty="0">
              <a:solidFill>
                <a:prstClr val="black"/>
              </a:solidFill>
              <a:latin typeface="Arial"/>
              <a:cs typeface="DejaVu Sans"/>
            </a:endParaRPr>
          </a:p>
          <a:p>
            <a:pPr marL="342000" indent="-234000" defTabSz="829022" fontAlgn="auto">
              <a:lnSpc>
                <a:spcPct val="107000"/>
              </a:lnSpc>
              <a:spcBef>
                <a:spcPts val="600"/>
              </a:spcBef>
              <a:spcAft>
                <a:spcPts val="600"/>
              </a:spcAft>
            </a:pPr>
            <a:r>
              <a:rPr lang="de-DE" sz="2300" b="1" dirty="0">
                <a:solidFill>
                  <a:srgbClr val="000000"/>
                </a:solidFill>
                <a:latin typeface="Arial"/>
                <a:ea typeface="ＭＳ Ｐゴシック"/>
                <a:cs typeface="DejaVu Sans"/>
              </a:rPr>
              <a:t>Vorteil des </a:t>
            </a:r>
            <a:r>
              <a:rPr lang="de-DE" sz="2300" b="1" dirty="0" smtClean="0">
                <a:solidFill>
                  <a:srgbClr val="000000"/>
                </a:solidFill>
                <a:latin typeface="Arial"/>
                <a:ea typeface="ＭＳ Ｐゴシック"/>
                <a:cs typeface="DejaVu Sans"/>
              </a:rPr>
              <a:t>Einsatzes:</a:t>
            </a:r>
            <a:endParaRPr lang="de-DE" sz="2300" dirty="0" smtClean="0">
              <a:solidFill>
                <a:prstClr val="black"/>
              </a:solidFill>
              <a:latin typeface="Arial"/>
              <a:cs typeface="DejaVu Sans"/>
            </a:endParaRPr>
          </a:p>
          <a:p>
            <a:pPr marL="342000" indent="-234000" defTabSz="829022" fontAlgn="auto">
              <a:lnSpc>
                <a:spcPct val="107000"/>
              </a:lnSpc>
              <a:spcBef>
                <a:spcPts val="0"/>
              </a:spcBef>
              <a:spcAft>
                <a:spcPts val="600"/>
              </a:spcAft>
              <a:buFont typeface="Arial" panose="020B0604020202020204" pitchFamily="34" charset="0"/>
              <a:buChar char="•"/>
            </a:pPr>
            <a:r>
              <a:rPr lang="de-DE" sz="2300" dirty="0" smtClean="0">
                <a:solidFill>
                  <a:srgbClr val="000000"/>
                </a:solidFill>
                <a:latin typeface="Arial"/>
                <a:ea typeface="ＭＳ Ｐゴシック"/>
                <a:cs typeface="DejaVu Sans"/>
              </a:rPr>
              <a:t>Gleichbleibende </a:t>
            </a:r>
            <a:r>
              <a:rPr lang="de-DE" sz="2300" dirty="0">
                <a:solidFill>
                  <a:srgbClr val="000000"/>
                </a:solidFill>
                <a:latin typeface="Arial"/>
                <a:ea typeface="ＭＳ Ｐゴシック"/>
                <a:cs typeface="DejaVu Sans"/>
              </a:rPr>
              <a:t>Qualität über alle </a:t>
            </a:r>
            <a:r>
              <a:rPr lang="de-DE" sz="2300" dirty="0" smtClean="0">
                <a:solidFill>
                  <a:srgbClr val="000000"/>
                </a:solidFill>
                <a:latin typeface="Arial"/>
                <a:ea typeface="ＭＳ Ｐゴシック"/>
                <a:cs typeface="DejaVu Sans"/>
              </a:rPr>
              <a:t>Lösungen.</a:t>
            </a:r>
          </a:p>
          <a:p>
            <a:pPr marL="342000" indent="-234000" defTabSz="829022" fontAlgn="auto">
              <a:lnSpc>
                <a:spcPct val="107000"/>
              </a:lnSpc>
              <a:spcBef>
                <a:spcPts val="0"/>
              </a:spcBef>
              <a:spcAft>
                <a:spcPts val="600"/>
              </a:spcAft>
              <a:buFont typeface="Arial" panose="020B0604020202020204" pitchFamily="34" charset="0"/>
              <a:buChar char="•"/>
            </a:pPr>
            <a:r>
              <a:rPr lang="de-DE" sz="2300" dirty="0" smtClean="0">
                <a:solidFill>
                  <a:srgbClr val="000000"/>
                </a:solidFill>
                <a:latin typeface="Arial"/>
                <a:ea typeface="ＭＳ Ｐゴシック"/>
                <a:cs typeface="DejaVu Sans"/>
              </a:rPr>
              <a:t>Zentralisierter Wartungsaufwand.</a:t>
            </a:r>
            <a:endParaRPr lang="de-DE" sz="2300" dirty="0" smtClean="0">
              <a:solidFill>
                <a:prstClr val="black"/>
              </a:solidFill>
              <a:latin typeface="Arial"/>
              <a:cs typeface="DejaVu Sans"/>
            </a:endParaRPr>
          </a:p>
          <a:p>
            <a:pPr marL="342000" indent="-234000" defTabSz="829022" fontAlgn="auto">
              <a:lnSpc>
                <a:spcPct val="107000"/>
              </a:lnSpc>
              <a:spcBef>
                <a:spcPts val="0"/>
              </a:spcBef>
              <a:spcAft>
                <a:spcPts val="600"/>
              </a:spcAft>
              <a:buFont typeface="Arial" panose="020B0604020202020204" pitchFamily="34" charset="0"/>
              <a:buChar char="•"/>
            </a:pPr>
            <a:r>
              <a:rPr lang="de-DE" sz="2300" dirty="0" smtClean="0">
                <a:solidFill>
                  <a:srgbClr val="000000"/>
                </a:solidFill>
                <a:latin typeface="Arial"/>
                <a:ea typeface="ＭＳ Ｐゴシック"/>
                <a:cs typeface="DejaVu Sans"/>
              </a:rPr>
              <a:t>Erstellung </a:t>
            </a:r>
            <a:r>
              <a:rPr lang="de-DE" sz="2300" dirty="0">
                <a:solidFill>
                  <a:srgbClr val="000000"/>
                </a:solidFill>
                <a:latin typeface="Arial"/>
                <a:ea typeface="ＭＳ Ｐゴシック"/>
                <a:cs typeface="DejaVu Sans"/>
              </a:rPr>
              <a:t>mehrerer Lösungen in kurzer Zeit.</a:t>
            </a:r>
            <a:endParaRPr sz="2300" dirty="0">
              <a:solidFill>
                <a:prstClr val="black"/>
              </a:solidFill>
              <a:latin typeface="Arial"/>
              <a:cs typeface="DejaVu Sans"/>
            </a:endParaRPr>
          </a:p>
        </p:txBody>
      </p:sp>
      <p:sp>
        <p:nvSpPr>
          <p:cNvPr id="4" name="TextShape 1"/>
          <p:cNvSpPr txBox="1"/>
          <p:nvPr/>
        </p:nvSpPr>
        <p:spPr>
          <a:xfrm>
            <a:off x="0" y="0"/>
            <a:ext cx="5877921" cy="979756"/>
          </a:xfrm>
          <a:prstGeom prst="rect">
            <a:avLst/>
          </a:prstGeom>
        </p:spPr>
        <p:txBody>
          <a:bodyPr wrap="none" lIns="0" tIns="0" rIns="0" bIns="0" anchor="ctr"/>
          <a:lstStyle/>
          <a:p>
            <a:pPr algn="ctr" defTabSz="829022" fontAlgn="auto">
              <a:spcBef>
                <a:spcPts val="0"/>
              </a:spcBef>
              <a:spcAft>
                <a:spcPts val="0"/>
              </a:spcAft>
            </a:pPr>
            <a:r>
              <a:rPr lang="en-US" sz="2800" dirty="0" err="1" smtClean="0">
                <a:solidFill>
                  <a:srgbClr val="7DA647"/>
                </a:solidFill>
                <a:latin typeface="Arial"/>
                <a:ea typeface="SimSun"/>
                <a:cs typeface="DejaVu Sans"/>
              </a:rPr>
              <a:t>Codegenerierung</a:t>
            </a:r>
            <a:r>
              <a:rPr lang="en-US" sz="2800" dirty="0" smtClean="0">
                <a:solidFill>
                  <a:srgbClr val="7DA647"/>
                </a:solidFill>
                <a:latin typeface="Arial"/>
                <a:ea typeface="SimSun"/>
                <a:cs typeface="DejaVu Sans"/>
              </a:rPr>
              <a:t> </a:t>
            </a:r>
          </a:p>
          <a:p>
            <a:pPr algn="ctr" defTabSz="829022" fontAlgn="auto">
              <a:spcBef>
                <a:spcPts val="0"/>
              </a:spcBef>
              <a:spcAft>
                <a:spcPts val="0"/>
              </a:spcAft>
            </a:pPr>
            <a:r>
              <a:rPr lang="en-US" sz="2200" dirty="0" err="1" smtClean="0">
                <a:solidFill>
                  <a:srgbClr val="7DA647"/>
                </a:solidFill>
                <a:latin typeface="Arial"/>
                <a:ea typeface="SimSun"/>
                <a:cs typeface="DejaVu Sans"/>
              </a:rPr>
              <a:t>Vorteile</a:t>
            </a:r>
            <a:endParaRPr sz="2200" dirty="0">
              <a:solidFill>
                <a:prstClr val="black"/>
              </a:solidFill>
              <a:latin typeface="Arial"/>
              <a:cs typeface="DejaVu Sans"/>
            </a:endParaRPr>
          </a:p>
        </p:txBody>
      </p:sp>
      <p:sp>
        <p:nvSpPr>
          <p:cNvPr id="11" name="Fußzeilenplatzhalter 10"/>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2" name="Foliennummernplatzhalter 11"/>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67</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117438048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1"/>
          <p:cNvSpPr txBox="1"/>
          <p:nvPr/>
        </p:nvSpPr>
        <p:spPr>
          <a:xfrm>
            <a:off x="0" y="40823"/>
            <a:ext cx="5877921" cy="898110"/>
          </a:xfrm>
          <a:prstGeom prst="rect">
            <a:avLst/>
          </a:prstGeom>
        </p:spPr>
        <p:txBody>
          <a:bodyPr wrap="none" lIns="0" tIns="0" rIns="0" bIns="0" anchor="ctr"/>
          <a:lstStyle/>
          <a:p>
            <a:pPr algn="ctr" defTabSz="828163" fontAlgn="auto">
              <a:spcBef>
                <a:spcPts val="0"/>
              </a:spcBef>
              <a:spcAft>
                <a:spcPts val="0"/>
              </a:spcAft>
            </a:pPr>
            <a:r>
              <a:rPr lang="en-US" sz="2800" dirty="0">
                <a:solidFill>
                  <a:srgbClr val="7DA647"/>
                </a:solidFill>
                <a:latin typeface="Arial"/>
                <a:ea typeface="SimSun"/>
                <a:cs typeface="DejaVu Sans"/>
              </a:rPr>
              <a:t>1.1 </a:t>
            </a:r>
            <a:r>
              <a:rPr lang="en-US" sz="2800" dirty="0" err="1">
                <a:solidFill>
                  <a:srgbClr val="7DA647"/>
                </a:solidFill>
                <a:latin typeface="Arial"/>
                <a:ea typeface="SimSun"/>
                <a:cs typeface="DejaVu Sans"/>
              </a:rPr>
              <a:t>Modellbasierte</a:t>
            </a:r>
            <a:r>
              <a:rPr lang="en-US" sz="2800" dirty="0">
                <a:solidFill>
                  <a:srgbClr val="7DA647"/>
                </a:solidFill>
                <a:latin typeface="Arial"/>
                <a:ea typeface="SimSun"/>
                <a:cs typeface="DejaVu Sans"/>
              </a:rPr>
              <a:t> </a:t>
            </a:r>
          </a:p>
          <a:p>
            <a:pPr algn="ctr" defTabSz="828163" fontAlgn="auto">
              <a:spcBef>
                <a:spcPts val="0"/>
              </a:spcBef>
              <a:spcAft>
                <a:spcPts val="0"/>
              </a:spcAft>
            </a:pPr>
            <a:r>
              <a:rPr lang="en-US" sz="2800" dirty="0">
                <a:solidFill>
                  <a:srgbClr val="7DA647"/>
                </a:solidFill>
                <a:latin typeface="Arial"/>
                <a:ea typeface="SimSun"/>
                <a:cs typeface="DejaVu Sans"/>
              </a:rPr>
              <a:t>Software-</a:t>
            </a:r>
            <a:r>
              <a:rPr lang="en-US" sz="2800" dirty="0" err="1">
                <a:solidFill>
                  <a:srgbClr val="7DA647"/>
                </a:solidFill>
                <a:latin typeface="Arial"/>
                <a:ea typeface="SimSun"/>
                <a:cs typeface="DejaVu Sans"/>
              </a:rPr>
              <a:t>Entwicklung</a:t>
            </a:r>
            <a:endParaRPr lang="de-DE" sz="2800" b="1" dirty="0">
              <a:solidFill>
                <a:prstClr val="black"/>
              </a:solidFill>
              <a:latin typeface="Arial"/>
              <a:cs typeface="DejaVu Sans"/>
            </a:endParaRPr>
          </a:p>
        </p:txBody>
      </p:sp>
      <p:sp>
        <p:nvSpPr>
          <p:cNvPr id="6" name="TextShape 2"/>
          <p:cNvSpPr txBox="1"/>
          <p:nvPr/>
        </p:nvSpPr>
        <p:spPr>
          <a:xfrm>
            <a:off x="281816" y="2924944"/>
            <a:ext cx="1829013" cy="1466369"/>
          </a:xfrm>
          <a:prstGeom prst="rect">
            <a:avLst/>
          </a:prstGeom>
        </p:spPr>
        <p:txBody>
          <a:bodyPr lIns="82816" tIns="41407" rIns="82816" bIns="41407"/>
          <a:lstStyle/>
          <a:p>
            <a:pPr algn="ctr" defTabSz="828163" fontAlgn="auto">
              <a:spcBef>
                <a:spcPts val="0"/>
              </a:spcBef>
              <a:spcAft>
                <a:spcPts val="0"/>
              </a:spcAft>
            </a:pPr>
            <a:r>
              <a:rPr lang="de-DE" b="1" dirty="0" smtClean="0">
                <a:solidFill>
                  <a:srgbClr val="C00000"/>
                </a:solidFill>
                <a:latin typeface="Trebuchet MS"/>
                <a:cs typeface="DejaVu Sans"/>
              </a:rPr>
              <a:t>1.1</a:t>
            </a:r>
          </a:p>
          <a:p>
            <a:pPr algn="ctr" defTabSz="828163" fontAlgn="auto">
              <a:spcBef>
                <a:spcPts val="0"/>
              </a:spcBef>
              <a:spcAft>
                <a:spcPts val="0"/>
              </a:spcAft>
            </a:pPr>
            <a:r>
              <a:rPr lang="de-DE" b="1" dirty="0" smtClean="0">
                <a:solidFill>
                  <a:srgbClr val="C00000"/>
                </a:solidFill>
                <a:latin typeface="Trebuchet MS"/>
                <a:cs typeface="DejaVu Sans"/>
              </a:rPr>
              <a:t>Modell-basierte</a:t>
            </a:r>
          </a:p>
          <a:p>
            <a:pPr algn="ctr" defTabSz="828163" fontAlgn="auto">
              <a:spcBef>
                <a:spcPts val="0"/>
              </a:spcBef>
              <a:spcAft>
                <a:spcPts val="0"/>
              </a:spcAft>
            </a:pPr>
            <a:r>
              <a:rPr lang="de-DE" b="1" dirty="0" smtClean="0">
                <a:solidFill>
                  <a:srgbClr val="C00000"/>
                </a:solidFill>
                <a:latin typeface="Trebuchet MS"/>
                <a:cs typeface="DejaVu Sans"/>
              </a:rPr>
              <a:t>Software-entwicklung</a:t>
            </a:r>
            <a:endParaRPr dirty="0">
              <a:solidFill>
                <a:prstClr val="black"/>
              </a:solidFill>
              <a:latin typeface="Arial"/>
              <a:cs typeface="DejaVu Sans"/>
            </a:endParaRPr>
          </a:p>
        </p:txBody>
      </p:sp>
      <p:sp>
        <p:nvSpPr>
          <p:cNvPr id="7" name="CustomShape 3"/>
          <p:cNvSpPr/>
          <p:nvPr/>
        </p:nvSpPr>
        <p:spPr>
          <a:xfrm>
            <a:off x="2808667" y="3743004"/>
            <a:ext cx="4655314" cy="339804"/>
          </a:xfrm>
          <a:prstGeom prst="rect">
            <a:avLst/>
          </a:prstGeom>
          <a:solidFill>
            <a:srgbClr val="94BD5E"/>
          </a:solidFill>
          <a:ln>
            <a:noFill/>
          </a:ln>
        </p:spPr>
      </p:sp>
      <p:sp>
        <p:nvSpPr>
          <p:cNvPr id="8" name="CustomShape 4"/>
          <p:cNvSpPr/>
          <p:nvPr/>
        </p:nvSpPr>
        <p:spPr>
          <a:xfrm>
            <a:off x="2938975" y="2782973"/>
            <a:ext cx="4571717" cy="1366107"/>
          </a:xfrm>
          <a:prstGeom prst="rect">
            <a:avLst/>
          </a:prstGeom>
          <a:noFill/>
          <a:ln>
            <a:noFill/>
          </a:ln>
        </p:spPr>
        <p:txBody>
          <a:bodyPr wrap="none" lIns="81510" tIns="42388" rIns="81510" bIns="42388"/>
          <a:lstStyle/>
          <a:p>
            <a:pPr defTabSz="828163" fontAlgn="auto">
              <a:spcBef>
                <a:spcPts val="0"/>
              </a:spcBef>
              <a:spcAft>
                <a:spcPts val="0"/>
              </a:spcAft>
              <a:buFont typeface="StarSymbol"/>
              <a:buChar char=""/>
            </a:pPr>
            <a:endParaRPr dirty="0">
              <a:solidFill>
                <a:prstClr val="black"/>
              </a:solidFill>
              <a:latin typeface="Arial"/>
              <a:cs typeface="DejaVu Sans"/>
            </a:endParaRPr>
          </a:p>
          <a:p>
            <a:pPr marL="341610" indent="-341610" defTabSz="828163" fontAlgn="auto">
              <a:lnSpc>
                <a:spcPct val="110000"/>
              </a:lnSpc>
              <a:spcBef>
                <a:spcPts val="0"/>
              </a:spcBef>
              <a:spcAft>
                <a:spcPts val="300"/>
              </a:spcAft>
            </a:pPr>
            <a:r>
              <a:rPr lang="de-DE" dirty="0" smtClean="0">
                <a:solidFill>
                  <a:prstClr val="black"/>
                </a:solidFill>
                <a:latin typeface="Arial"/>
                <a:cs typeface="DejaVu Sans"/>
              </a:rPr>
              <a:t>Metamodellierung</a:t>
            </a:r>
            <a:endParaRPr dirty="0">
              <a:solidFill>
                <a:prstClr val="black"/>
              </a:solidFill>
              <a:latin typeface="Arial"/>
              <a:cs typeface="DejaVu Sans"/>
            </a:endParaRPr>
          </a:p>
          <a:p>
            <a:pPr marL="341610" indent="-341610" defTabSz="828163" fontAlgn="auto">
              <a:lnSpc>
                <a:spcPct val="110000"/>
              </a:lnSpc>
              <a:spcBef>
                <a:spcPts val="0"/>
              </a:spcBef>
              <a:spcAft>
                <a:spcPts val="300"/>
              </a:spcAft>
            </a:pPr>
            <a:r>
              <a:rPr lang="de-DE" dirty="0" smtClean="0">
                <a:solidFill>
                  <a:schemeClr val="tx1"/>
                </a:solidFill>
                <a:latin typeface="Arial"/>
                <a:cs typeface="DejaVu Sans"/>
              </a:rPr>
              <a:t>Modelltransformation</a:t>
            </a:r>
          </a:p>
          <a:p>
            <a:pPr marL="341610" indent="-341610" defTabSz="828163" fontAlgn="auto">
              <a:lnSpc>
                <a:spcPct val="110000"/>
              </a:lnSpc>
              <a:spcBef>
                <a:spcPts val="0"/>
              </a:spcBef>
              <a:spcAft>
                <a:spcPts val="300"/>
              </a:spcAft>
            </a:pPr>
            <a:r>
              <a:rPr lang="de-DE" dirty="0">
                <a:latin typeface="Arial"/>
                <a:cs typeface="DejaVu Sans"/>
              </a:rPr>
              <a:t>D</a:t>
            </a:r>
            <a:r>
              <a:rPr lang="de-DE" dirty="0" smtClean="0">
                <a:latin typeface="Arial"/>
                <a:cs typeface="DejaVu Sans"/>
              </a:rPr>
              <a:t>esign Pattern</a:t>
            </a:r>
            <a:endParaRPr dirty="0">
              <a:latin typeface="Arial"/>
              <a:cs typeface="DejaVu Sans"/>
            </a:endParaRPr>
          </a:p>
        </p:txBody>
      </p:sp>
      <p:sp>
        <p:nvSpPr>
          <p:cNvPr id="9" name="Line 5"/>
          <p:cNvSpPr/>
          <p:nvPr/>
        </p:nvSpPr>
        <p:spPr>
          <a:xfrm>
            <a:off x="2808667" y="3063706"/>
            <a:ext cx="4653354" cy="0"/>
          </a:xfrm>
          <a:prstGeom prst="line">
            <a:avLst/>
          </a:prstGeom>
          <a:ln w="9360">
            <a:solidFill>
              <a:srgbClr val="000000"/>
            </a:solidFill>
            <a:miter/>
          </a:ln>
        </p:spPr>
      </p:sp>
      <p:sp>
        <p:nvSpPr>
          <p:cNvPr id="10" name="Line 6"/>
          <p:cNvSpPr/>
          <p:nvPr/>
        </p:nvSpPr>
        <p:spPr>
          <a:xfrm>
            <a:off x="2808667" y="3429000"/>
            <a:ext cx="4653354" cy="0"/>
          </a:xfrm>
          <a:prstGeom prst="line">
            <a:avLst/>
          </a:prstGeom>
          <a:ln w="9360">
            <a:solidFill>
              <a:srgbClr val="000000"/>
            </a:solidFill>
            <a:miter/>
          </a:ln>
        </p:spPr>
      </p:sp>
      <p:sp>
        <p:nvSpPr>
          <p:cNvPr id="11" name="Line 7"/>
          <p:cNvSpPr/>
          <p:nvPr/>
        </p:nvSpPr>
        <p:spPr>
          <a:xfrm>
            <a:off x="2808667" y="3743004"/>
            <a:ext cx="4653354" cy="0"/>
          </a:xfrm>
          <a:prstGeom prst="line">
            <a:avLst/>
          </a:prstGeom>
          <a:ln w="9360">
            <a:solidFill>
              <a:srgbClr val="000000"/>
            </a:solidFill>
            <a:miter/>
          </a:ln>
        </p:spPr>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10840" y="2840012"/>
            <a:ext cx="479425" cy="14530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Line 7"/>
          <p:cNvSpPr/>
          <p:nvPr/>
        </p:nvSpPr>
        <p:spPr>
          <a:xfrm>
            <a:off x="2798966" y="4077072"/>
            <a:ext cx="4653354" cy="0"/>
          </a:xfrm>
          <a:prstGeom prst="line">
            <a:avLst/>
          </a:prstGeom>
          <a:ln w="9360">
            <a:solidFill>
              <a:srgbClr val="000000"/>
            </a:solidFill>
            <a:miter/>
          </a:ln>
        </p:spPr>
      </p:sp>
      <p:sp>
        <p:nvSpPr>
          <p:cNvPr id="18" name="Fußzeilenplatzhalter 17"/>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9" name="Foliennummernplatzhalter 18"/>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68</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211220374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p:cNvGrpSpPr>
            <a:grpSpLocks noChangeAspect="1"/>
          </p:cNvGrpSpPr>
          <p:nvPr/>
        </p:nvGrpSpPr>
        <p:grpSpPr bwMode="auto">
          <a:xfrm>
            <a:off x="6380335" y="1484788"/>
            <a:ext cx="2495550" cy="2419350"/>
            <a:chOff x="864" y="1257"/>
            <a:chExt cx="2327" cy="2256"/>
          </a:xfrm>
        </p:grpSpPr>
        <p:sp>
          <p:nvSpPr>
            <p:cNvPr id="7" name="AutoShape 6"/>
            <p:cNvSpPr>
              <a:spLocks noChangeAspect="1" noChangeArrowheads="1"/>
            </p:cNvSpPr>
            <p:nvPr/>
          </p:nvSpPr>
          <p:spPr bwMode="auto">
            <a:xfrm>
              <a:off x="2520" y="1601"/>
              <a:ext cx="144" cy="144"/>
            </a:xfrm>
            <a:prstGeom prst="triangle">
              <a:avLst>
                <a:gd name="adj" fmla="val 50000"/>
              </a:avLst>
            </a:prstGeom>
            <a:solidFill>
              <a:schemeClr val="bg1"/>
            </a:solidFill>
            <a:ln w="12700">
              <a:solidFill>
                <a:schemeClr val="tx1"/>
              </a:solidFill>
              <a:miter lim="800000"/>
              <a:headEnd type="none" w="sm" len="sm"/>
              <a:tailEnd type="none" w="sm" len="sm"/>
            </a:ln>
          </p:spPr>
          <p:txBody>
            <a:bodyPr wrap="none" anchor="ctr"/>
            <a:lstStyle/>
            <a:p>
              <a:pPr defTabSz="448938"/>
              <a:endParaRPr lang="en-US" sz="2400" dirty="0">
                <a:solidFill>
                  <a:srgbClr val="FFFFFF"/>
                </a:solidFill>
                <a:latin typeface="Arial Unicode MS" panose="020B0604020202020204" pitchFamily="34" charset="-128"/>
              </a:endParaRPr>
            </a:p>
          </p:txBody>
        </p:sp>
        <p:sp>
          <p:nvSpPr>
            <p:cNvPr id="8" name="Line 7"/>
            <p:cNvSpPr>
              <a:spLocks noChangeAspect="1" noChangeShapeType="1"/>
            </p:cNvSpPr>
            <p:nvPr/>
          </p:nvSpPr>
          <p:spPr bwMode="auto">
            <a:xfrm>
              <a:off x="2592" y="1745"/>
              <a:ext cx="0" cy="144"/>
            </a:xfrm>
            <a:prstGeom prst="line">
              <a:avLst/>
            </a:prstGeom>
            <a:noFill/>
            <a:ln w="12700">
              <a:solidFill>
                <a:schemeClr val="tx1"/>
              </a:solidFill>
              <a:round/>
              <a:headEnd type="none" w="sm" len="sm"/>
              <a:tailEnd type="none" w="sm" len="sm"/>
            </a:ln>
          </p:spPr>
          <p:txBody>
            <a:bodyPr wrap="none" anchor="ctr"/>
            <a:lstStyle/>
            <a:p>
              <a:pPr defTabSz="448938"/>
              <a:endParaRPr lang="en-US" dirty="0">
                <a:solidFill>
                  <a:srgbClr val="FFFFFF"/>
                </a:solidFill>
                <a:latin typeface="Arial Unicode MS" panose="020B0604020202020204" pitchFamily="34" charset="-128"/>
              </a:endParaRPr>
            </a:p>
          </p:txBody>
        </p:sp>
        <p:sp>
          <p:nvSpPr>
            <p:cNvPr id="9" name="Line 8"/>
            <p:cNvSpPr>
              <a:spLocks noChangeAspect="1" noChangeShapeType="1"/>
            </p:cNvSpPr>
            <p:nvPr/>
          </p:nvSpPr>
          <p:spPr bwMode="auto">
            <a:xfrm>
              <a:off x="1632" y="1409"/>
              <a:ext cx="576" cy="0"/>
            </a:xfrm>
            <a:prstGeom prst="line">
              <a:avLst/>
            </a:prstGeom>
            <a:noFill/>
            <a:ln w="9525">
              <a:solidFill>
                <a:srgbClr val="000000"/>
              </a:solidFill>
              <a:round/>
              <a:headEnd/>
              <a:tailEnd/>
            </a:ln>
          </p:spPr>
          <p:txBody>
            <a:bodyPr wrap="none" anchor="ctr"/>
            <a:lstStyle/>
            <a:p>
              <a:pPr defTabSz="448938"/>
              <a:endParaRPr lang="en-US" dirty="0">
                <a:solidFill>
                  <a:srgbClr val="FFFFFF"/>
                </a:solidFill>
                <a:latin typeface="Arial Unicode MS" panose="020B0604020202020204" pitchFamily="34" charset="-128"/>
              </a:endParaRPr>
            </a:p>
          </p:txBody>
        </p:sp>
        <p:grpSp>
          <p:nvGrpSpPr>
            <p:cNvPr id="4" name="Group 9"/>
            <p:cNvGrpSpPr>
              <a:grpSpLocks noChangeAspect="1"/>
            </p:cNvGrpSpPr>
            <p:nvPr/>
          </p:nvGrpSpPr>
          <p:grpSpPr bwMode="auto">
            <a:xfrm>
              <a:off x="2231" y="3033"/>
              <a:ext cx="960" cy="192"/>
              <a:chOff x="2400" y="2937"/>
              <a:chExt cx="960" cy="192"/>
            </a:xfrm>
          </p:grpSpPr>
          <p:sp>
            <p:nvSpPr>
              <p:cNvPr id="32" name="Rectangle 10"/>
              <p:cNvSpPr>
                <a:spLocks noChangeAspect="1" noChangeArrowheads="1"/>
              </p:cNvSpPr>
              <p:nvPr/>
            </p:nvSpPr>
            <p:spPr bwMode="auto">
              <a:xfrm>
                <a:off x="2400" y="2937"/>
                <a:ext cx="960" cy="192"/>
              </a:xfrm>
              <a:prstGeom prst="rect">
                <a:avLst/>
              </a:prstGeom>
              <a:solidFill>
                <a:srgbClr val="FFFFFF"/>
              </a:solidFill>
              <a:ln w="9525">
                <a:solidFill>
                  <a:srgbClr val="000000"/>
                </a:solidFill>
                <a:miter lim="800000"/>
                <a:headEnd/>
                <a:tailEnd/>
              </a:ln>
            </p:spPr>
            <p:txBody>
              <a:bodyPr wrap="none" anchor="ctr"/>
              <a:lstStyle/>
              <a:p>
                <a:pPr defTabSz="761447"/>
                <a:r>
                  <a:rPr lang="en-US" sz="700" noProof="1">
                    <a:solidFill>
                      <a:srgbClr val="FFFFFF"/>
                    </a:solidFill>
                    <a:latin typeface="Courier New" pitchFamily="49" charset="0"/>
                  </a:rPr>
                  <a:t>s-&gt;getData()</a:t>
                </a:r>
              </a:p>
            </p:txBody>
          </p:sp>
          <p:sp>
            <p:nvSpPr>
              <p:cNvPr id="33" name="Freeform 11"/>
              <p:cNvSpPr>
                <a:spLocks noChangeAspect="1"/>
              </p:cNvSpPr>
              <p:nvPr/>
            </p:nvSpPr>
            <p:spPr bwMode="auto">
              <a:xfrm>
                <a:off x="3264" y="2937"/>
                <a:ext cx="96" cy="96"/>
              </a:xfrm>
              <a:custGeom>
                <a:avLst/>
                <a:gdLst>
                  <a:gd name="T0" fmla="*/ 0 w 96"/>
                  <a:gd name="T1" fmla="*/ 0 h 96"/>
                  <a:gd name="T2" fmla="*/ 96 w 96"/>
                  <a:gd name="T3" fmla="*/ 96 h 96"/>
                  <a:gd name="T4" fmla="*/ 96 w 96"/>
                  <a:gd name="T5" fmla="*/ 0 h 96"/>
                  <a:gd name="T6" fmla="*/ 0 w 96"/>
                  <a:gd name="T7" fmla="*/ 0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0"/>
                    </a:moveTo>
                    <a:lnTo>
                      <a:pt x="96" y="96"/>
                    </a:lnTo>
                    <a:lnTo>
                      <a:pt x="96" y="0"/>
                    </a:lnTo>
                    <a:lnTo>
                      <a:pt x="0" y="0"/>
                    </a:lnTo>
                    <a:close/>
                  </a:path>
                </a:pathLst>
              </a:custGeom>
              <a:solidFill>
                <a:srgbClr val="C0C0C0"/>
              </a:solidFill>
              <a:ln w="9525">
                <a:solidFill>
                  <a:srgbClr val="000000"/>
                </a:solidFill>
                <a:round/>
                <a:headEnd/>
                <a:tailEnd/>
              </a:ln>
            </p:spPr>
            <p:txBody>
              <a:bodyPr wrap="none" anchor="ctr"/>
              <a:lstStyle/>
              <a:p>
                <a:pPr defTabSz="448938"/>
                <a:endParaRPr lang="en-US" sz="2400" dirty="0">
                  <a:solidFill>
                    <a:srgbClr val="FFFFFF"/>
                  </a:solidFill>
                  <a:latin typeface="Arial Unicode MS" panose="020B0604020202020204" pitchFamily="34" charset="-128"/>
                </a:endParaRPr>
              </a:p>
            </p:txBody>
          </p:sp>
        </p:grpSp>
        <p:grpSp>
          <p:nvGrpSpPr>
            <p:cNvPr id="5" name="Group 12"/>
            <p:cNvGrpSpPr>
              <a:grpSpLocks noChangeAspect="1"/>
            </p:cNvGrpSpPr>
            <p:nvPr/>
          </p:nvGrpSpPr>
          <p:grpSpPr bwMode="auto">
            <a:xfrm>
              <a:off x="2208" y="1257"/>
              <a:ext cx="768" cy="336"/>
              <a:chOff x="2256" y="1257"/>
              <a:chExt cx="768" cy="336"/>
            </a:xfrm>
          </p:grpSpPr>
          <p:sp>
            <p:nvSpPr>
              <p:cNvPr id="30" name="Rectangle 13"/>
              <p:cNvSpPr>
                <a:spLocks noChangeAspect="1" noChangeArrowheads="1"/>
              </p:cNvSpPr>
              <p:nvPr/>
            </p:nvSpPr>
            <p:spPr bwMode="auto">
              <a:xfrm>
                <a:off x="2256" y="1257"/>
                <a:ext cx="768" cy="181"/>
              </a:xfrm>
              <a:prstGeom prst="rect">
                <a:avLst/>
              </a:prstGeom>
              <a:solidFill>
                <a:schemeClr val="bg1">
                  <a:lumMod val="85000"/>
                </a:schemeClr>
              </a:solidFill>
              <a:ln w="12700">
                <a:solidFill>
                  <a:schemeClr val="tx1"/>
                </a:solidFill>
                <a:miter lim="800000"/>
                <a:headEnd/>
                <a:tailEnd/>
              </a:ln>
              <a:effectLst/>
            </p:spPr>
            <p:txBody>
              <a:bodyPr wrap="none" lIns="92075" tIns="46038" rIns="92075" bIns="46038" anchor="ctr"/>
              <a:lstStyle/>
              <a:p>
                <a:pPr algn="ctr" defTabSz="761447">
                  <a:defRPr/>
                </a:pPr>
                <a:r>
                  <a:rPr lang="en-US" sz="700" b="1" i="1" noProof="1">
                    <a:solidFill>
                      <a:srgbClr val="000000"/>
                    </a:solidFill>
                    <a:latin typeface="Frutiger 45" pitchFamily="34" charset="0"/>
                    <a:cs typeface="DejaVu Sans"/>
                  </a:rPr>
                  <a:t>Observer</a:t>
                </a:r>
                <a:endParaRPr lang="en-US" sz="700" noProof="1">
                  <a:solidFill>
                    <a:srgbClr val="000000"/>
                  </a:solidFill>
                  <a:latin typeface="Frutiger 45" pitchFamily="34" charset="0"/>
                  <a:cs typeface="DejaVu Sans"/>
                </a:endParaRPr>
              </a:p>
            </p:txBody>
          </p:sp>
          <p:sp>
            <p:nvSpPr>
              <p:cNvPr id="31" name="Rectangle 14"/>
              <p:cNvSpPr>
                <a:spLocks noChangeAspect="1" noChangeArrowheads="1"/>
              </p:cNvSpPr>
              <p:nvPr/>
            </p:nvSpPr>
            <p:spPr bwMode="auto">
              <a:xfrm>
                <a:off x="2256" y="1438"/>
                <a:ext cx="768" cy="155"/>
              </a:xfrm>
              <a:prstGeom prst="rect">
                <a:avLst/>
              </a:prstGeom>
              <a:solidFill>
                <a:schemeClr val="bg1">
                  <a:lumMod val="85000"/>
                </a:schemeClr>
              </a:solidFill>
              <a:ln w="12700">
                <a:solidFill>
                  <a:schemeClr val="tx1"/>
                </a:solidFill>
                <a:miter lim="800000"/>
                <a:headEnd/>
                <a:tailEnd/>
              </a:ln>
              <a:effectLst/>
            </p:spPr>
            <p:txBody>
              <a:bodyPr wrap="none" lIns="92075" tIns="46038" rIns="92075" bIns="46038" anchor="ctr"/>
              <a:lstStyle/>
              <a:p>
                <a:pPr defTabSz="761447">
                  <a:defRPr/>
                </a:pPr>
                <a:r>
                  <a:rPr lang="en-US" sz="700" i="1" noProof="1">
                    <a:solidFill>
                      <a:srgbClr val="000000"/>
                    </a:solidFill>
                    <a:latin typeface="Frutiger 45" pitchFamily="34" charset="0"/>
                    <a:cs typeface="DejaVu Sans"/>
                  </a:rPr>
                  <a:t>update</a:t>
                </a:r>
              </a:p>
            </p:txBody>
          </p:sp>
        </p:grpSp>
        <p:grpSp>
          <p:nvGrpSpPr>
            <p:cNvPr id="6" name="Group 15"/>
            <p:cNvGrpSpPr>
              <a:grpSpLocks noChangeAspect="1"/>
            </p:cNvGrpSpPr>
            <p:nvPr/>
          </p:nvGrpSpPr>
          <p:grpSpPr bwMode="auto">
            <a:xfrm>
              <a:off x="2160" y="1881"/>
              <a:ext cx="864" cy="432"/>
              <a:chOff x="240" y="912"/>
              <a:chExt cx="768" cy="432"/>
            </a:xfrm>
          </p:grpSpPr>
          <p:sp>
            <p:nvSpPr>
              <p:cNvPr id="28" name="Rectangle 16"/>
              <p:cNvSpPr>
                <a:spLocks noChangeAspect="1" noChangeArrowheads="1"/>
              </p:cNvSpPr>
              <p:nvPr/>
            </p:nvSpPr>
            <p:spPr bwMode="auto">
              <a:xfrm>
                <a:off x="243" y="914"/>
                <a:ext cx="764" cy="178"/>
              </a:xfrm>
              <a:prstGeom prst="rect">
                <a:avLst/>
              </a:prstGeom>
              <a:solidFill>
                <a:schemeClr val="bg1">
                  <a:lumMod val="85000"/>
                </a:schemeClr>
              </a:solidFill>
              <a:ln w="12700">
                <a:solidFill>
                  <a:schemeClr val="tx1"/>
                </a:solidFill>
                <a:miter lim="800000"/>
                <a:headEnd/>
                <a:tailEnd/>
              </a:ln>
              <a:effectLst/>
            </p:spPr>
            <p:txBody>
              <a:bodyPr wrap="none" lIns="92075" tIns="46038" rIns="92075" bIns="46038" anchor="ctr"/>
              <a:lstStyle/>
              <a:p>
                <a:pPr algn="ctr" defTabSz="761447">
                  <a:defRPr/>
                </a:pPr>
                <a:r>
                  <a:rPr lang="en-US" sz="700" b="1" noProof="1">
                    <a:solidFill>
                      <a:srgbClr val="000000"/>
                    </a:solidFill>
                    <a:latin typeface="Frutiger 45" pitchFamily="34" charset="0"/>
                    <a:cs typeface="DejaVu Sans"/>
                  </a:rPr>
                  <a:t>ConcreteObserver</a:t>
                </a:r>
                <a:endParaRPr lang="en-US" sz="700" noProof="1">
                  <a:solidFill>
                    <a:srgbClr val="000000"/>
                  </a:solidFill>
                  <a:latin typeface="Frutiger 45" pitchFamily="34" charset="0"/>
                  <a:cs typeface="DejaVu Sans"/>
                </a:endParaRPr>
              </a:p>
            </p:txBody>
          </p:sp>
          <p:sp>
            <p:nvSpPr>
              <p:cNvPr id="29" name="Rectangle 17"/>
              <p:cNvSpPr>
                <a:spLocks noChangeAspect="1" noChangeArrowheads="1"/>
              </p:cNvSpPr>
              <p:nvPr/>
            </p:nvSpPr>
            <p:spPr bwMode="auto">
              <a:xfrm>
                <a:off x="243" y="1092"/>
                <a:ext cx="764" cy="252"/>
              </a:xfrm>
              <a:prstGeom prst="rect">
                <a:avLst/>
              </a:prstGeom>
              <a:solidFill>
                <a:schemeClr val="bg1">
                  <a:lumMod val="85000"/>
                </a:schemeClr>
              </a:solidFill>
              <a:ln w="12700">
                <a:solidFill>
                  <a:schemeClr val="tx1"/>
                </a:solidFill>
                <a:miter lim="800000"/>
                <a:headEnd/>
                <a:tailEnd/>
              </a:ln>
              <a:effectLst/>
            </p:spPr>
            <p:txBody>
              <a:bodyPr wrap="none" lIns="92075" tIns="46038" rIns="92075" bIns="46038" anchor="ctr"/>
              <a:lstStyle/>
              <a:p>
                <a:pPr defTabSz="761447">
                  <a:defRPr/>
                </a:pPr>
                <a:r>
                  <a:rPr lang="en-US" sz="700" noProof="1">
                    <a:solidFill>
                      <a:srgbClr val="000000"/>
                    </a:solidFill>
                    <a:latin typeface="Frutiger 45" pitchFamily="34" charset="0"/>
                    <a:cs typeface="DejaVu Sans"/>
                  </a:rPr>
                  <a:t>update</a:t>
                </a:r>
              </a:p>
              <a:p>
                <a:pPr defTabSz="761447">
                  <a:defRPr/>
                </a:pPr>
                <a:r>
                  <a:rPr lang="en-US" sz="700" noProof="1">
                    <a:solidFill>
                      <a:srgbClr val="000000"/>
                    </a:solidFill>
                    <a:latin typeface="Frutiger 45" pitchFamily="34" charset="0"/>
                    <a:cs typeface="DejaVu Sans"/>
                  </a:rPr>
                  <a:t>doSomething</a:t>
                </a:r>
                <a:endParaRPr lang="en-US" sz="700" i="1" noProof="1">
                  <a:solidFill>
                    <a:srgbClr val="000000"/>
                  </a:solidFill>
                  <a:latin typeface="Frutiger 45" pitchFamily="34" charset="0"/>
                  <a:cs typeface="DejaVu Sans"/>
                </a:endParaRPr>
              </a:p>
            </p:txBody>
          </p:sp>
        </p:grpSp>
        <p:sp>
          <p:nvSpPr>
            <p:cNvPr id="13" name="Oval 18"/>
            <p:cNvSpPr>
              <a:spLocks noChangeAspect="1" noChangeArrowheads="1"/>
            </p:cNvSpPr>
            <p:nvPr/>
          </p:nvSpPr>
          <p:spPr bwMode="auto">
            <a:xfrm>
              <a:off x="2832" y="2121"/>
              <a:ext cx="48" cy="48"/>
            </a:xfrm>
            <a:prstGeom prst="ellipse">
              <a:avLst/>
            </a:prstGeom>
            <a:solidFill>
              <a:srgbClr val="FFFFFF"/>
            </a:solidFill>
            <a:ln w="9525">
              <a:solidFill>
                <a:srgbClr val="000000"/>
              </a:solidFill>
              <a:round/>
              <a:headEnd/>
              <a:tailEnd/>
            </a:ln>
          </p:spPr>
          <p:txBody>
            <a:bodyPr wrap="none" anchor="ctr"/>
            <a:lstStyle/>
            <a:p>
              <a:pPr defTabSz="448938"/>
              <a:endParaRPr lang="en-US" sz="2400" dirty="0">
                <a:solidFill>
                  <a:srgbClr val="FFFFFF"/>
                </a:solidFill>
                <a:latin typeface="Arial Unicode MS" panose="020B0604020202020204" pitchFamily="34" charset="-128"/>
              </a:endParaRPr>
            </a:p>
          </p:txBody>
        </p:sp>
        <p:sp>
          <p:nvSpPr>
            <p:cNvPr id="14" name="Line 19"/>
            <p:cNvSpPr>
              <a:spLocks noChangeAspect="1" noChangeShapeType="1"/>
            </p:cNvSpPr>
            <p:nvPr/>
          </p:nvSpPr>
          <p:spPr bwMode="auto">
            <a:xfrm>
              <a:off x="2856" y="2169"/>
              <a:ext cx="0" cy="864"/>
            </a:xfrm>
            <a:prstGeom prst="line">
              <a:avLst/>
            </a:prstGeom>
            <a:noFill/>
            <a:ln w="9525">
              <a:solidFill>
                <a:srgbClr val="000000"/>
              </a:solidFill>
              <a:round/>
              <a:headEnd/>
              <a:tailEnd/>
            </a:ln>
          </p:spPr>
          <p:txBody>
            <a:bodyPr wrap="none" anchor="ctr"/>
            <a:lstStyle/>
            <a:p>
              <a:pPr defTabSz="448938"/>
              <a:endParaRPr lang="en-US" dirty="0">
                <a:solidFill>
                  <a:srgbClr val="FFFFFF"/>
                </a:solidFill>
                <a:latin typeface="Arial Unicode MS" panose="020B0604020202020204" pitchFamily="34" charset="-128"/>
              </a:endParaRPr>
            </a:p>
          </p:txBody>
        </p:sp>
        <p:sp>
          <p:nvSpPr>
            <p:cNvPr id="15" name="Rectangle 20"/>
            <p:cNvSpPr>
              <a:spLocks noChangeAspect="1" noChangeArrowheads="1"/>
            </p:cNvSpPr>
            <p:nvPr/>
          </p:nvSpPr>
          <p:spPr bwMode="auto">
            <a:xfrm>
              <a:off x="1392" y="2601"/>
              <a:ext cx="960" cy="336"/>
            </a:xfrm>
            <a:prstGeom prst="rect">
              <a:avLst/>
            </a:prstGeom>
            <a:solidFill>
              <a:srgbClr val="FFFFFF"/>
            </a:solidFill>
            <a:ln w="9525">
              <a:solidFill>
                <a:srgbClr val="000000"/>
              </a:solidFill>
              <a:miter lim="800000"/>
              <a:headEnd/>
              <a:tailEnd/>
            </a:ln>
          </p:spPr>
          <p:txBody>
            <a:bodyPr wrap="none" anchor="ctr"/>
            <a:lstStyle/>
            <a:p>
              <a:pPr defTabSz="761447"/>
              <a:r>
                <a:rPr lang="en-US" sz="700" noProof="1">
                  <a:solidFill>
                    <a:srgbClr val="FFFFFF"/>
                  </a:solidFill>
                  <a:latin typeface="Courier New" pitchFamily="49" charset="0"/>
                </a:rPr>
                <a:t>state = X;</a:t>
              </a:r>
            </a:p>
            <a:p>
              <a:pPr defTabSz="761447"/>
              <a:r>
                <a:rPr lang="en-US" sz="700" noProof="1">
                  <a:solidFill>
                    <a:srgbClr val="FFFFFF"/>
                  </a:solidFill>
                  <a:latin typeface="Courier New" pitchFamily="49" charset="0"/>
                </a:rPr>
                <a:t>notify();</a:t>
              </a:r>
              <a:r>
                <a:rPr lang="en-US" sz="800" noProof="1">
                  <a:solidFill>
                    <a:srgbClr val="FFFFFF"/>
                  </a:solidFill>
                  <a:latin typeface="Courier New" pitchFamily="49" charset="0"/>
                </a:rPr>
                <a:t> </a:t>
              </a:r>
            </a:p>
          </p:txBody>
        </p:sp>
        <p:sp>
          <p:nvSpPr>
            <p:cNvPr id="16" name="Freeform 21"/>
            <p:cNvSpPr>
              <a:spLocks noChangeAspect="1"/>
            </p:cNvSpPr>
            <p:nvPr/>
          </p:nvSpPr>
          <p:spPr bwMode="auto">
            <a:xfrm>
              <a:off x="2256" y="2601"/>
              <a:ext cx="96" cy="96"/>
            </a:xfrm>
            <a:custGeom>
              <a:avLst/>
              <a:gdLst>
                <a:gd name="T0" fmla="*/ 0 w 96"/>
                <a:gd name="T1" fmla="*/ 0 h 96"/>
                <a:gd name="T2" fmla="*/ 96 w 96"/>
                <a:gd name="T3" fmla="*/ 96 h 96"/>
                <a:gd name="T4" fmla="*/ 96 w 96"/>
                <a:gd name="T5" fmla="*/ 0 h 96"/>
                <a:gd name="T6" fmla="*/ 0 w 96"/>
                <a:gd name="T7" fmla="*/ 0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0"/>
                  </a:moveTo>
                  <a:lnTo>
                    <a:pt x="96" y="96"/>
                  </a:lnTo>
                  <a:lnTo>
                    <a:pt x="96" y="0"/>
                  </a:lnTo>
                  <a:lnTo>
                    <a:pt x="0" y="0"/>
                  </a:lnTo>
                  <a:close/>
                </a:path>
              </a:pathLst>
            </a:custGeom>
            <a:solidFill>
              <a:srgbClr val="C0C0C0"/>
            </a:solidFill>
            <a:ln w="9525">
              <a:solidFill>
                <a:srgbClr val="000000"/>
              </a:solidFill>
              <a:round/>
              <a:headEnd/>
              <a:tailEnd/>
            </a:ln>
          </p:spPr>
          <p:txBody>
            <a:bodyPr wrap="none" anchor="ctr"/>
            <a:lstStyle/>
            <a:p>
              <a:pPr defTabSz="448938"/>
              <a:endParaRPr lang="en-US" sz="2400" dirty="0">
                <a:solidFill>
                  <a:srgbClr val="FFFFFF"/>
                </a:solidFill>
                <a:latin typeface="Arial Unicode MS" panose="020B0604020202020204" pitchFamily="34" charset="-128"/>
              </a:endParaRPr>
            </a:p>
          </p:txBody>
        </p:sp>
        <p:grpSp>
          <p:nvGrpSpPr>
            <p:cNvPr id="10" name="Group 22"/>
            <p:cNvGrpSpPr>
              <a:grpSpLocks noChangeAspect="1"/>
            </p:cNvGrpSpPr>
            <p:nvPr/>
          </p:nvGrpSpPr>
          <p:grpSpPr bwMode="auto">
            <a:xfrm>
              <a:off x="864" y="1257"/>
              <a:ext cx="768" cy="1061"/>
              <a:chOff x="912" y="1257"/>
              <a:chExt cx="768" cy="1061"/>
            </a:xfrm>
          </p:grpSpPr>
          <p:sp>
            <p:nvSpPr>
              <p:cNvPr id="25" name="Rectangle 23"/>
              <p:cNvSpPr>
                <a:spLocks noChangeAspect="1" noChangeArrowheads="1"/>
              </p:cNvSpPr>
              <p:nvPr/>
            </p:nvSpPr>
            <p:spPr bwMode="auto">
              <a:xfrm>
                <a:off x="912" y="1257"/>
                <a:ext cx="768" cy="181"/>
              </a:xfrm>
              <a:prstGeom prst="rect">
                <a:avLst/>
              </a:prstGeom>
              <a:solidFill>
                <a:schemeClr val="bg1">
                  <a:lumMod val="85000"/>
                </a:schemeClr>
              </a:solidFill>
              <a:ln w="12700">
                <a:solidFill>
                  <a:schemeClr val="tx1"/>
                </a:solidFill>
                <a:miter lim="800000"/>
                <a:headEnd/>
                <a:tailEnd/>
              </a:ln>
              <a:effectLst/>
            </p:spPr>
            <p:txBody>
              <a:bodyPr wrap="none" lIns="92075" tIns="46038" rIns="92075" bIns="46038" anchor="ctr"/>
              <a:lstStyle/>
              <a:p>
                <a:pPr algn="ctr" defTabSz="761447">
                  <a:defRPr/>
                </a:pPr>
                <a:r>
                  <a:rPr lang="en-US" sz="700" b="1" noProof="1">
                    <a:solidFill>
                      <a:srgbClr val="000000"/>
                    </a:solidFill>
                    <a:latin typeface="Frutiger 45" pitchFamily="34" charset="0"/>
                    <a:cs typeface="DejaVu Sans"/>
                  </a:rPr>
                  <a:t>Subject</a:t>
                </a:r>
                <a:endParaRPr lang="en-US" sz="700" noProof="1">
                  <a:solidFill>
                    <a:srgbClr val="000000"/>
                  </a:solidFill>
                  <a:latin typeface="Frutiger 45" pitchFamily="34" charset="0"/>
                  <a:cs typeface="DejaVu Sans"/>
                </a:endParaRPr>
              </a:p>
            </p:txBody>
          </p:sp>
          <p:sp>
            <p:nvSpPr>
              <p:cNvPr id="26" name="Rectangle 24"/>
              <p:cNvSpPr>
                <a:spLocks noChangeAspect="1" noChangeArrowheads="1"/>
              </p:cNvSpPr>
              <p:nvPr/>
            </p:nvSpPr>
            <p:spPr bwMode="auto">
              <a:xfrm>
                <a:off x="912" y="1731"/>
                <a:ext cx="768" cy="589"/>
              </a:xfrm>
              <a:prstGeom prst="rect">
                <a:avLst/>
              </a:prstGeom>
              <a:solidFill>
                <a:schemeClr val="bg1">
                  <a:lumMod val="85000"/>
                </a:schemeClr>
              </a:solidFill>
              <a:ln w="12700">
                <a:solidFill>
                  <a:schemeClr val="tx1"/>
                </a:solidFill>
                <a:miter lim="800000"/>
                <a:headEnd/>
                <a:tailEnd/>
              </a:ln>
              <a:effectLst/>
            </p:spPr>
            <p:txBody>
              <a:bodyPr wrap="none" lIns="92075" tIns="46038" rIns="92075" bIns="46038" anchor="ctr"/>
              <a:lstStyle/>
              <a:p>
                <a:pPr defTabSz="761447">
                  <a:defRPr/>
                </a:pPr>
                <a:r>
                  <a:rPr lang="en-US" sz="700" noProof="1">
                    <a:solidFill>
                      <a:srgbClr val="000000"/>
                    </a:solidFill>
                    <a:latin typeface="Frutiger 45" pitchFamily="34" charset="0"/>
                    <a:cs typeface="DejaVu Sans"/>
                  </a:rPr>
                  <a:t>attach</a:t>
                </a:r>
              </a:p>
              <a:p>
                <a:pPr defTabSz="761447">
                  <a:defRPr/>
                </a:pPr>
                <a:r>
                  <a:rPr lang="en-US" sz="700" noProof="1">
                    <a:solidFill>
                      <a:srgbClr val="000000"/>
                    </a:solidFill>
                    <a:latin typeface="Frutiger 45" pitchFamily="34" charset="0"/>
                    <a:cs typeface="DejaVu Sans"/>
                  </a:rPr>
                  <a:t>detach</a:t>
                </a:r>
              </a:p>
              <a:p>
                <a:pPr defTabSz="761447">
                  <a:defRPr/>
                </a:pPr>
                <a:r>
                  <a:rPr lang="en-US" sz="700" noProof="1">
                    <a:solidFill>
                      <a:srgbClr val="000000"/>
                    </a:solidFill>
                    <a:latin typeface="Frutiger 45" pitchFamily="34" charset="0"/>
                    <a:cs typeface="DejaVu Sans"/>
                  </a:rPr>
                  <a:t>notify</a:t>
                </a:r>
              </a:p>
              <a:p>
                <a:pPr defTabSz="761447">
                  <a:defRPr/>
                </a:pPr>
                <a:r>
                  <a:rPr lang="en-US" sz="700" noProof="1">
                    <a:solidFill>
                      <a:srgbClr val="000000"/>
                    </a:solidFill>
                    <a:latin typeface="Frutiger 45" pitchFamily="34" charset="0"/>
                    <a:cs typeface="DejaVu Sans"/>
                  </a:rPr>
                  <a:t>setData</a:t>
                </a:r>
              </a:p>
              <a:p>
                <a:pPr defTabSz="761447">
                  <a:defRPr/>
                </a:pPr>
                <a:r>
                  <a:rPr lang="en-US" sz="700" noProof="1">
                    <a:solidFill>
                      <a:srgbClr val="000000"/>
                    </a:solidFill>
                    <a:latin typeface="Frutiger 45" pitchFamily="34" charset="0"/>
                    <a:cs typeface="DejaVu Sans"/>
                  </a:rPr>
                  <a:t>getData</a:t>
                </a:r>
                <a:endParaRPr lang="en-US" sz="700" i="1" noProof="1">
                  <a:solidFill>
                    <a:srgbClr val="000000"/>
                  </a:solidFill>
                  <a:latin typeface="Frutiger 45" pitchFamily="34" charset="0"/>
                  <a:cs typeface="DejaVu Sans"/>
                </a:endParaRPr>
              </a:p>
            </p:txBody>
          </p:sp>
          <p:sp>
            <p:nvSpPr>
              <p:cNvPr id="27" name="Rectangle 25"/>
              <p:cNvSpPr>
                <a:spLocks noChangeAspect="1" noChangeArrowheads="1"/>
              </p:cNvSpPr>
              <p:nvPr/>
            </p:nvSpPr>
            <p:spPr bwMode="auto">
              <a:xfrm>
                <a:off x="912" y="1435"/>
                <a:ext cx="768" cy="296"/>
              </a:xfrm>
              <a:prstGeom prst="rect">
                <a:avLst/>
              </a:prstGeom>
              <a:solidFill>
                <a:schemeClr val="bg1">
                  <a:lumMod val="85000"/>
                </a:schemeClr>
              </a:solidFill>
              <a:ln w="12700">
                <a:solidFill>
                  <a:schemeClr val="tx1"/>
                </a:solidFill>
                <a:miter lim="800000"/>
                <a:headEnd/>
                <a:tailEnd/>
              </a:ln>
              <a:effectLst/>
            </p:spPr>
            <p:txBody>
              <a:bodyPr wrap="none" lIns="92075" tIns="46038" rIns="92075" bIns="46038" anchor="ctr"/>
              <a:lstStyle/>
              <a:p>
                <a:pPr defTabSz="761447">
                  <a:defRPr/>
                </a:pPr>
                <a:r>
                  <a:rPr lang="en-US" sz="700" noProof="1">
                    <a:solidFill>
                      <a:srgbClr val="000000"/>
                    </a:solidFill>
                    <a:latin typeface="Frutiger 45" pitchFamily="34" charset="0"/>
                    <a:cs typeface="DejaVu Sans"/>
                  </a:rPr>
                  <a:t>state</a:t>
                </a:r>
              </a:p>
              <a:p>
                <a:pPr defTabSz="761447">
                  <a:defRPr/>
                </a:pPr>
                <a:r>
                  <a:rPr lang="en-US" sz="700" noProof="1">
                    <a:solidFill>
                      <a:srgbClr val="000000"/>
                    </a:solidFill>
                    <a:latin typeface="Frutiger 45" pitchFamily="34" charset="0"/>
                    <a:cs typeface="DejaVu Sans"/>
                  </a:rPr>
                  <a:t>observerList</a:t>
                </a:r>
                <a:endParaRPr lang="en-US" sz="700" i="1" noProof="1">
                  <a:solidFill>
                    <a:srgbClr val="000000"/>
                  </a:solidFill>
                  <a:latin typeface="Frutiger 45" pitchFamily="34" charset="0"/>
                  <a:cs typeface="DejaVu Sans"/>
                </a:endParaRPr>
              </a:p>
            </p:txBody>
          </p:sp>
        </p:grpSp>
        <p:sp>
          <p:nvSpPr>
            <p:cNvPr id="18" name="Oval 26"/>
            <p:cNvSpPr>
              <a:spLocks noChangeAspect="1" noChangeArrowheads="1"/>
            </p:cNvSpPr>
            <p:nvPr/>
          </p:nvSpPr>
          <p:spPr bwMode="auto">
            <a:xfrm>
              <a:off x="1512" y="2121"/>
              <a:ext cx="48" cy="48"/>
            </a:xfrm>
            <a:prstGeom prst="ellipse">
              <a:avLst/>
            </a:prstGeom>
            <a:solidFill>
              <a:srgbClr val="FFFFFF"/>
            </a:solidFill>
            <a:ln w="9525">
              <a:solidFill>
                <a:srgbClr val="000000"/>
              </a:solidFill>
              <a:round/>
              <a:headEnd/>
              <a:tailEnd/>
            </a:ln>
          </p:spPr>
          <p:txBody>
            <a:bodyPr wrap="none" anchor="ctr"/>
            <a:lstStyle/>
            <a:p>
              <a:pPr defTabSz="448938"/>
              <a:endParaRPr lang="en-US" sz="2400" dirty="0">
                <a:solidFill>
                  <a:srgbClr val="FFFFFF"/>
                </a:solidFill>
                <a:latin typeface="Arial Unicode MS" panose="020B0604020202020204" pitchFamily="34" charset="-128"/>
              </a:endParaRPr>
            </a:p>
          </p:txBody>
        </p:sp>
        <p:sp>
          <p:nvSpPr>
            <p:cNvPr id="19" name="Line 27"/>
            <p:cNvSpPr>
              <a:spLocks noChangeAspect="1" noChangeShapeType="1"/>
            </p:cNvSpPr>
            <p:nvPr/>
          </p:nvSpPr>
          <p:spPr bwMode="auto">
            <a:xfrm>
              <a:off x="1536" y="2169"/>
              <a:ext cx="0" cy="432"/>
            </a:xfrm>
            <a:prstGeom prst="line">
              <a:avLst/>
            </a:prstGeom>
            <a:noFill/>
            <a:ln w="9525">
              <a:solidFill>
                <a:srgbClr val="000000"/>
              </a:solidFill>
              <a:round/>
              <a:headEnd/>
              <a:tailEnd/>
            </a:ln>
          </p:spPr>
          <p:txBody>
            <a:bodyPr wrap="none" anchor="ctr"/>
            <a:lstStyle/>
            <a:p>
              <a:pPr defTabSz="448938"/>
              <a:endParaRPr lang="en-US" dirty="0">
                <a:solidFill>
                  <a:srgbClr val="FFFFFF"/>
                </a:solidFill>
                <a:latin typeface="Arial Unicode MS" panose="020B0604020202020204" pitchFamily="34" charset="-128"/>
              </a:endParaRPr>
            </a:p>
          </p:txBody>
        </p:sp>
        <p:sp>
          <p:nvSpPr>
            <p:cNvPr id="20" name="Rectangle 28"/>
            <p:cNvSpPr>
              <a:spLocks noChangeAspect="1" noChangeArrowheads="1"/>
            </p:cNvSpPr>
            <p:nvPr/>
          </p:nvSpPr>
          <p:spPr bwMode="auto">
            <a:xfrm>
              <a:off x="960" y="3129"/>
              <a:ext cx="1152" cy="384"/>
            </a:xfrm>
            <a:prstGeom prst="rect">
              <a:avLst/>
            </a:prstGeom>
            <a:solidFill>
              <a:srgbClr val="FFFFFF"/>
            </a:solidFill>
            <a:ln w="9525">
              <a:solidFill>
                <a:srgbClr val="000000"/>
              </a:solidFill>
              <a:miter lim="800000"/>
              <a:headEnd/>
              <a:tailEnd/>
            </a:ln>
          </p:spPr>
          <p:txBody>
            <a:bodyPr wrap="none" anchor="ctr"/>
            <a:lstStyle/>
            <a:p>
              <a:pPr defTabSz="761447"/>
              <a:r>
                <a:rPr lang="en-US" sz="700" noProof="1">
                  <a:solidFill>
                    <a:srgbClr val="FFFFFF"/>
                  </a:solidFill>
                  <a:latin typeface="Courier New" pitchFamily="49" charset="0"/>
                </a:rPr>
                <a:t>for all observers</a:t>
              </a:r>
              <a:br>
                <a:rPr lang="en-US" sz="700" noProof="1">
                  <a:solidFill>
                    <a:srgbClr val="FFFFFF"/>
                  </a:solidFill>
                  <a:latin typeface="Courier New" pitchFamily="49" charset="0"/>
                </a:rPr>
              </a:br>
              <a:r>
                <a:rPr lang="en-US" sz="700" noProof="1">
                  <a:solidFill>
                    <a:srgbClr val="FFFFFF"/>
                  </a:solidFill>
                  <a:latin typeface="Courier New" pitchFamily="49" charset="0"/>
                </a:rPr>
                <a:t>in observerList do</a:t>
              </a:r>
            </a:p>
            <a:p>
              <a:pPr defTabSz="761447"/>
              <a:r>
                <a:rPr lang="en-US" sz="700" noProof="1">
                  <a:solidFill>
                    <a:srgbClr val="FFFFFF"/>
                  </a:solidFill>
                  <a:latin typeface="Courier New" pitchFamily="49" charset="0"/>
                </a:rPr>
                <a:t>   update(); </a:t>
              </a:r>
            </a:p>
          </p:txBody>
        </p:sp>
        <p:sp>
          <p:nvSpPr>
            <p:cNvPr id="21" name="Freeform 29"/>
            <p:cNvSpPr>
              <a:spLocks noChangeAspect="1"/>
            </p:cNvSpPr>
            <p:nvPr/>
          </p:nvSpPr>
          <p:spPr bwMode="auto">
            <a:xfrm>
              <a:off x="2016" y="3129"/>
              <a:ext cx="96" cy="96"/>
            </a:xfrm>
            <a:custGeom>
              <a:avLst/>
              <a:gdLst>
                <a:gd name="T0" fmla="*/ 0 w 96"/>
                <a:gd name="T1" fmla="*/ 0 h 96"/>
                <a:gd name="T2" fmla="*/ 96 w 96"/>
                <a:gd name="T3" fmla="*/ 96 h 96"/>
                <a:gd name="T4" fmla="*/ 96 w 96"/>
                <a:gd name="T5" fmla="*/ 0 h 96"/>
                <a:gd name="T6" fmla="*/ 0 w 96"/>
                <a:gd name="T7" fmla="*/ 0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0"/>
                  </a:moveTo>
                  <a:lnTo>
                    <a:pt x="96" y="96"/>
                  </a:lnTo>
                  <a:lnTo>
                    <a:pt x="96" y="0"/>
                  </a:lnTo>
                  <a:lnTo>
                    <a:pt x="0" y="0"/>
                  </a:lnTo>
                  <a:close/>
                </a:path>
              </a:pathLst>
            </a:custGeom>
            <a:solidFill>
              <a:srgbClr val="C0C0C0"/>
            </a:solidFill>
            <a:ln w="9525">
              <a:solidFill>
                <a:srgbClr val="000000"/>
              </a:solidFill>
              <a:round/>
              <a:headEnd/>
              <a:tailEnd/>
            </a:ln>
          </p:spPr>
          <p:txBody>
            <a:bodyPr wrap="none" anchor="ctr"/>
            <a:lstStyle/>
            <a:p>
              <a:pPr defTabSz="448938"/>
              <a:endParaRPr lang="en-US" sz="2400" dirty="0">
                <a:solidFill>
                  <a:srgbClr val="FFFFFF"/>
                </a:solidFill>
                <a:latin typeface="Arial Unicode MS" panose="020B0604020202020204" pitchFamily="34" charset="-128"/>
              </a:endParaRPr>
            </a:p>
          </p:txBody>
        </p:sp>
        <p:sp>
          <p:nvSpPr>
            <p:cNvPr id="22" name="Oval 30"/>
            <p:cNvSpPr>
              <a:spLocks noChangeAspect="1" noChangeArrowheads="1"/>
            </p:cNvSpPr>
            <p:nvPr/>
          </p:nvSpPr>
          <p:spPr bwMode="auto">
            <a:xfrm>
              <a:off x="1272" y="2025"/>
              <a:ext cx="48" cy="48"/>
            </a:xfrm>
            <a:prstGeom prst="ellipse">
              <a:avLst/>
            </a:prstGeom>
            <a:solidFill>
              <a:srgbClr val="FFFFFF"/>
            </a:solidFill>
            <a:ln w="9525">
              <a:solidFill>
                <a:srgbClr val="000000"/>
              </a:solidFill>
              <a:round/>
              <a:headEnd/>
              <a:tailEnd/>
            </a:ln>
          </p:spPr>
          <p:txBody>
            <a:bodyPr wrap="none" anchor="ctr"/>
            <a:lstStyle/>
            <a:p>
              <a:pPr defTabSz="448938"/>
              <a:endParaRPr lang="en-US" sz="2400" dirty="0">
                <a:solidFill>
                  <a:srgbClr val="FFFFFF"/>
                </a:solidFill>
                <a:latin typeface="Arial Unicode MS" panose="020B0604020202020204" pitchFamily="34" charset="-128"/>
              </a:endParaRPr>
            </a:p>
          </p:txBody>
        </p:sp>
        <p:sp>
          <p:nvSpPr>
            <p:cNvPr id="23" name="Line 31"/>
            <p:cNvSpPr>
              <a:spLocks noChangeAspect="1" noChangeShapeType="1"/>
            </p:cNvSpPr>
            <p:nvPr/>
          </p:nvSpPr>
          <p:spPr bwMode="auto">
            <a:xfrm>
              <a:off x="1296" y="2073"/>
              <a:ext cx="0" cy="1056"/>
            </a:xfrm>
            <a:prstGeom prst="line">
              <a:avLst/>
            </a:prstGeom>
            <a:noFill/>
            <a:ln w="9525">
              <a:solidFill>
                <a:srgbClr val="000000"/>
              </a:solidFill>
              <a:round/>
              <a:headEnd/>
              <a:tailEnd/>
            </a:ln>
          </p:spPr>
          <p:txBody>
            <a:bodyPr wrap="none" anchor="ctr"/>
            <a:lstStyle/>
            <a:p>
              <a:pPr defTabSz="448938"/>
              <a:endParaRPr lang="en-US" dirty="0">
                <a:solidFill>
                  <a:srgbClr val="FFFFFF"/>
                </a:solidFill>
                <a:latin typeface="Arial Unicode MS" panose="020B0604020202020204" pitchFamily="34" charset="-128"/>
              </a:endParaRPr>
            </a:p>
          </p:txBody>
        </p:sp>
        <p:sp>
          <p:nvSpPr>
            <p:cNvPr id="24" name="Text Box 32"/>
            <p:cNvSpPr txBox="1">
              <a:spLocks noChangeAspect="1" noChangeArrowheads="1"/>
            </p:cNvSpPr>
            <p:nvPr/>
          </p:nvSpPr>
          <p:spPr bwMode="auto">
            <a:xfrm>
              <a:off x="2013" y="1359"/>
              <a:ext cx="205" cy="187"/>
            </a:xfrm>
            <a:prstGeom prst="rect">
              <a:avLst/>
            </a:prstGeom>
            <a:noFill/>
            <a:ln w="9525">
              <a:noFill/>
              <a:miter lim="800000"/>
              <a:headEnd/>
              <a:tailEnd/>
            </a:ln>
          </p:spPr>
          <p:txBody>
            <a:bodyPr wrap="none">
              <a:spAutoFit/>
            </a:bodyPr>
            <a:lstStyle/>
            <a:p>
              <a:pPr algn="ctr" defTabSz="761447"/>
              <a:r>
                <a:rPr lang="en-US" sz="700" noProof="1">
                  <a:solidFill>
                    <a:srgbClr val="FFFFFF"/>
                  </a:solidFill>
                  <a:latin typeface="Frutiger 45"/>
                </a:rPr>
                <a:t>*</a:t>
              </a:r>
              <a:endParaRPr lang="en-US" sz="800" noProof="1">
                <a:solidFill>
                  <a:srgbClr val="FFFFFF"/>
                </a:solidFill>
                <a:latin typeface="Frutiger 45"/>
              </a:endParaRPr>
            </a:p>
          </p:txBody>
        </p:sp>
      </p:grpSp>
      <p:sp>
        <p:nvSpPr>
          <p:cNvPr id="2" name="Textfeld 1"/>
          <p:cNvSpPr txBox="1"/>
          <p:nvPr/>
        </p:nvSpPr>
        <p:spPr>
          <a:xfrm>
            <a:off x="6534773" y="3461564"/>
            <a:ext cx="1183965" cy="490670"/>
          </a:xfrm>
          <a:prstGeom prst="rect">
            <a:avLst/>
          </a:prstGeom>
          <a:noFill/>
          <a:ln>
            <a:noFill/>
          </a:ln>
        </p:spPr>
        <p:txBody>
          <a:bodyPr wrap="square" lIns="91370" tIns="45687" rIns="91370" bIns="45687" rtlCol="0">
            <a:spAutoFit/>
          </a:bodyPr>
          <a:lstStyle/>
          <a:p>
            <a:pPr indent="-323615" defTabSz="448938">
              <a:lnSpc>
                <a:spcPct val="105000"/>
              </a:lnSpc>
              <a:spcBef>
                <a:spcPts val="400"/>
              </a:spcBef>
              <a:tabLst>
                <a:tab pos="450522" algn="l"/>
                <a:tab pos="899461" algn="l"/>
                <a:tab pos="1348395" algn="l"/>
                <a:tab pos="1797336" algn="l"/>
                <a:tab pos="2246269" algn="l"/>
                <a:tab pos="2695206" algn="l"/>
                <a:tab pos="3144143" algn="l"/>
                <a:tab pos="3593082" algn="l"/>
                <a:tab pos="4042013" algn="l"/>
                <a:tab pos="4490953" algn="l"/>
                <a:tab pos="4939888" algn="l"/>
                <a:tab pos="5388826" algn="l"/>
                <a:tab pos="5837765" algn="l"/>
                <a:tab pos="6286699" algn="l"/>
                <a:tab pos="6735635" algn="l"/>
                <a:tab pos="7184572" algn="l"/>
                <a:tab pos="7633510" algn="l"/>
                <a:tab pos="8082445" algn="l"/>
                <a:tab pos="8531381" algn="l"/>
                <a:tab pos="8980319" algn="l"/>
              </a:tabLst>
            </a:pPr>
            <a:r>
              <a:rPr lang="de-DE" sz="700" dirty="0" err="1">
                <a:solidFill>
                  <a:srgbClr val="000000"/>
                </a:solidFill>
                <a:latin typeface="Courier New" panose="02070309020205020404" pitchFamily="49" charset="0"/>
                <a:cs typeface="Courier New" panose="02070309020205020404" pitchFamily="49" charset="0"/>
              </a:rPr>
              <a:t>for</a:t>
            </a:r>
            <a:r>
              <a:rPr lang="de-DE" sz="700" dirty="0">
                <a:solidFill>
                  <a:srgbClr val="000000"/>
                </a:solidFill>
                <a:latin typeface="Courier New" panose="02070309020205020404" pitchFamily="49" charset="0"/>
                <a:cs typeface="Courier New" panose="02070309020205020404" pitchFamily="49" charset="0"/>
              </a:rPr>
              <a:t> all </a:t>
            </a:r>
            <a:r>
              <a:rPr lang="de-DE" sz="700" dirty="0" err="1">
                <a:solidFill>
                  <a:srgbClr val="000000"/>
                </a:solidFill>
                <a:latin typeface="Courier New" panose="02070309020205020404" pitchFamily="49" charset="0"/>
                <a:cs typeface="Courier New" panose="02070309020205020404" pitchFamily="49" charset="0"/>
              </a:rPr>
              <a:t>observers</a:t>
            </a:r>
            <a:r>
              <a:rPr lang="de-DE" sz="700" dirty="0">
                <a:solidFill>
                  <a:srgbClr val="000000"/>
                </a:solidFill>
                <a:latin typeface="Courier New" panose="02070309020205020404" pitchFamily="49" charset="0"/>
                <a:cs typeface="Courier New" panose="02070309020205020404" pitchFamily="49" charset="0"/>
              </a:rPr>
              <a:t> in </a:t>
            </a:r>
            <a:r>
              <a:rPr lang="de-DE" sz="700" dirty="0" err="1">
                <a:solidFill>
                  <a:srgbClr val="000000"/>
                </a:solidFill>
                <a:latin typeface="Courier New" panose="02070309020205020404" pitchFamily="49" charset="0"/>
                <a:cs typeface="Courier New" panose="02070309020205020404" pitchFamily="49" charset="0"/>
              </a:rPr>
              <a:t>observerList</a:t>
            </a:r>
            <a:r>
              <a:rPr lang="de-DE" sz="700" dirty="0">
                <a:solidFill>
                  <a:srgbClr val="000000"/>
                </a:solidFill>
                <a:latin typeface="Courier New" panose="02070309020205020404" pitchFamily="49" charset="0"/>
                <a:cs typeface="Courier New" panose="02070309020205020404" pitchFamily="49" charset="0"/>
              </a:rPr>
              <a:t> do </a:t>
            </a:r>
          </a:p>
          <a:p>
            <a:pPr marL="336306" indent="-323615" defTabSz="448938">
              <a:lnSpc>
                <a:spcPct val="105000"/>
              </a:lnSpc>
              <a:spcBef>
                <a:spcPts val="400"/>
              </a:spcBef>
              <a:tabLst>
                <a:tab pos="450522" algn="l"/>
                <a:tab pos="899461" algn="l"/>
                <a:tab pos="1348395" algn="l"/>
                <a:tab pos="1797336" algn="l"/>
                <a:tab pos="2246269" algn="l"/>
                <a:tab pos="2695206" algn="l"/>
                <a:tab pos="3144143" algn="l"/>
                <a:tab pos="3593082" algn="l"/>
                <a:tab pos="4042013" algn="l"/>
                <a:tab pos="4490953" algn="l"/>
                <a:tab pos="4939888" algn="l"/>
                <a:tab pos="5388826" algn="l"/>
                <a:tab pos="5837765" algn="l"/>
                <a:tab pos="6286699" algn="l"/>
                <a:tab pos="6735635" algn="l"/>
                <a:tab pos="7184572" algn="l"/>
                <a:tab pos="7633510" algn="l"/>
                <a:tab pos="8082445" algn="l"/>
                <a:tab pos="8531381" algn="l"/>
                <a:tab pos="8980319" algn="l"/>
              </a:tabLst>
            </a:pPr>
            <a:r>
              <a:rPr lang="de-DE" sz="700" dirty="0">
                <a:solidFill>
                  <a:srgbClr val="000000"/>
                </a:solidFill>
                <a:latin typeface="Courier New" panose="02070309020205020404" pitchFamily="49" charset="0"/>
                <a:cs typeface="Courier New" panose="02070309020205020404" pitchFamily="49" charset="0"/>
              </a:rPr>
              <a:t>update();</a:t>
            </a:r>
          </a:p>
        </p:txBody>
      </p:sp>
      <p:sp>
        <p:nvSpPr>
          <p:cNvPr id="36" name="Textfeld 35"/>
          <p:cNvSpPr txBox="1"/>
          <p:nvPr/>
        </p:nvSpPr>
        <p:spPr>
          <a:xfrm>
            <a:off x="6958845" y="2936405"/>
            <a:ext cx="1107956" cy="369845"/>
          </a:xfrm>
          <a:prstGeom prst="rect">
            <a:avLst/>
          </a:prstGeom>
          <a:noFill/>
          <a:ln>
            <a:noFill/>
          </a:ln>
        </p:spPr>
        <p:txBody>
          <a:bodyPr wrap="square" lIns="91370" tIns="45687" rIns="91370" bIns="45687" rtlCol="0">
            <a:spAutoFit/>
          </a:bodyPr>
          <a:lstStyle/>
          <a:p>
            <a:pPr marL="336306" indent="-323615" defTabSz="448938">
              <a:lnSpc>
                <a:spcPct val="105000"/>
              </a:lnSpc>
              <a:spcBef>
                <a:spcPts val="400"/>
              </a:spcBef>
              <a:tabLst>
                <a:tab pos="450522" algn="l"/>
                <a:tab pos="899461" algn="l"/>
                <a:tab pos="1348395" algn="l"/>
                <a:tab pos="1797336" algn="l"/>
                <a:tab pos="2246269" algn="l"/>
                <a:tab pos="2695206" algn="l"/>
                <a:tab pos="3144143" algn="l"/>
                <a:tab pos="3593082" algn="l"/>
                <a:tab pos="4042013" algn="l"/>
                <a:tab pos="4490953" algn="l"/>
                <a:tab pos="4939888" algn="l"/>
                <a:tab pos="5388826" algn="l"/>
                <a:tab pos="5837765" algn="l"/>
                <a:tab pos="6286699" algn="l"/>
                <a:tab pos="6735635" algn="l"/>
                <a:tab pos="7184572" algn="l"/>
                <a:tab pos="7633510" algn="l"/>
                <a:tab pos="8082445" algn="l"/>
                <a:tab pos="8531381" algn="l"/>
                <a:tab pos="8980319" algn="l"/>
              </a:tabLst>
            </a:pPr>
            <a:r>
              <a:rPr lang="de-DE" sz="700" dirty="0" err="1">
                <a:solidFill>
                  <a:srgbClr val="000000"/>
                </a:solidFill>
                <a:latin typeface="Courier New" panose="02070309020205020404" pitchFamily="49" charset="0"/>
                <a:cs typeface="Courier New" panose="02070309020205020404" pitchFamily="49" charset="0"/>
              </a:rPr>
              <a:t>state</a:t>
            </a:r>
            <a:r>
              <a:rPr lang="de-DE" sz="700" dirty="0">
                <a:solidFill>
                  <a:srgbClr val="000000"/>
                </a:solidFill>
                <a:latin typeface="Courier New" panose="02070309020205020404" pitchFamily="49" charset="0"/>
                <a:cs typeface="Courier New" panose="02070309020205020404" pitchFamily="49" charset="0"/>
              </a:rPr>
              <a:t> = X;</a:t>
            </a:r>
          </a:p>
          <a:p>
            <a:pPr marL="336306" indent="-323615" defTabSz="448938">
              <a:lnSpc>
                <a:spcPct val="105000"/>
              </a:lnSpc>
              <a:spcBef>
                <a:spcPts val="400"/>
              </a:spcBef>
              <a:tabLst>
                <a:tab pos="450522" algn="l"/>
                <a:tab pos="899461" algn="l"/>
                <a:tab pos="1348395" algn="l"/>
                <a:tab pos="1797336" algn="l"/>
                <a:tab pos="2246269" algn="l"/>
                <a:tab pos="2695206" algn="l"/>
                <a:tab pos="3144143" algn="l"/>
                <a:tab pos="3593082" algn="l"/>
                <a:tab pos="4042013" algn="l"/>
                <a:tab pos="4490953" algn="l"/>
                <a:tab pos="4939888" algn="l"/>
                <a:tab pos="5388826" algn="l"/>
                <a:tab pos="5837765" algn="l"/>
                <a:tab pos="6286699" algn="l"/>
                <a:tab pos="6735635" algn="l"/>
                <a:tab pos="7184572" algn="l"/>
                <a:tab pos="7633510" algn="l"/>
                <a:tab pos="8082445" algn="l"/>
                <a:tab pos="8531381" algn="l"/>
                <a:tab pos="8980319" algn="l"/>
              </a:tabLst>
            </a:pPr>
            <a:r>
              <a:rPr lang="de-DE" sz="700" dirty="0" err="1">
                <a:solidFill>
                  <a:srgbClr val="000000"/>
                </a:solidFill>
                <a:latin typeface="Courier New" panose="02070309020205020404" pitchFamily="49" charset="0"/>
                <a:cs typeface="Courier New" panose="02070309020205020404" pitchFamily="49" charset="0"/>
              </a:rPr>
              <a:t>notify</a:t>
            </a:r>
            <a:r>
              <a:rPr lang="de-DE" sz="700" dirty="0">
                <a:solidFill>
                  <a:srgbClr val="000000"/>
                </a:solidFill>
                <a:latin typeface="Courier New" panose="02070309020205020404" pitchFamily="49" charset="0"/>
                <a:cs typeface="Courier New" panose="02070309020205020404" pitchFamily="49" charset="0"/>
              </a:rPr>
              <a:t>();</a:t>
            </a:r>
          </a:p>
        </p:txBody>
      </p:sp>
      <p:sp>
        <p:nvSpPr>
          <p:cNvPr id="37" name="Textfeld 36"/>
          <p:cNvSpPr txBox="1"/>
          <p:nvPr/>
        </p:nvSpPr>
        <p:spPr>
          <a:xfrm>
            <a:off x="7856535" y="3389840"/>
            <a:ext cx="1107956" cy="209599"/>
          </a:xfrm>
          <a:prstGeom prst="rect">
            <a:avLst/>
          </a:prstGeom>
          <a:noFill/>
          <a:ln>
            <a:noFill/>
          </a:ln>
        </p:spPr>
        <p:txBody>
          <a:bodyPr wrap="square" lIns="91370" tIns="45687" rIns="91370" bIns="45687" rtlCol="0">
            <a:spAutoFit/>
          </a:bodyPr>
          <a:lstStyle/>
          <a:p>
            <a:pPr marL="336306" indent="-323615" defTabSz="448938">
              <a:lnSpc>
                <a:spcPct val="105000"/>
              </a:lnSpc>
              <a:spcBef>
                <a:spcPts val="400"/>
              </a:spcBef>
              <a:tabLst>
                <a:tab pos="450522" algn="l"/>
                <a:tab pos="899461" algn="l"/>
                <a:tab pos="1348395" algn="l"/>
                <a:tab pos="1797336" algn="l"/>
                <a:tab pos="2246269" algn="l"/>
                <a:tab pos="2695206" algn="l"/>
                <a:tab pos="3144143" algn="l"/>
                <a:tab pos="3593082" algn="l"/>
                <a:tab pos="4042013" algn="l"/>
                <a:tab pos="4490953" algn="l"/>
                <a:tab pos="4939888" algn="l"/>
                <a:tab pos="5388826" algn="l"/>
                <a:tab pos="5837765" algn="l"/>
                <a:tab pos="6286699" algn="l"/>
                <a:tab pos="6735635" algn="l"/>
                <a:tab pos="7184572" algn="l"/>
                <a:tab pos="7633510" algn="l"/>
                <a:tab pos="8082445" algn="l"/>
                <a:tab pos="8531381" algn="l"/>
                <a:tab pos="8980319" algn="l"/>
              </a:tabLst>
            </a:pPr>
            <a:r>
              <a:rPr lang="de-DE" sz="700" dirty="0">
                <a:solidFill>
                  <a:srgbClr val="000000"/>
                </a:solidFill>
                <a:latin typeface="Courier New" panose="02070309020205020404" pitchFamily="49" charset="0"/>
                <a:cs typeface="Courier New" panose="02070309020205020404" pitchFamily="49" charset="0"/>
              </a:rPr>
              <a:t>s-&gt;</a:t>
            </a:r>
            <a:r>
              <a:rPr lang="de-DE" sz="700" dirty="0" err="1">
                <a:solidFill>
                  <a:srgbClr val="000000"/>
                </a:solidFill>
                <a:latin typeface="Courier New" panose="02070309020205020404" pitchFamily="49" charset="0"/>
                <a:cs typeface="Courier New" panose="02070309020205020404" pitchFamily="49" charset="0"/>
              </a:rPr>
              <a:t>getData</a:t>
            </a:r>
            <a:r>
              <a:rPr lang="de-DE" sz="700" dirty="0">
                <a:solidFill>
                  <a:srgbClr val="000000"/>
                </a:solidFill>
                <a:latin typeface="Courier New" panose="02070309020205020404" pitchFamily="49" charset="0"/>
                <a:cs typeface="Courier New" panose="02070309020205020404" pitchFamily="49" charset="0"/>
              </a:rPr>
              <a:t>()</a:t>
            </a:r>
          </a:p>
        </p:txBody>
      </p:sp>
      <p:sp>
        <p:nvSpPr>
          <p:cNvPr id="38" name="Text Box 3"/>
          <p:cNvSpPr txBox="1">
            <a:spLocks noChangeArrowheads="1"/>
          </p:cNvSpPr>
          <p:nvPr/>
        </p:nvSpPr>
        <p:spPr bwMode="auto">
          <a:xfrm>
            <a:off x="467549" y="1628800"/>
            <a:ext cx="8208911" cy="2952328"/>
          </a:xfrm>
          <a:prstGeom prst="rect">
            <a:avLst/>
          </a:prstGeom>
          <a:noFill/>
          <a:ln w="9525">
            <a:noFill/>
            <a:round/>
            <a:headEnd/>
            <a:tailEnd/>
          </a:ln>
        </p:spPr>
        <p:txBody>
          <a:bodyPr lIns="0" tIns="0" rIns="0" bIns="0"/>
          <a:lstStyle/>
          <a:p>
            <a:pPr marL="342651" indent="-342651" defTabSz="448938">
              <a:lnSpc>
                <a:spcPct val="120000"/>
              </a:lnSpc>
              <a:spcAft>
                <a:spcPts val="600"/>
              </a:spcAft>
              <a:buSzPct val="100000"/>
              <a:tabLst>
                <a:tab pos="341065" algn="l"/>
                <a:tab pos="910564" algn="l"/>
                <a:tab pos="1824300" algn="l"/>
                <a:tab pos="2738037" algn="l"/>
                <a:tab pos="3651773" algn="l"/>
                <a:tab pos="4565511" algn="l"/>
                <a:tab pos="5479248" algn="l"/>
                <a:tab pos="6392984" algn="l"/>
                <a:tab pos="7306721" algn="l"/>
                <a:tab pos="8220457" algn="l"/>
                <a:tab pos="9134190" algn="l"/>
                <a:tab pos="10047930" algn="l"/>
              </a:tabLst>
            </a:pPr>
            <a:r>
              <a:rPr lang="de-DE" sz="2400" dirty="0">
                <a:solidFill>
                  <a:srgbClr val="000000"/>
                </a:solidFill>
                <a:latin typeface="Arial Unicode MS" panose="020B0604020202020204" pitchFamily="34" charset="-128"/>
              </a:rPr>
              <a:t>OOD mehr als „Diagramme malen“ !</a:t>
            </a:r>
          </a:p>
          <a:p>
            <a:pPr marL="342651" indent="-342651" defTabSz="448938">
              <a:lnSpc>
                <a:spcPct val="120000"/>
              </a:lnSpc>
              <a:spcBef>
                <a:spcPts val="1200"/>
              </a:spcBef>
              <a:spcAft>
                <a:spcPts val="600"/>
              </a:spcAft>
              <a:buSzPct val="100000"/>
              <a:buFont typeface="Arial" panose="020B0604020202020204" pitchFamily="34" charset="0"/>
              <a:buChar char="•"/>
              <a:tabLst>
                <a:tab pos="341065" algn="l"/>
                <a:tab pos="910564" algn="l"/>
                <a:tab pos="1824300" algn="l"/>
                <a:tab pos="2738037" algn="l"/>
                <a:tab pos="3651773" algn="l"/>
                <a:tab pos="4565511" algn="l"/>
                <a:tab pos="5479248" algn="l"/>
                <a:tab pos="6392984" algn="l"/>
                <a:tab pos="7306721" algn="l"/>
                <a:tab pos="8220457" algn="l"/>
                <a:tab pos="9134190" algn="l"/>
                <a:tab pos="10047930" algn="l"/>
              </a:tabLst>
            </a:pPr>
            <a:r>
              <a:rPr lang="de-DE" sz="2400" dirty="0">
                <a:solidFill>
                  <a:srgbClr val="000000"/>
                </a:solidFill>
                <a:latin typeface="Arial Unicode MS" panose="020B0604020202020204" pitchFamily="34" charset="-128"/>
              </a:rPr>
              <a:t>Guter Designer: viel </a:t>
            </a:r>
            <a:r>
              <a:rPr lang="de-DE" sz="2400" b="1" dirty="0">
                <a:solidFill>
                  <a:srgbClr val="000000"/>
                </a:solidFill>
                <a:latin typeface="Arial Unicode MS" panose="020B0604020202020204" pitchFamily="34" charset="-128"/>
              </a:rPr>
              <a:t>Erfahrung</a:t>
            </a:r>
            <a:r>
              <a:rPr lang="de-DE" sz="2400" dirty="0">
                <a:solidFill>
                  <a:srgbClr val="000000"/>
                </a:solidFill>
                <a:latin typeface="Arial Unicode MS" panose="020B0604020202020204" pitchFamily="34" charset="-128"/>
              </a:rPr>
              <a:t>.</a:t>
            </a:r>
          </a:p>
          <a:p>
            <a:pPr marL="342651" indent="-342651" defTabSz="448938">
              <a:lnSpc>
                <a:spcPct val="120000"/>
              </a:lnSpc>
              <a:spcBef>
                <a:spcPts val="1200"/>
              </a:spcBef>
              <a:spcAft>
                <a:spcPts val="600"/>
              </a:spcAft>
              <a:buSzPct val="100000"/>
              <a:buFont typeface="Arial" panose="020B0604020202020204" pitchFamily="34" charset="0"/>
              <a:buChar char="•"/>
              <a:tabLst>
                <a:tab pos="341065" algn="l"/>
                <a:tab pos="910564" algn="l"/>
                <a:tab pos="1824300" algn="l"/>
                <a:tab pos="2738037" algn="l"/>
                <a:tab pos="3651773" algn="l"/>
                <a:tab pos="4565511" algn="l"/>
                <a:tab pos="5479248" algn="l"/>
                <a:tab pos="6392984" algn="l"/>
                <a:tab pos="7306721" algn="l"/>
                <a:tab pos="8220457" algn="l"/>
                <a:tab pos="9134190" algn="l"/>
                <a:tab pos="10047930" algn="l"/>
              </a:tabLst>
            </a:pPr>
            <a:r>
              <a:rPr lang="de-DE" sz="2400" dirty="0">
                <a:solidFill>
                  <a:srgbClr val="000000"/>
                </a:solidFill>
                <a:latin typeface="Arial Unicode MS" panose="020B0604020202020204" pitchFamily="34" charset="-128"/>
              </a:rPr>
              <a:t>Design-Probleme treten oft wiederholt auf</a:t>
            </a:r>
            <a:br>
              <a:rPr lang="de-DE" sz="2400" dirty="0">
                <a:solidFill>
                  <a:srgbClr val="000000"/>
                </a:solidFill>
                <a:latin typeface="Arial Unicode MS" panose="020B0604020202020204" pitchFamily="34" charset="-128"/>
              </a:rPr>
            </a:br>
            <a:r>
              <a:rPr lang="de-DE" sz="2400" dirty="0">
                <a:solidFill>
                  <a:srgbClr val="000000"/>
                </a:solidFill>
                <a:latin typeface="Arial Unicode MS" panose="020B0604020202020204" pitchFamily="34" charset="-128"/>
                <a:sym typeface="Wingdings" pitchFamily="2" charset="2"/>
              </a:rPr>
              <a:t> Lösungen wiederverwenden !</a:t>
            </a:r>
            <a:endParaRPr lang="de-DE" sz="2400" dirty="0">
              <a:solidFill>
                <a:srgbClr val="000000"/>
              </a:solidFill>
              <a:latin typeface="Arial Unicode MS" panose="020B0604020202020204" pitchFamily="34" charset="-128"/>
            </a:endParaRPr>
          </a:p>
        </p:txBody>
      </p:sp>
      <p:sp>
        <p:nvSpPr>
          <p:cNvPr id="39" name="Rectangle 4" descr="Rectangle: Click to edit Master text styles&#10;Second level&#10;Third level&#10;Fourth level&#10;Fifth level"/>
          <p:cNvSpPr>
            <a:spLocks noChangeArrowheads="1"/>
          </p:cNvSpPr>
          <p:nvPr/>
        </p:nvSpPr>
        <p:spPr bwMode="auto">
          <a:xfrm>
            <a:off x="467549" y="4581128"/>
            <a:ext cx="8208911" cy="1008112"/>
          </a:xfrm>
          <a:prstGeom prst="rect">
            <a:avLst/>
          </a:prstGeom>
          <a:solidFill>
            <a:srgbClr val="FFFFCC"/>
          </a:solidFill>
          <a:ln w="9525">
            <a:solidFill>
              <a:schemeClr val="tx1"/>
            </a:solidFill>
            <a:miter lim="800000"/>
            <a:headEnd/>
            <a:tailEnd/>
          </a:ln>
          <a:effectLst/>
        </p:spPr>
        <p:txBody>
          <a:bodyPr lIns="91370" tIns="45687" rIns="91370" bIns="45687"/>
          <a:lstStyle/>
          <a:p>
            <a:pPr marL="342651" indent="-342651" defTabSz="448938">
              <a:lnSpc>
                <a:spcPct val="120000"/>
              </a:lnSpc>
              <a:defRPr/>
            </a:pPr>
            <a:r>
              <a:rPr lang="en-US" sz="2400" b="1" dirty="0" err="1">
                <a:solidFill>
                  <a:srgbClr val="000000"/>
                </a:solidFill>
                <a:latin typeface="Arial Unicode MS" panose="020B0604020202020204" pitchFamily="34" charset="-128"/>
              </a:rPr>
              <a:t>Ziel</a:t>
            </a:r>
            <a:r>
              <a:rPr lang="en-US" sz="2400" dirty="0">
                <a:solidFill>
                  <a:srgbClr val="000000"/>
                </a:solidFill>
                <a:latin typeface="Arial Unicode MS" panose="020B0604020202020204" pitchFamily="34" charset="-128"/>
              </a:rPr>
              <a:t>: </a:t>
            </a:r>
            <a:r>
              <a:rPr lang="en-US" sz="2400" b="1" dirty="0" err="1">
                <a:solidFill>
                  <a:srgbClr val="000000"/>
                </a:solidFill>
                <a:latin typeface="Arial Unicode MS" panose="020B0604020202020204" pitchFamily="34" charset="-128"/>
              </a:rPr>
              <a:t>Wissen</a:t>
            </a:r>
            <a:r>
              <a:rPr lang="en-US" sz="2400" dirty="0">
                <a:solidFill>
                  <a:srgbClr val="000000"/>
                </a:solidFill>
                <a:latin typeface="Arial Unicode MS" panose="020B0604020202020204" pitchFamily="34" charset="-128"/>
              </a:rPr>
              <a:t> </a:t>
            </a:r>
            <a:r>
              <a:rPr lang="en-US" sz="2400" dirty="0" err="1">
                <a:solidFill>
                  <a:srgbClr val="000000"/>
                </a:solidFill>
                <a:latin typeface="Arial Unicode MS" panose="020B0604020202020204" pitchFamily="34" charset="-128"/>
              </a:rPr>
              <a:t>über</a:t>
            </a:r>
            <a:r>
              <a:rPr lang="en-US" sz="2400" dirty="0">
                <a:solidFill>
                  <a:srgbClr val="000000"/>
                </a:solidFill>
                <a:latin typeface="Arial Unicode MS" panose="020B0604020202020204" pitchFamily="34" charset="-128"/>
              </a:rPr>
              <a:t> </a:t>
            </a:r>
            <a:r>
              <a:rPr lang="en-US" sz="2400" b="1" dirty="0">
                <a:solidFill>
                  <a:srgbClr val="000000"/>
                </a:solidFill>
                <a:latin typeface="Arial Unicode MS" panose="020B0604020202020204" pitchFamily="34" charset="-128"/>
              </a:rPr>
              <a:t>Design</a:t>
            </a:r>
            <a:r>
              <a:rPr lang="en-US" sz="2400" dirty="0">
                <a:solidFill>
                  <a:srgbClr val="000000"/>
                </a:solidFill>
                <a:latin typeface="Arial Unicode MS" panose="020B0604020202020204" pitchFamily="34" charset="-128"/>
              </a:rPr>
              <a:t>-</a:t>
            </a:r>
            <a:r>
              <a:rPr lang="en-US" sz="2400" dirty="0" err="1">
                <a:solidFill>
                  <a:srgbClr val="000000"/>
                </a:solidFill>
                <a:latin typeface="Arial Unicode MS" panose="020B0604020202020204" pitchFamily="34" charset="-128"/>
              </a:rPr>
              <a:t>Lösungen</a:t>
            </a:r>
            <a:r>
              <a:rPr lang="en-US" sz="2400" dirty="0">
                <a:solidFill>
                  <a:srgbClr val="000000"/>
                </a:solidFill>
                <a:latin typeface="Arial Unicode MS" panose="020B0604020202020204" pitchFamily="34" charset="-128"/>
              </a:rPr>
              <a:t>:</a:t>
            </a:r>
            <a:br>
              <a:rPr lang="en-US" sz="2400" dirty="0">
                <a:solidFill>
                  <a:srgbClr val="000000"/>
                </a:solidFill>
                <a:latin typeface="Arial Unicode MS" panose="020B0604020202020204" pitchFamily="34" charset="-128"/>
              </a:rPr>
            </a:br>
            <a:r>
              <a:rPr lang="en-US" sz="2400" dirty="0">
                <a:solidFill>
                  <a:srgbClr val="000000"/>
                </a:solidFill>
                <a:latin typeface="Arial Unicode MS" panose="020B0604020202020204" pitchFamily="34" charset="-128"/>
              </a:rPr>
              <a:t>	   </a:t>
            </a:r>
            <a:r>
              <a:rPr lang="en-US" sz="2400" b="1" dirty="0" err="1">
                <a:solidFill>
                  <a:srgbClr val="000000"/>
                </a:solidFill>
                <a:latin typeface="Arial Unicode MS" panose="020B0604020202020204" pitchFamily="34" charset="-128"/>
              </a:rPr>
              <a:t>festhalten</a:t>
            </a:r>
            <a:r>
              <a:rPr lang="en-US" sz="2400" b="1" dirty="0">
                <a:solidFill>
                  <a:srgbClr val="000000"/>
                </a:solidFill>
                <a:latin typeface="Arial Unicode MS" panose="020B0604020202020204" pitchFamily="34" charset="-128"/>
              </a:rPr>
              <a:t>, </a:t>
            </a:r>
            <a:r>
              <a:rPr lang="en-US" sz="2400" b="1" dirty="0" err="1">
                <a:solidFill>
                  <a:srgbClr val="000000"/>
                </a:solidFill>
                <a:latin typeface="Arial Unicode MS" panose="020B0604020202020204" pitchFamily="34" charset="-128"/>
              </a:rPr>
              <a:t>vermitteln</a:t>
            </a:r>
            <a:r>
              <a:rPr lang="en-US" sz="2400" b="1" dirty="0">
                <a:solidFill>
                  <a:srgbClr val="000000"/>
                </a:solidFill>
                <a:latin typeface="Arial Unicode MS" panose="020B0604020202020204" pitchFamily="34" charset="-128"/>
              </a:rPr>
              <a:t>, </a:t>
            </a:r>
            <a:r>
              <a:rPr lang="en-US" sz="2400" b="1" dirty="0" err="1">
                <a:solidFill>
                  <a:srgbClr val="000000"/>
                </a:solidFill>
                <a:latin typeface="Arial Unicode MS" panose="020B0604020202020204" pitchFamily="34" charset="-128"/>
              </a:rPr>
              <a:t>verwenden</a:t>
            </a:r>
            <a:r>
              <a:rPr lang="en-US" sz="2400" b="1" dirty="0">
                <a:solidFill>
                  <a:srgbClr val="000000"/>
                </a:solidFill>
                <a:latin typeface="Arial Unicode MS" panose="020B0604020202020204" pitchFamily="34" charset="-128"/>
              </a:rPr>
              <a:t>, </a:t>
            </a:r>
            <a:r>
              <a:rPr lang="en-US" sz="2400" b="1" dirty="0" err="1">
                <a:solidFill>
                  <a:srgbClr val="000000"/>
                </a:solidFill>
                <a:latin typeface="Arial Unicode MS" panose="020B0604020202020204" pitchFamily="34" charset="-128"/>
              </a:rPr>
              <a:t>erhalten</a:t>
            </a:r>
            <a:r>
              <a:rPr lang="en-US" sz="2400" b="1" dirty="0">
                <a:solidFill>
                  <a:srgbClr val="000000"/>
                </a:solidFill>
                <a:latin typeface="Arial Unicode MS" panose="020B0604020202020204" pitchFamily="34" charset="-128"/>
              </a:rPr>
              <a:t> !</a:t>
            </a:r>
          </a:p>
        </p:txBody>
      </p:sp>
      <p:sp>
        <p:nvSpPr>
          <p:cNvPr id="11" name="Titel 10"/>
          <p:cNvSpPr>
            <a:spLocks noGrp="1"/>
          </p:cNvSpPr>
          <p:nvPr>
            <p:ph type="title" idx="4294967295"/>
          </p:nvPr>
        </p:nvSpPr>
        <p:spPr>
          <a:xfrm>
            <a:off x="0" y="0"/>
            <a:ext cx="5878513" cy="979488"/>
          </a:xfrm>
        </p:spPr>
        <p:txBody>
          <a:bodyPr/>
          <a:lstStyle/>
          <a:p>
            <a:pPr algn="ctr"/>
            <a:r>
              <a:rPr lang="de-DE" sz="2800" dirty="0" smtClean="0">
                <a:solidFill>
                  <a:srgbClr val="7DA647"/>
                </a:solidFill>
                <a:latin typeface="Arial"/>
                <a:ea typeface="Arial-BoldMT"/>
                <a:cs typeface="DejaVu Sans"/>
              </a:rPr>
              <a:t>Motivation &amp; Konzepte </a:t>
            </a:r>
            <a:endParaRPr lang="de-DE" sz="2800" dirty="0"/>
          </a:p>
        </p:txBody>
      </p:sp>
      <p:sp>
        <p:nvSpPr>
          <p:cNvPr id="44" name="Fußzeilenplatzhalter 43"/>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45" name="Foliennummernplatzhalter 44"/>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69</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8883495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descr="instances1.emf"/>
          <p:cNvPicPr>
            <a:picLocks noChangeAspect="1"/>
          </p:cNvPicPr>
          <p:nvPr/>
        </p:nvPicPr>
        <p:blipFill>
          <a:blip r:embed="rId3" cstate="print"/>
          <a:stretch>
            <a:fillRect/>
          </a:stretch>
        </p:blipFill>
        <p:spPr bwMode="auto">
          <a:xfrm>
            <a:off x="6516216" y="-876059"/>
            <a:ext cx="2419196" cy="4737107"/>
          </a:xfrm>
          <a:prstGeom prst="rect">
            <a:avLst/>
          </a:prstGeom>
          <a:noFill/>
          <a:ln w="9525">
            <a:noFill/>
            <a:miter lim="800000"/>
            <a:headEnd/>
            <a:tailEnd/>
          </a:ln>
        </p:spPr>
      </p:pic>
      <p:sp>
        <p:nvSpPr>
          <p:cNvPr id="11" name="Rechteck 10"/>
          <p:cNvSpPr/>
          <p:nvPr/>
        </p:nvSpPr>
        <p:spPr bwMode="auto">
          <a:xfrm>
            <a:off x="6012160" y="-99392"/>
            <a:ext cx="3131840" cy="10801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1800" b="0" i="0" u="none" strike="noStrike" cap="none" normalizeH="0" baseline="0" dirty="0" smtClean="0">
              <a:ln>
                <a:noFill/>
              </a:ln>
              <a:solidFill>
                <a:schemeClr val="bg1"/>
              </a:solidFill>
              <a:effectLst/>
              <a:latin typeface="Arial Unicode MS" panose="020B0604020202020204" pitchFamily="34" charset="-128"/>
              <a:cs typeface="DejaVu Sans" charset="0"/>
            </a:endParaRPr>
          </a:p>
        </p:txBody>
      </p:sp>
      <p:sp>
        <p:nvSpPr>
          <p:cNvPr id="7" name="Inhaltsplatzhalter 6"/>
          <p:cNvSpPr txBox="1">
            <a:spLocks/>
          </p:cNvSpPr>
          <p:nvPr/>
        </p:nvSpPr>
        <p:spPr bwMode="auto">
          <a:xfrm>
            <a:off x="467544" y="1196752"/>
            <a:ext cx="6127849" cy="1584176"/>
          </a:xfrm>
          <a:prstGeom prst="rect">
            <a:avLst/>
          </a:prstGeom>
          <a:noFill/>
          <a:ln w="9525">
            <a:solidFill>
              <a:schemeClr val="bg1"/>
            </a:solidFill>
            <a:round/>
            <a:headEnd/>
            <a:tailEnd/>
          </a:ln>
        </p:spPr>
        <p:txBody>
          <a:bodyPr vert="horz" wrap="square" lIns="0" tIns="0" rIns="0" bIns="0" numCol="1" anchor="t" anchorCtr="0" compatLnSpc="1">
            <a:prstTxWarp prst="textNoShape">
              <a:avLst/>
            </a:prstTxWarp>
          </a:bodyPr>
          <a:lstStyle/>
          <a:p>
            <a:pPr marL="342900" marR="0" lvl="0" indent="-342900" algn="l" defTabSz="449263" rtl="0" eaLnBrk="1" fontAlgn="base" latinLnBrk="0" hangingPunct="1">
              <a:lnSpc>
                <a:spcPct val="110000"/>
              </a:lnSpc>
              <a:spcBef>
                <a:spcPts val="600"/>
              </a:spcBef>
              <a:spcAft>
                <a:spcPts val="900"/>
              </a:spcAft>
              <a:buClr>
                <a:srgbClr val="000000"/>
              </a:buClr>
              <a:buSzPct val="100000"/>
              <a:buFont typeface="Times New Roman" pitchFamily="18" charset="0"/>
              <a:buNone/>
              <a:tabLst/>
              <a:defRPr/>
            </a:pPr>
            <a:r>
              <a:rPr kumimoji="0" lang="en-US" sz="2400" b="1" i="0" u="none" strike="noStrike" kern="0" cap="none" spc="0" normalizeH="0" baseline="0" noProof="0" dirty="0" err="1" smtClean="0">
                <a:ln>
                  <a:noFill/>
                </a:ln>
                <a:solidFill>
                  <a:srgbClr val="000000"/>
                </a:solidFill>
                <a:effectLst/>
                <a:uLnTx/>
                <a:uFillTx/>
                <a:latin typeface="Arial" pitchFamily="34" charset="0"/>
                <a:ea typeface="ＭＳ Ｐゴシック" charset="-128"/>
                <a:cs typeface="+mn-cs"/>
              </a:rPr>
              <a:t>Klasse</a:t>
            </a:r>
            <a:r>
              <a:rPr kumimoji="0" lang="en-US" sz="2400" b="0" i="0" u="none" strike="noStrike" kern="0" cap="none" spc="0" normalizeH="0" baseline="0" noProof="0" dirty="0" smtClean="0">
                <a:ln>
                  <a:noFill/>
                </a:ln>
                <a:solidFill>
                  <a:srgbClr val="000000"/>
                </a:solidFill>
                <a:effectLst/>
                <a:uLnTx/>
                <a:uFillTx/>
                <a:latin typeface="Arial" pitchFamily="34" charset="0"/>
                <a:ea typeface="ＭＳ Ｐゴシック" charset="-128"/>
                <a:cs typeface="+mn-cs"/>
              </a:rPr>
              <a:t> </a:t>
            </a:r>
            <a:r>
              <a:rPr kumimoji="0" lang="en-US" sz="2400" b="0" i="1" u="none" strike="noStrike" kern="0" cap="none" spc="0" normalizeH="0" baseline="0" noProof="0" dirty="0" smtClean="0">
                <a:ln>
                  <a:noFill/>
                </a:ln>
                <a:solidFill>
                  <a:srgbClr val="000000"/>
                </a:solidFill>
                <a:effectLst/>
                <a:uLnTx/>
                <a:uFillTx/>
                <a:latin typeface="Arial" pitchFamily="34" charset="0"/>
                <a:ea typeface="ＭＳ Ｐゴシック" charset="-128"/>
                <a:cs typeface="+mn-cs"/>
              </a:rPr>
              <a:t>Person </a:t>
            </a:r>
            <a:r>
              <a:rPr kumimoji="0" lang="en-US" sz="2400" b="0" i="0" u="none" strike="noStrike" kern="0" cap="none" spc="0" normalizeH="0" baseline="0" noProof="0" dirty="0" err="1" smtClean="0">
                <a:ln>
                  <a:noFill/>
                </a:ln>
                <a:solidFill>
                  <a:srgbClr val="000000"/>
                </a:solidFill>
                <a:effectLst/>
                <a:uLnTx/>
                <a:uFillTx/>
                <a:latin typeface="Arial" pitchFamily="34" charset="0"/>
                <a:ea typeface="ＭＳ Ｐゴシック" charset="-128"/>
                <a:cs typeface="+mn-cs"/>
              </a:rPr>
              <a:t>im</a:t>
            </a:r>
            <a:r>
              <a:rPr kumimoji="0" lang="en-US" sz="2400" b="0" i="0" u="none" strike="noStrike" kern="0" cap="none" spc="0" normalizeH="0" baseline="0" noProof="0" dirty="0" smtClean="0">
                <a:ln>
                  <a:noFill/>
                </a:ln>
                <a:solidFill>
                  <a:srgbClr val="000000"/>
                </a:solidFill>
                <a:effectLst/>
                <a:uLnTx/>
                <a:uFillTx/>
                <a:latin typeface="Arial" pitchFamily="34" charset="0"/>
                <a:ea typeface="ＭＳ Ｐゴシック" charset="-128"/>
                <a:cs typeface="+mn-cs"/>
              </a:rPr>
              <a:t> </a:t>
            </a:r>
            <a:r>
              <a:rPr kumimoji="0" lang="en-US" sz="2400" b="1" i="0" u="none" strike="noStrike" kern="0" cap="none" spc="0" normalizeH="0" baseline="0" noProof="0" dirty="0" smtClean="0">
                <a:ln>
                  <a:noFill/>
                </a:ln>
                <a:solidFill>
                  <a:srgbClr val="000000"/>
                </a:solidFill>
                <a:effectLst/>
                <a:uLnTx/>
                <a:uFillTx/>
                <a:latin typeface="Arial" pitchFamily="34" charset="0"/>
                <a:ea typeface="ＭＳ Ｐゴシック" charset="-128"/>
                <a:cs typeface="+mn-cs"/>
              </a:rPr>
              <a:t>UML-</a:t>
            </a:r>
            <a:r>
              <a:rPr kumimoji="0" lang="en-US" sz="2400" b="1" i="0" u="none" strike="noStrike" kern="0" cap="none" spc="0" normalizeH="0" baseline="0" noProof="0" dirty="0" err="1" smtClean="0">
                <a:ln>
                  <a:noFill/>
                </a:ln>
                <a:solidFill>
                  <a:srgbClr val="000000"/>
                </a:solidFill>
                <a:effectLst/>
                <a:uLnTx/>
                <a:uFillTx/>
                <a:latin typeface="Arial" pitchFamily="34" charset="0"/>
                <a:ea typeface="ＭＳ Ｐゴシック" charset="-128"/>
                <a:cs typeface="+mn-cs"/>
              </a:rPr>
              <a:t>Modell</a:t>
            </a:r>
            <a:r>
              <a:rPr kumimoji="0" lang="en-US" sz="2400" b="1" i="0" u="none" strike="noStrike" kern="0" cap="none" spc="0" normalizeH="0" baseline="0" noProof="0" dirty="0" smtClean="0">
                <a:ln>
                  <a:noFill/>
                </a:ln>
                <a:solidFill>
                  <a:srgbClr val="000000"/>
                </a:solidFill>
                <a:effectLst/>
                <a:uLnTx/>
                <a:uFillTx/>
                <a:latin typeface="Arial" pitchFamily="34" charset="0"/>
                <a:ea typeface="ＭＳ Ｐゴシック" charset="-128"/>
                <a:cs typeface="+mn-cs"/>
              </a:rPr>
              <a:t> </a:t>
            </a:r>
            <a:r>
              <a:rPr kumimoji="0" lang="en-US" sz="2400" b="0" i="0" u="none" strike="noStrike" kern="0" cap="none" spc="0" normalizeH="0" baseline="0" noProof="0" dirty="0" smtClean="0">
                <a:ln>
                  <a:noFill/>
                </a:ln>
                <a:solidFill>
                  <a:srgbClr val="000000"/>
                </a:solidFill>
                <a:effectLst/>
                <a:uLnTx/>
                <a:uFillTx/>
                <a:latin typeface="Arial" pitchFamily="34" charset="0"/>
                <a:ea typeface="ＭＳ Ｐゴシック" charset="-128"/>
                <a:cs typeface="+mn-cs"/>
              </a:rPr>
              <a:t>des </a:t>
            </a:r>
            <a:r>
              <a:rPr kumimoji="0" lang="en-US" sz="2400" b="0" i="0" u="none" strike="noStrike" kern="0" cap="none" spc="0" normalizeH="0" baseline="0" noProof="0" dirty="0" err="1" smtClean="0">
                <a:ln>
                  <a:noFill/>
                </a:ln>
                <a:solidFill>
                  <a:srgbClr val="000000"/>
                </a:solidFill>
                <a:effectLst/>
                <a:uLnTx/>
                <a:uFillTx/>
                <a:latin typeface="Arial" pitchFamily="34" charset="0"/>
                <a:ea typeface="ＭＳ Ｐゴシック" charset="-128"/>
                <a:cs typeface="+mn-cs"/>
              </a:rPr>
              <a:t>modellierten</a:t>
            </a:r>
            <a:r>
              <a:rPr kumimoji="0" lang="en-US" sz="2400" b="0" i="0" u="none" strike="noStrike" kern="0" cap="none" spc="0" normalizeH="0" baseline="0" noProof="0" dirty="0" smtClean="0">
                <a:ln>
                  <a:noFill/>
                </a:ln>
                <a:solidFill>
                  <a:srgbClr val="000000"/>
                </a:solidFill>
                <a:effectLst/>
                <a:uLnTx/>
                <a:uFillTx/>
                <a:latin typeface="Arial" pitchFamily="34" charset="0"/>
                <a:ea typeface="ＭＳ Ｐゴシック" charset="-128"/>
                <a:cs typeface="+mn-cs"/>
              </a:rPr>
              <a:t> </a:t>
            </a:r>
            <a:r>
              <a:rPr kumimoji="0" lang="en-US" sz="2400" b="1" i="0" u="none" strike="noStrike" kern="0" cap="none" spc="0" normalizeH="0" baseline="0" noProof="0" dirty="0" smtClean="0">
                <a:ln>
                  <a:noFill/>
                </a:ln>
                <a:solidFill>
                  <a:srgbClr val="000000"/>
                </a:solidFill>
                <a:effectLst/>
                <a:uLnTx/>
                <a:uFillTx/>
                <a:latin typeface="Arial" pitchFamily="34" charset="0"/>
                <a:ea typeface="ＭＳ Ｐゴシック" charset="-128"/>
                <a:cs typeface="+mn-cs"/>
              </a:rPr>
              <a:t>Systems</a:t>
            </a:r>
            <a:r>
              <a:rPr kumimoji="0" lang="en-US" sz="2400" b="0" i="0" u="none" strike="noStrike" kern="0" cap="none" spc="0" normalizeH="0" baseline="0" noProof="0" dirty="0" smtClean="0">
                <a:ln>
                  <a:noFill/>
                </a:ln>
                <a:solidFill>
                  <a:srgbClr val="000000"/>
                </a:solidFill>
                <a:effectLst/>
                <a:uLnTx/>
                <a:uFillTx/>
                <a:latin typeface="Arial" pitchFamily="34" charset="0"/>
                <a:ea typeface="ＭＳ Ｐゴシック" charset="-128"/>
                <a:cs typeface="+mn-cs"/>
              </a:rPr>
              <a:t>:</a:t>
            </a:r>
            <a:br>
              <a:rPr kumimoji="0" lang="en-US" sz="2400" b="0" i="0" u="none" strike="noStrike" kern="0" cap="none" spc="0" normalizeH="0" baseline="0" noProof="0" dirty="0" smtClean="0">
                <a:ln>
                  <a:noFill/>
                </a:ln>
                <a:solidFill>
                  <a:srgbClr val="000000"/>
                </a:solidFill>
                <a:effectLst/>
                <a:uLnTx/>
                <a:uFillTx/>
                <a:latin typeface="Arial" pitchFamily="34" charset="0"/>
                <a:ea typeface="ＭＳ Ｐゴシック" charset="-128"/>
                <a:cs typeface="+mn-cs"/>
              </a:rPr>
            </a:br>
            <a:r>
              <a:rPr kumimoji="0" lang="en-US" sz="2400" b="0" i="0" u="none" strike="noStrike" kern="0" cap="none" spc="0" normalizeH="0" baseline="0" noProof="0" dirty="0" err="1" smtClean="0">
                <a:ln>
                  <a:noFill/>
                </a:ln>
                <a:solidFill>
                  <a:srgbClr val="000000"/>
                </a:solidFill>
                <a:effectLst/>
                <a:uLnTx/>
                <a:uFillTx/>
                <a:latin typeface="Arial" pitchFamily="34" charset="0"/>
                <a:ea typeface="ＭＳ Ｐゴシック" charset="-128"/>
                <a:cs typeface="+mn-cs"/>
              </a:rPr>
              <a:t>definiert</a:t>
            </a:r>
            <a:r>
              <a:rPr kumimoji="0" lang="en-US" sz="2400" b="0" i="0" u="none" strike="noStrike" kern="0" cap="none" spc="0" normalizeH="0" baseline="0" noProof="0" dirty="0" smtClean="0">
                <a:ln>
                  <a:noFill/>
                </a:ln>
                <a:solidFill>
                  <a:srgbClr val="000000"/>
                </a:solidFill>
                <a:effectLst/>
                <a:uLnTx/>
                <a:uFillTx/>
                <a:latin typeface="Arial" pitchFamily="34" charset="0"/>
                <a:ea typeface="ＭＳ Ｐゴシック" charset="-128"/>
                <a:cs typeface="+mn-cs"/>
              </a:rPr>
              <a:t> </a:t>
            </a:r>
            <a:r>
              <a:rPr kumimoji="0" lang="en-US" sz="2400" b="0" i="0" u="none" strike="noStrike" kern="0" cap="none" spc="0" normalizeH="0" baseline="0" noProof="0" dirty="0" err="1" smtClean="0">
                <a:ln>
                  <a:noFill/>
                </a:ln>
                <a:solidFill>
                  <a:srgbClr val="000000"/>
                </a:solidFill>
                <a:effectLst/>
                <a:uLnTx/>
                <a:uFillTx/>
                <a:latin typeface="Arial" pitchFamily="34" charset="0"/>
                <a:ea typeface="ＭＳ Ｐゴシック" charset="-128"/>
                <a:cs typeface="+mn-cs"/>
              </a:rPr>
              <a:t>Menge</a:t>
            </a:r>
            <a:r>
              <a:rPr kumimoji="0" lang="en-US" sz="2400" b="0" i="0" u="none" strike="noStrike" kern="0" cap="none" spc="0" normalizeH="0" baseline="0" noProof="0" dirty="0" smtClean="0">
                <a:ln>
                  <a:noFill/>
                </a:ln>
                <a:solidFill>
                  <a:srgbClr val="000000"/>
                </a:solidFill>
                <a:effectLst/>
                <a:uLnTx/>
                <a:uFillTx/>
                <a:latin typeface="Arial" pitchFamily="34" charset="0"/>
                <a:ea typeface="ＭＳ Ｐゴシック" charset="-128"/>
                <a:cs typeface="+mn-cs"/>
              </a:rPr>
              <a:t> </a:t>
            </a:r>
            <a:r>
              <a:rPr kumimoji="0" lang="en-US" sz="2400" b="0" i="0" u="none" strike="noStrike" kern="0" cap="none" spc="0" normalizeH="0" baseline="0" noProof="0" dirty="0" err="1" smtClean="0">
                <a:ln>
                  <a:noFill/>
                </a:ln>
                <a:solidFill>
                  <a:srgbClr val="000000"/>
                </a:solidFill>
                <a:effectLst/>
                <a:uLnTx/>
                <a:uFillTx/>
                <a:latin typeface="Arial" pitchFamily="34" charset="0"/>
                <a:ea typeface="ＭＳ Ｐゴシック" charset="-128"/>
                <a:cs typeface="+mn-cs"/>
              </a:rPr>
              <a:t>der</a:t>
            </a:r>
            <a:r>
              <a:rPr kumimoji="0" lang="en-US" sz="2400" b="0" i="0" u="none" strike="noStrike" kern="0" cap="none" spc="0" normalizeH="0" baseline="0" noProof="0" dirty="0" smtClean="0">
                <a:ln>
                  <a:noFill/>
                </a:ln>
                <a:solidFill>
                  <a:srgbClr val="000000"/>
                </a:solidFill>
                <a:effectLst/>
                <a:uLnTx/>
                <a:uFillTx/>
                <a:latin typeface="Arial" pitchFamily="34" charset="0"/>
                <a:ea typeface="ＭＳ Ｐゴシック" charset="-128"/>
                <a:cs typeface="+mn-cs"/>
              </a:rPr>
              <a:t> </a:t>
            </a:r>
            <a:r>
              <a:rPr kumimoji="0" lang="en-US" sz="2400" b="0" i="0" u="none" strike="noStrike" kern="0" cap="none" spc="0" normalizeH="0" baseline="0" noProof="0" dirty="0" err="1" smtClean="0">
                <a:ln>
                  <a:noFill/>
                </a:ln>
                <a:solidFill>
                  <a:srgbClr val="000000"/>
                </a:solidFill>
                <a:effectLst/>
                <a:uLnTx/>
                <a:uFillTx/>
                <a:latin typeface="Arial" pitchFamily="34" charset="0"/>
                <a:ea typeface="ＭＳ Ｐゴシック" charset="-128"/>
                <a:cs typeface="+mn-cs"/>
              </a:rPr>
              <a:t>Instanzen</a:t>
            </a:r>
            <a:r>
              <a:rPr kumimoji="0" lang="en-US" sz="2400" b="0" i="0" u="none" strike="noStrike" kern="0" cap="none" spc="0" normalizeH="0" baseline="0" noProof="0" dirty="0" smtClean="0">
                <a:ln>
                  <a:noFill/>
                </a:ln>
                <a:solidFill>
                  <a:srgbClr val="000000"/>
                </a:solidFill>
                <a:effectLst/>
                <a:uLnTx/>
                <a:uFillTx/>
                <a:latin typeface="Arial" pitchFamily="34" charset="0"/>
                <a:ea typeface="ＭＳ Ｐゴシック" charset="-128"/>
                <a:cs typeface="+mn-cs"/>
              </a:rPr>
              <a:t/>
            </a:r>
            <a:br>
              <a:rPr kumimoji="0" lang="en-US" sz="2400" b="0" i="0" u="none" strike="noStrike" kern="0" cap="none" spc="0" normalizeH="0" baseline="0" noProof="0" dirty="0" smtClean="0">
                <a:ln>
                  <a:noFill/>
                </a:ln>
                <a:solidFill>
                  <a:srgbClr val="000000"/>
                </a:solidFill>
                <a:effectLst/>
                <a:uLnTx/>
                <a:uFillTx/>
                <a:latin typeface="Arial" pitchFamily="34" charset="0"/>
                <a:ea typeface="ＭＳ Ｐゴシック" charset="-128"/>
                <a:cs typeface="+mn-cs"/>
              </a:rPr>
            </a:br>
            <a:r>
              <a:rPr kumimoji="0" lang="en-US" sz="2400" b="0" i="0" u="none" strike="noStrike" kern="0" cap="none" spc="0" normalizeH="0" baseline="0" noProof="0" dirty="0" smtClean="0">
                <a:ln>
                  <a:noFill/>
                </a:ln>
                <a:solidFill>
                  <a:srgbClr val="000000"/>
                </a:solidFill>
                <a:effectLst/>
                <a:uLnTx/>
                <a:uFillTx/>
                <a:latin typeface="Arial" pitchFamily="34" charset="0"/>
                <a:ea typeface="ＭＳ Ｐゴシック" charset="-128"/>
                <a:cs typeface="+mn-cs"/>
              </a:rPr>
              <a:t>(</a:t>
            </a:r>
            <a:r>
              <a:rPr kumimoji="0" lang="en-US" sz="2400" b="0" i="0" u="none" strike="noStrike" kern="0" cap="none" spc="0" normalizeH="0" baseline="0" noProof="0" dirty="0" err="1" smtClean="0">
                <a:ln>
                  <a:noFill/>
                </a:ln>
                <a:solidFill>
                  <a:srgbClr val="000000"/>
                </a:solidFill>
                <a:effectLst/>
                <a:uLnTx/>
                <a:uFillTx/>
                <a:latin typeface="Arial" pitchFamily="34" charset="0"/>
                <a:ea typeface="ＭＳ Ｐゴシック" charset="-128"/>
                <a:cs typeface="+mn-cs"/>
              </a:rPr>
              <a:t>z.B</a:t>
            </a:r>
            <a:r>
              <a:rPr kumimoji="0" lang="en-US" sz="2400" b="0" i="0" u="none" strike="noStrike" kern="0" cap="none" spc="0" normalizeH="0" baseline="0" noProof="0" dirty="0" smtClean="0">
                <a:ln>
                  <a:noFill/>
                </a:ln>
                <a:solidFill>
                  <a:srgbClr val="000000"/>
                </a:solidFill>
                <a:effectLst/>
                <a:uLnTx/>
                <a:uFillTx/>
                <a:latin typeface="Arial" pitchFamily="34" charset="0"/>
                <a:ea typeface="ＭＳ Ｐゴシック" charset="-128"/>
                <a:cs typeface="+mn-cs"/>
              </a:rPr>
              <a:t>.</a:t>
            </a:r>
            <a:r>
              <a:rPr kumimoji="0" lang="en-US" sz="2400" b="0" i="1" u="none" strike="noStrike" kern="0" cap="none" spc="0" normalizeH="0" baseline="0" noProof="0" dirty="0" smtClean="0">
                <a:ln>
                  <a:noFill/>
                </a:ln>
                <a:solidFill>
                  <a:srgbClr val="000000"/>
                </a:solidFill>
                <a:effectLst/>
                <a:uLnTx/>
                <a:uFillTx/>
                <a:latin typeface="Arial" pitchFamily="34" charset="0"/>
                <a:ea typeface="ＭＳ Ｐゴシック" charset="-128"/>
                <a:cs typeface="+mn-cs"/>
              </a:rPr>
              <a:t> </a:t>
            </a:r>
            <a:r>
              <a:rPr kumimoji="0" lang="en-US" sz="2400" b="1" i="0" u="none" strike="noStrike" kern="0" cap="none" spc="0" normalizeH="0" baseline="0" noProof="0" dirty="0" err="1" smtClean="0">
                <a:ln>
                  <a:noFill/>
                </a:ln>
                <a:solidFill>
                  <a:srgbClr val="000000"/>
                </a:solidFill>
                <a:effectLst/>
                <a:uLnTx/>
                <a:uFillTx/>
                <a:latin typeface="Arial" pitchFamily="34" charset="0"/>
                <a:ea typeface="ＭＳ Ｐゴシック" charset="-128"/>
                <a:cs typeface="+mn-cs"/>
              </a:rPr>
              <a:t>Objekte</a:t>
            </a:r>
            <a:r>
              <a:rPr kumimoji="0" lang="en-US" sz="2400" b="0" i="0" u="none" strike="noStrike" kern="0" cap="none" spc="0" normalizeH="0" baseline="0" noProof="0" dirty="0" smtClean="0">
                <a:ln>
                  <a:noFill/>
                </a:ln>
                <a:solidFill>
                  <a:srgbClr val="000000"/>
                </a:solidFill>
                <a:effectLst/>
                <a:uLnTx/>
                <a:uFillTx/>
                <a:latin typeface="Arial" pitchFamily="34" charset="0"/>
                <a:ea typeface="ＭＳ Ｐゴシック" charset="-128"/>
                <a:cs typeface="+mn-cs"/>
              </a:rPr>
              <a:t> </a:t>
            </a:r>
            <a:r>
              <a:rPr kumimoji="0" lang="en-US" sz="2400" b="0" i="1" u="none" strike="noStrike" kern="0" cap="none" spc="0" normalizeH="0" baseline="0" noProof="0" dirty="0" err="1" smtClean="0">
                <a:ln>
                  <a:noFill/>
                </a:ln>
                <a:solidFill>
                  <a:srgbClr val="000000"/>
                </a:solidFill>
                <a:effectLst/>
                <a:uLnTx/>
                <a:uFillTx/>
                <a:latin typeface="Arial" pitchFamily="34" charset="0"/>
                <a:ea typeface="ＭＳ Ｐゴシック" charset="-128"/>
                <a:cs typeface="+mn-cs"/>
              </a:rPr>
              <a:t>aPerson</a:t>
            </a:r>
            <a:r>
              <a:rPr kumimoji="0" lang="en-US" sz="2400" b="0" i="0" u="none" strike="noStrike" kern="0" cap="none" spc="0" normalizeH="0" baseline="0" noProof="0" dirty="0" smtClean="0">
                <a:ln>
                  <a:noFill/>
                </a:ln>
                <a:solidFill>
                  <a:srgbClr val="000000"/>
                </a:solidFill>
                <a:effectLst/>
                <a:uLnTx/>
                <a:uFillTx/>
                <a:latin typeface="Arial" pitchFamily="34" charset="0"/>
                <a:ea typeface="ＭＳ Ｐゴシック" charset="-128"/>
                <a:cs typeface="+mn-cs"/>
              </a:rPr>
              <a:t>, </a:t>
            </a:r>
            <a:r>
              <a:rPr kumimoji="0" lang="en-US" sz="2400" b="0" i="1" u="none" strike="noStrike" kern="0" cap="none" spc="0" normalizeH="0" baseline="0" noProof="0" dirty="0" err="1" smtClean="0">
                <a:ln>
                  <a:noFill/>
                </a:ln>
                <a:solidFill>
                  <a:srgbClr val="000000"/>
                </a:solidFill>
                <a:effectLst/>
                <a:uLnTx/>
                <a:uFillTx/>
                <a:latin typeface="Arial" pitchFamily="34" charset="0"/>
                <a:ea typeface="ＭＳ Ｐゴシック" charset="-128"/>
                <a:cs typeface="+mn-cs"/>
              </a:rPr>
              <a:t>bPerson</a:t>
            </a:r>
            <a:r>
              <a:rPr kumimoji="0" lang="en-US" sz="2400" b="0" i="0" u="none" strike="noStrike" kern="0" cap="none" spc="0" normalizeH="0" baseline="0" noProof="0" dirty="0" smtClean="0">
                <a:ln>
                  <a:noFill/>
                </a:ln>
                <a:solidFill>
                  <a:srgbClr val="000000"/>
                </a:solidFill>
                <a:effectLst/>
                <a:uLnTx/>
                <a:uFillTx/>
                <a:latin typeface="Arial" pitchFamily="34" charset="0"/>
                <a:ea typeface="ＭＳ Ｐゴシック" charset="-128"/>
                <a:cs typeface="+mn-cs"/>
              </a:rPr>
              <a:t>, ….)</a:t>
            </a:r>
          </a:p>
          <a:p>
            <a:pPr marL="342900" marR="0" lvl="0" indent="-342900" algn="l" defTabSz="449263" rtl="0" eaLnBrk="1" fontAlgn="base" latinLnBrk="0" hangingPunct="1">
              <a:lnSpc>
                <a:spcPct val="110000"/>
              </a:lnSpc>
              <a:spcBef>
                <a:spcPts val="600"/>
              </a:spcBef>
              <a:spcAft>
                <a:spcPts val="900"/>
              </a:spcAft>
              <a:buClr>
                <a:srgbClr val="000000"/>
              </a:buClr>
              <a:buSzPct val="100000"/>
              <a:buFont typeface="Times New Roman" pitchFamily="18" charset="0"/>
              <a:buNone/>
              <a:tabLst/>
              <a:defRPr/>
            </a:pPr>
            <a:endParaRPr kumimoji="0" lang="en-US" sz="2400" b="0" i="0" u="none" strike="noStrike" kern="0" cap="none" spc="0" normalizeH="0" baseline="0" noProof="0" dirty="0" smtClean="0">
              <a:ln>
                <a:noFill/>
              </a:ln>
              <a:solidFill>
                <a:srgbClr val="000000"/>
              </a:solidFill>
              <a:effectLst/>
              <a:uLnTx/>
              <a:uFillTx/>
              <a:latin typeface="Arial" pitchFamily="34" charset="0"/>
              <a:ea typeface="ＭＳ Ｐゴシック" charset="-128"/>
              <a:cs typeface="+mn-cs"/>
            </a:endParaRPr>
          </a:p>
        </p:txBody>
      </p:sp>
      <p:sp>
        <p:nvSpPr>
          <p:cNvPr id="12" name="Inhaltsplatzhalter 6"/>
          <p:cNvSpPr>
            <a:spLocks noGrp="1"/>
          </p:cNvSpPr>
          <p:nvPr>
            <p:ph idx="1"/>
          </p:nvPr>
        </p:nvSpPr>
        <p:spPr>
          <a:noFill/>
          <a:ln>
            <a:noFill/>
          </a:ln>
        </p:spPr>
        <p:txBody>
          <a:bodyPr wrap="square"/>
          <a:lstStyle/>
          <a:p>
            <a:pPr algn="l" eaLnBrk="1" hangingPunct="1">
              <a:lnSpc>
                <a:spcPct val="110000"/>
              </a:lnSpc>
              <a:buNone/>
            </a:pPr>
            <a:r>
              <a:rPr lang="en-US" sz="2400" b="1" dirty="0" err="1" smtClean="0">
                <a:ea typeface="ＭＳ Ｐゴシック" charset="-128"/>
              </a:rPr>
              <a:t>Klasse</a:t>
            </a:r>
            <a:r>
              <a:rPr lang="en-US" sz="2400" b="1" dirty="0" smtClean="0">
                <a:ea typeface="ＭＳ Ｐゴシック" charset="-128"/>
              </a:rPr>
              <a:t> </a:t>
            </a:r>
            <a:r>
              <a:rPr lang="en-US" sz="2400" i="1" dirty="0" smtClean="0">
                <a:ea typeface="ＭＳ Ｐゴシック" charset="-128"/>
              </a:rPr>
              <a:t>Class </a:t>
            </a:r>
            <a:r>
              <a:rPr lang="en-US" sz="2400" dirty="0" err="1" smtClean="0">
                <a:ea typeface="ＭＳ Ｐゴシック" charset="-128"/>
              </a:rPr>
              <a:t>im</a:t>
            </a:r>
            <a:r>
              <a:rPr lang="en-US" sz="2400" dirty="0" smtClean="0">
                <a:ea typeface="ＭＳ Ｐゴシック" charset="-128"/>
              </a:rPr>
              <a:t> </a:t>
            </a:r>
            <a:r>
              <a:rPr lang="en-US" sz="2400" b="1" dirty="0" smtClean="0">
                <a:ea typeface="ＭＳ Ｐゴシック" charset="-128"/>
              </a:rPr>
              <a:t>Definitions-Modell </a:t>
            </a:r>
            <a:r>
              <a:rPr lang="en-US" sz="2400" dirty="0" smtClean="0">
                <a:ea typeface="ＭＳ Ｐゴシック" charset="-128"/>
              </a:rPr>
              <a:t>der </a:t>
            </a:r>
            <a:r>
              <a:rPr lang="en-US" sz="2400" b="1" dirty="0" smtClean="0">
                <a:ea typeface="ＭＳ Ｐゴシック" charset="-128"/>
              </a:rPr>
              <a:t>UML </a:t>
            </a:r>
            <a:r>
              <a:rPr lang="en-US" sz="2400" dirty="0" smtClean="0">
                <a:ea typeface="ＭＳ Ｐゴシック" charset="-128"/>
              </a:rPr>
              <a:t>(“</a:t>
            </a:r>
            <a:r>
              <a:rPr lang="en-US" sz="2400" b="1" dirty="0" err="1" smtClean="0">
                <a:ea typeface="ＭＳ Ｐゴシック" charset="-128"/>
              </a:rPr>
              <a:t>Metamodell</a:t>
            </a:r>
            <a:r>
              <a:rPr lang="en-US" sz="2400" dirty="0" smtClean="0">
                <a:ea typeface="ＭＳ Ｐゴシック" charset="-128"/>
              </a:rPr>
              <a:t>”):</a:t>
            </a:r>
            <a:br>
              <a:rPr lang="en-US" sz="2400" dirty="0" smtClean="0">
                <a:ea typeface="ＭＳ Ｐゴシック" charset="-128"/>
              </a:rPr>
            </a:br>
            <a:r>
              <a:rPr lang="en-US" sz="2400" dirty="0" err="1" smtClean="0">
                <a:ea typeface="ＭＳ Ｐゴシック" charset="-128"/>
              </a:rPr>
              <a:t>definiert</a:t>
            </a:r>
            <a:r>
              <a:rPr lang="en-US" sz="2400" dirty="0" smtClean="0">
                <a:ea typeface="ＭＳ Ｐゴシック" charset="-128"/>
              </a:rPr>
              <a:t> </a:t>
            </a:r>
            <a:r>
              <a:rPr lang="en-US" sz="2400" dirty="0" err="1" smtClean="0">
                <a:ea typeface="ＭＳ Ｐゴシック" charset="-128"/>
              </a:rPr>
              <a:t>Menge</a:t>
            </a:r>
            <a:r>
              <a:rPr lang="en-US" sz="2400" dirty="0" smtClean="0">
                <a:ea typeface="ＭＳ Ｐゴシック" charset="-128"/>
              </a:rPr>
              <a:t> der </a:t>
            </a:r>
            <a:r>
              <a:rPr lang="en-US" sz="2400" b="1" dirty="0" smtClean="0">
                <a:ea typeface="ＭＳ Ｐゴシック" charset="-128"/>
              </a:rPr>
              <a:t>UML-</a:t>
            </a:r>
            <a:r>
              <a:rPr lang="en-US" sz="2400" b="1" dirty="0" err="1" smtClean="0">
                <a:ea typeface="ＭＳ Ｐゴシック" charset="-128"/>
              </a:rPr>
              <a:t>Klassenmodelle</a:t>
            </a:r>
            <a:r>
              <a:rPr lang="en-US" sz="2400" dirty="0" smtClean="0">
                <a:ea typeface="ＭＳ Ｐゴシック" charset="-128"/>
              </a:rPr>
              <a:t> (</a:t>
            </a:r>
            <a:r>
              <a:rPr lang="en-US" sz="2400" dirty="0" err="1" smtClean="0">
                <a:ea typeface="ＭＳ Ｐゴシック" charset="-128"/>
              </a:rPr>
              <a:t>z.B</a:t>
            </a:r>
            <a:r>
              <a:rPr lang="en-US" sz="2400" dirty="0" smtClean="0">
                <a:ea typeface="ＭＳ Ｐゴシック" charset="-128"/>
              </a:rPr>
              <a:t>. </a:t>
            </a:r>
            <a:r>
              <a:rPr lang="en-US" sz="2400" dirty="0" err="1" smtClean="0">
                <a:ea typeface="ＭＳ Ｐゴシック" charset="-128"/>
              </a:rPr>
              <a:t>Klassenmodell</a:t>
            </a:r>
            <a:r>
              <a:rPr lang="en-US" sz="2400" dirty="0" smtClean="0">
                <a:ea typeface="ＭＳ Ｐゴシック" charset="-128"/>
              </a:rPr>
              <a:t> </a:t>
            </a:r>
            <a:r>
              <a:rPr lang="en-US" sz="2400" i="1" dirty="0" smtClean="0">
                <a:ea typeface="ＭＳ Ｐゴシック" charset="-128"/>
              </a:rPr>
              <a:t>Person</a:t>
            </a:r>
            <a:r>
              <a:rPr lang="en-US" sz="2400" dirty="0" smtClean="0">
                <a:ea typeface="ＭＳ Ｐゴシック" charset="-128"/>
              </a:rPr>
              <a:t>).</a:t>
            </a:r>
          </a:p>
          <a:p>
            <a:pPr algn="l" eaLnBrk="1" hangingPunct="1">
              <a:lnSpc>
                <a:spcPct val="110000"/>
              </a:lnSpc>
              <a:spcBef>
                <a:spcPts val="0"/>
              </a:spcBef>
              <a:buNone/>
            </a:pPr>
            <a:r>
              <a:rPr lang="en-US" sz="2400" b="1" dirty="0" err="1" smtClean="0">
                <a:ea typeface="ＭＳ Ｐゴシック" charset="-128"/>
              </a:rPr>
              <a:t>Metamodell</a:t>
            </a:r>
            <a:r>
              <a:rPr lang="en-US" sz="2400" dirty="0" smtClean="0">
                <a:ea typeface="ＭＳ Ｐゴシック" charset="-128"/>
              </a:rPr>
              <a:t>: </a:t>
            </a:r>
            <a:r>
              <a:rPr lang="en-US" sz="2400" b="1" dirty="0" err="1" smtClean="0">
                <a:ea typeface="ＭＳ Ｐゴシック" charset="-128"/>
              </a:rPr>
              <a:t>Modell</a:t>
            </a:r>
            <a:r>
              <a:rPr lang="en-US" sz="2400" dirty="0" smtClean="0">
                <a:ea typeface="ＭＳ Ｐゴシック" charset="-128"/>
              </a:rPr>
              <a:t>, das </a:t>
            </a:r>
            <a:r>
              <a:rPr lang="en-US" sz="2400" b="1" dirty="0" smtClean="0">
                <a:ea typeface="ＭＳ Ｐゴシック" charset="-128"/>
              </a:rPr>
              <a:t>Notation </a:t>
            </a:r>
            <a:r>
              <a:rPr lang="en-US" sz="2400" dirty="0" err="1" smtClean="0">
                <a:ea typeface="ＭＳ Ｐゴシック" charset="-128"/>
              </a:rPr>
              <a:t>einer</a:t>
            </a:r>
            <a:r>
              <a:rPr lang="en-US" sz="2400" dirty="0" smtClean="0">
                <a:ea typeface="ＭＳ Ｐゴシック" charset="-128"/>
              </a:rPr>
              <a:t/>
            </a:r>
            <a:br>
              <a:rPr lang="en-US" sz="2400" dirty="0" smtClean="0">
                <a:ea typeface="ＭＳ Ｐゴシック" charset="-128"/>
              </a:rPr>
            </a:br>
            <a:r>
              <a:rPr lang="en-US" sz="2400" dirty="0" err="1" smtClean="0">
                <a:ea typeface="ＭＳ Ｐゴシック" charset="-128"/>
              </a:rPr>
              <a:t>Modellierungsnotation</a:t>
            </a:r>
            <a:r>
              <a:rPr lang="en-US" sz="2400" dirty="0" smtClean="0">
                <a:ea typeface="ＭＳ Ｐゴシック" charset="-128"/>
              </a:rPr>
              <a:t> </a:t>
            </a:r>
            <a:r>
              <a:rPr lang="en-US" sz="2400" b="1" dirty="0" err="1" smtClean="0">
                <a:ea typeface="ＭＳ Ｐゴシック" charset="-128"/>
              </a:rPr>
              <a:t>definiert</a:t>
            </a:r>
            <a:r>
              <a:rPr lang="en-US" sz="2400" dirty="0" smtClean="0">
                <a:ea typeface="ＭＳ Ｐゴシック" charset="-128"/>
              </a:rPr>
              <a:t>.</a:t>
            </a:r>
          </a:p>
        </p:txBody>
      </p:sp>
      <p:sp>
        <p:nvSpPr>
          <p:cNvPr id="18435" name="Titel 1"/>
          <p:cNvSpPr>
            <a:spLocks noGrp="1"/>
          </p:cNvSpPr>
          <p:nvPr>
            <p:ph type="title"/>
          </p:nvPr>
        </p:nvSpPr>
        <p:spPr/>
        <p:txBody>
          <a:bodyPr/>
          <a:lstStyle/>
          <a:p>
            <a:pPr eaLnBrk="1" hangingPunct="1"/>
            <a:r>
              <a:rPr lang="de-DE" dirty="0" smtClean="0">
                <a:solidFill>
                  <a:srgbClr val="7DA647"/>
                </a:solidFill>
              </a:rPr>
              <a:t>Zentrales OO-Konzept:</a:t>
            </a:r>
            <a:br>
              <a:rPr lang="de-DE" dirty="0" smtClean="0">
                <a:solidFill>
                  <a:srgbClr val="7DA647"/>
                </a:solidFill>
              </a:rPr>
            </a:br>
            <a:r>
              <a:rPr lang="de-DE" dirty="0" smtClean="0">
                <a:solidFill>
                  <a:srgbClr val="7DA647"/>
                </a:solidFill>
              </a:rPr>
              <a:t>Klasse-Instanz-Beziehung</a:t>
            </a:r>
            <a:endParaRPr lang="en-US" dirty="0" smtClean="0">
              <a:ea typeface="ＭＳ Ｐゴシック" charset="-128"/>
            </a:endParaRPr>
          </a:p>
        </p:txBody>
      </p:sp>
      <p:sp>
        <p:nvSpPr>
          <p:cNvPr id="13" name="Fußzeilenplatzhalter 12"/>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4" name="Foliennummernplatzhalter 13"/>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7</a:t>
            </a:fld>
            <a:endParaRPr lang="de-DE" sz="1600">
              <a:solidFill>
                <a:prstClr val="black"/>
              </a:solidFill>
              <a:latin typeface="Arial"/>
              <a:cs typeface="DejaVu Sans"/>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61111E-6 -1.60037E-6 L 0.00156 0.30527 " pathEditMode="relative" rAng="0" ptsTypes="AA">
                                      <p:cBhvr>
                                        <p:cTn id="6" dur="2000" fill="hold"/>
                                        <p:tgtEl>
                                          <p:spTgt spid="15"/>
                                        </p:tgtEl>
                                        <p:attrNameLst>
                                          <p:attrName>ppt_x</p:attrName>
                                          <p:attrName>ppt_y</p:attrName>
                                        </p:attrNameLst>
                                      </p:cBhvr>
                                      <p:rCtr x="100" y="15300"/>
                                    </p:animMotion>
                                  </p:childTnLst>
                                </p:cTn>
                              </p:par>
                              <p:par>
                                <p:cTn id="7" presetID="42" presetClass="path" presetSubtype="0" accel="50000" decel="50000" fill="hold" grpId="0" nodeType="withEffect">
                                  <p:stCondLst>
                                    <p:cond delay="0"/>
                                  </p:stCondLst>
                                  <p:childTnLst>
                                    <p:animMotion origin="layout" path="M 0.00348 -4.2563E-6 L -4.72222E-6 0.47236 " pathEditMode="relative" rAng="0" ptsTypes="AA">
                                      <p:cBhvr>
                                        <p:cTn id="8" dur="2000" fill="hold"/>
                                        <p:tgtEl>
                                          <p:spTgt spid="7"/>
                                        </p:tgtEl>
                                        <p:attrNameLst>
                                          <p:attrName>ppt_x</p:attrName>
                                          <p:attrName>ppt_y</p:attrName>
                                        </p:attrNameLst>
                                      </p:cBhvr>
                                      <p:rCtr x="-200" y="23600"/>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par>
                                <p:cTn id="12" presetID="1" presetClass="entr" presetSubtype="0" fill="hold" nodeType="withEffect">
                                  <p:stCondLst>
                                    <p:cond delay="2000"/>
                                  </p:stCondLst>
                                  <p:childTnLst>
                                    <p:set>
                                      <p:cBhvr>
                                        <p:cTn id="13"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5"/>
          <p:cNvSpPr/>
          <p:nvPr/>
        </p:nvSpPr>
        <p:spPr>
          <a:xfrm>
            <a:off x="1440000" y="2526357"/>
            <a:ext cx="166688" cy="111045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370" tIns="45687" rIns="91370" bIns="45687" anchor="ctr"/>
          <a:lstStyle/>
          <a:p>
            <a:pPr algn="ctr" defTabSz="448938" eaLnBrk="0" hangingPunct="0">
              <a:defRPr/>
            </a:pPr>
            <a:endParaRPr lang="nl-NL" sz="2400">
              <a:solidFill>
                <a:srgbClr val="FFFFFF"/>
              </a:solidFill>
            </a:endParaRPr>
          </a:p>
        </p:txBody>
      </p:sp>
      <p:sp>
        <p:nvSpPr>
          <p:cNvPr id="28675" name="Title 1"/>
          <p:cNvSpPr>
            <a:spLocks noGrp="1"/>
          </p:cNvSpPr>
          <p:nvPr>
            <p:ph type="title" idx="4294967295"/>
          </p:nvPr>
        </p:nvSpPr>
        <p:spPr>
          <a:xfrm>
            <a:off x="0" y="0"/>
            <a:ext cx="5878513" cy="979488"/>
          </a:xfrm>
        </p:spPr>
        <p:txBody>
          <a:bodyPr>
            <a:normAutofit/>
          </a:bodyPr>
          <a:lstStyle/>
          <a:p>
            <a:pPr algn="ctr" fontAlgn="auto">
              <a:spcAft>
                <a:spcPts val="0"/>
              </a:spcAft>
              <a:defRPr/>
            </a:pPr>
            <a:r>
              <a:rPr lang="de-DE" sz="2800" dirty="0" smtClean="0">
                <a:solidFill>
                  <a:srgbClr val="7DA647"/>
                </a:solidFill>
                <a:latin typeface="Arial"/>
                <a:ea typeface="Arial-BoldMT"/>
                <a:cs typeface="DejaVu Sans"/>
              </a:rPr>
              <a:t>Daten mehrfach visualisieren</a:t>
            </a:r>
            <a:endParaRPr lang="nl-NL" altLang="en-US" sz="2800" dirty="0"/>
          </a:p>
        </p:txBody>
      </p:sp>
      <p:sp>
        <p:nvSpPr>
          <p:cNvPr id="18" name="Title 1"/>
          <p:cNvSpPr txBox="1">
            <a:spLocks/>
          </p:cNvSpPr>
          <p:nvPr/>
        </p:nvSpPr>
        <p:spPr bwMode="auto">
          <a:xfrm>
            <a:off x="3203848" y="1052739"/>
            <a:ext cx="5940152" cy="730250"/>
          </a:xfrm>
          <a:prstGeom prst="rect">
            <a:avLst/>
          </a:prstGeom>
          <a:noFill/>
          <a:ln w="9525">
            <a:noFill/>
            <a:round/>
            <a:headEnd/>
            <a:tailEnd/>
          </a:ln>
        </p:spPr>
        <p:txBody>
          <a:bodyPr vert="horz" wrap="square" lIns="89934" tIns="46766" rIns="89934" bIns="46766" numCol="1" anchor="ctr" anchorCtr="0" compatLnSpc="1">
            <a:prstTxWarp prst="textNoShape">
              <a:avLst/>
            </a:prstTxWarp>
            <a:normAutofit/>
          </a:bodyPr>
          <a:lstStyle/>
          <a:p>
            <a:pPr defTabSz="448938" eaLnBrk="0" fontAlgn="auto" hangingPunct="0">
              <a:spcAft>
                <a:spcPts val="0"/>
              </a:spcAft>
              <a:buClr>
                <a:srgbClr val="000000"/>
              </a:buClr>
              <a:buSzPct val="100000"/>
              <a:defRPr/>
            </a:pPr>
            <a:endParaRPr lang="nl-NL" altLang="en-US" sz="2400" b="1" kern="0" dirty="0">
              <a:solidFill>
                <a:srgbClr val="000000"/>
              </a:solidFill>
              <a:latin typeface="Arial Unicode MS" panose="020B0604020202020204" pitchFamily="34" charset="-128"/>
            </a:endParaRPr>
          </a:p>
        </p:txBody>
      </p:sp>
      <p:sp>
        <p:nvSpPr>
          <p:cNvPr id="16" name="TextBox 25"/>
          <p:cNvSpPr txBox="1"/>
          <p:nvPr/>
        </p:nvSpPr>
        <p:spPr>
          <a:xfrm>
            <a:off x="4139959" y="2276873"/>
            <a:ext cx="3317899" cy="3693252"/>
          </a:xfrm>
          <a:prstGeom prst="rect">
            <a:avLst/>
          </a:prstGeom>
        </p:spPr>
        <p:style>
          <a:lnRef idx="2">
            <a:schemeClr val="accent1"/>
          </a:lnRef>
          <a:fillRef idx="1">
            <a:schemeClr val="lt1"/>
          </a:fillRef>
          <a:effectRef idx="0">
            <a:schemeClr val="accent1"/>
          </a:effectRef>
          <a:fontRef idx="minor">
            <a:schemeClr val="dk1"/>
          </a:fontRef>
        </p:style>
        <p:txBody>
          <a:bodyPr wrap="square" lIns="91370" tIns="45687" rIns="91370" bIns="45687">
            <a:spAutoFit/>
          </a:bodyPr>
          <a:lstStyle/>
          <a:p>
            <a:pPr defTabSz="448938" eaLnBrk="0" hangingPunct="0">
              <a:defRPr/>
            </a:pPr>
            <a:r>
              <a:rPr lang="nl-NL" dirty="0">
                <a:solidFill>
                  <a:srgbClr val="000000"/>
                </a:solidFill>
              </a:rPr>
              <a:t>class </a:t>
            </a:r>
            <a:r>
              <a:rPr lang="nl-NL" b="1" dirty="0" smtClean="0">
                <a:solidFill>
                  <a:srgbClr val="000000"/>
                </a:solidFill>
              </a:rPr>
              <a:t>Sensor </a:t>
            </a:r>
            <a:r>
              <a:rPr lang="nl-NL" dirty="0" smtClean="0">
                <a:solidFill>
                  <a:srgbClr val="000000"/>
                </a:solidFill>
              </a:rPr>
              <a:t>{</a:t>
            </a:r>
            <a:endParaRPr lang="nl-NL" dirty="0">
              <a:solidFill>
                <a:srgbClr val="000000"/>
              </a:solidFill>
            </a:endParaRPr>
          </a:p>
          <a:p>
            <a:pPr defTabSz="448938" eaLnBrk="0" hangingPunct="0">
              <a:defRPr/>
            </a:pPr>
            <a:endParaRPr lang="nl-NL" dirty="0">
              <a:solidFill>
                <a:srgbClr val="000000"/>
              </a:solidFill>
            </a:endParaRPr>
          </a:p>
          <a:p>
            <a:pPr defTabSz="448938" eaLnBrk="0" hangingPunct="0">
              <a:defRPr/>
            </a:pPr>
            <a:r>
              <a:rPr lang="nl-NL" dirty="0">
                <a:solidFill>
                  <a:srgbClr val="000000"/>
                </a:solidFill>
              </a:rPr>
              <a:t>    int  temp ;</a:t>
            </a:r>
            <a:br>
              <a:rPr lang="nl-NL" dirty="0">
                <a:solidFill>
                  <a:srgbClr val="000000"/>
                </a:solidFill>
              </a:rPr>
            </a:br>
            <a:r>
              <a:rPr lang="nl-NL" dirty="0">
                <a:solidFill>
                  <a:srgbClr val="000000"/>
                </a:solidFill>
              </a:rPr>
              <a:t>    Thermometer  ct ;</a:t>
            </a:r>
            <a:br>
              <a:rPr lang="nl-NL" dirty="0">
                <a:solidFill>
                  <a:srgbClr val="000000"/>
                </a:solidFill>
              </a:rPr>
            </a:br>
            <a:r>
              <a:rPr lang="nl-NL" dirty="0" smtClean="0">
                <a:solidFill>
                  <a:srgbClr val="000000"/>
                </a:solidFill>
              </a:rPr>
              <a:t> </a:t>
            </a:r>
            <a:r>
              <a:rPr lang="nl-NL" dirty="0">
                <a:solidFill>
                  <a:srgbClr val="000000"/>
                </a:solidFill>
              </a:rPr>
              <a:t/>
            </a:r>
            <a:br>
              <a:rPr lang="nl-NL" dirty="0">
                <a:solidFill>
                  <a:srgbClr val="000000"/>
                </a:solidFill>
              </a:rPr>
            </a:br>
            <a:r>
              <a:rPr lang="nl-NL" dirty="0">
                <a:solidFill>
                  <a:srgbClr val="000000"/>
                </a:solidFill>
              </a:rPr>
              <a:t>    </a:t>
            </a:r>
            <a:r>
              <a:rPr lang="nl-NL" dirty="0" smtClean="0">
                <a:solidFill>
                  <a:srgbClr val="000000"/>
                </a:solidFill>
              </a:rPr>
              <a:t>...</a:t>
            </a:r>
          </a:p>
          <a:p>
            <a:pPr defTabSz="448938" eaLnBrk="0" hangingPunct="0">
              <a:defRPr/>
            </a:pPr>
            <a:r>
              <a:rPr lang="nl-NL" dirty="0" smtClean="0">
                <a:solidFill>
                  <a:srgbClr val="000000"/>
                </a:solidFill>
              </a:rPr>
              <a:t>   </a:t>
            </a:r>
            <a:br>
              <a:rPr lang="nl-NL" dirty="0" smtClean="0">
                <a:solidFill>
                  <a:srgbClr val="000000"/>
                </a:solidFill>
              </a:rPr>
            </a:br>
            <a:r>
              <a:rPr lang="nl-NL" dirty="0" smtClean="0">
                <a:solidFill>
                  <a:srgbClr val="000000"/>
                </a:solidFill>
              </a:rPr>
              <a:t>    void change(int d) {  </a:t>
            </a:r>
          </a:p>
          <a:p>
            <a:pPr defTabSz="448938" eaLnBrk="0" hangingPunct="0">
              <a:defRPr/>
            </a:pPr>
            <a:r>
              <a:rPr lang="nl-NL" dirty="0" smtClean="0">
                <a:solidFill>
                  <a:srgbClr val="000000"/>
                </a:solidFill>
              </a:rPr>
              <a:t>        </a:t>
            </a:r>
            <a:r>
              <a:rPr lang="nl-NL" dirty="0">
                <a:solidFill>
                  <a:srgbClr val="000000"/>
                </a:solidFill>
              </a:rPr>
              <a:t>temp = temp + d  ;</a:t>
            </a:r>
            <a:br>
              <a:rPr lang="nl-NL" dirty="0">
                <a:solidFill>
                  <a:srgbClr val="000000"/>
                </a:solidFill>
              </a:rPr>
            </a:br>
            <a:r>
              <a:rPr lang="nl-NL" dirty="0">
                <a:solidFill>
                  <a:srgbClr val="000000"/>
                </a:solidFill>
              </a:rPr>
              <a:t>        ct.update(temp)  ;</a:t>
            </a:r>
            <a:br>
              <a:rPr lang="nl-NL" dirty="0">
                <a:solidFill>
                  <a:srgbClr val="000000"/>
                </a:solidFill>
              </a:rPr>
            </a:br>
            <a:r>
              <a:rPr lang="nl-NL" dirty="0">
                <a:solidFill>
                  <a:srgbClr val="000000"/>
                </a:solidFill>
              </a:rPr>
              <a:t> </a:t>
            </a:r>
            <a:r>
              <a:rPr lang="nl-NL" dirty="0" smtClean="0">
                <a:solidFill>
                  <a:srgbClr val="000000"/>
                </a:solidFill>
              </a:rPr>
              <a:t> </a:t>
            </a:r>
            <a:endParaRPr lang="nl-NL" dirty="0">
              <a:solidFill>
                <a:srgbClr val="000000"/>
              </a:solidFill>
            </a:endParaRPr>
          </a:p>
          <a:p>
            <a:pPr defTabSz="448938" eaLnBrk="0" hangingPunct="0">
              <a:defRPr/>
            </a:pPr>
            <a:r>
              <a:rPr lang="nl-NL" dirty="0">
                <a:solidFill>
                  <a:srgbClr val="000000"/>
                </a:solidFill>
              </a:rPr>
              <a:t>    </a:t>
            </a:r>
            <a:r>
              <a:rPr lang="nl-NL" dirty="0" smtClean="0">
                <a:solidFill>
                  <a:srgbClr val="000000"/>
                </a:solidFill>
              </a:rPr>
              <a:t>}</a:t>
            </a:r>
          </a:p>
          <a:p>
            <a:pPr defTabSz="448938" eaLnBrk="0" hangingPunct="0">
              <a:defRPr/>
            </a:pPr>
            <a:r>
              <a:rPr lang="nl-NL" dirty="0" smtClean="0">
                <a:solidFill>
                  <a:srgbClr val="000000"/>
                </a:solidFill>
              </a:rPr>
              <a:t>}</a:t>
            </a:r>
            <a:endParaRPr lang="nl-NL" dirty="0">
              <a:solidFill>
                <a:srgbClr val="000000"/>
              </a:solidFill>
            </a:endParaRPr>
          </a:p>
        </p:txBody>
      </p:sp>
      <p:sp>
        <p:nvSpPr>
          <p:cNvPr id="17" name="Title 1"/>
          <p:cNvSpPr txBox="1">
            <a:spLocks/>
          </p:cNvSpPr>
          <p:nvPr/>
        </p:nvSpPr>
        <p:spPr bwMode="auto">
          <a:xfrm>
            <a:off x="3707907" y="1196752"/>
            <a:ext cx="5184576" cy="864096"/>
          </a:xfrm>
          <a:prstGeom prst="rect">
            <a:avLst/>
          </a:prstGeom>
          <a:noFill/>
          <a:ln w="9525">
            <a:noFill/>
            <a:round/>
            <a:headEnd/>
            <a:tailEnd/>
          </a:ln>
        </p:spPr>
        <p:txBody>
          <a:bodyPr vert="horz" wrap="square" lIns="89934" tIns="46766" rIns="89934" bIns="46766" numCol="1" anchor="ctr" anchorCtr="0" compatLnSpc="1">
            <a:prstTxWarp prst="textNoShape">
              <a:avLst/>
            </a:prstTxWarp>
            <a:noAutofit/>
          </a:bodyPr>
          <a:lstStyle/>
          <a:p>
            <a:pPr defTabSz="448938" eaLnBrk="0" fontAlgn="auto" hangingPunct="0">
              <a:lnSpc>
                <a:spcPct val="110000"/>
              </a:lnSpc>
              <a:spcAft>
                <a:spcPts val="0"/>
              </a:spcAft>
              <a:buClr>
                <a:srgbClr val="000000"/>
              </a:buClr>
              <a:buSzPct val="100000"/>
              <a:defRPr/>
            </a:pPr>
            <a:r>
              <a:rPr lang="nl-NL" altLang="en-US" sz="2400" kern="0" dirty="0">
                <a:solidFill>
                  <a:srgbClr val="000000"/>
                </a:solidFill>
                <a:latin typeface="Arial Unicode MS" panose="020B0604020202020204" pitchFamily="34" charset="-128"/>
              </a:rPr>
              <a:t>Thermometeranzeige </a:t>
            </a:r>
            <a:r>
              <a:rPr lang="nl-NL" altLang="en-US" sz="2400" b="1" kern="0" dirty="0">
                <a:solidFill>
                  <a:srgbClr val="000000"/>
                </a:solidFill>
                <a:latin typeface="Arial Unicode MS" panose="020B0604020202020204" pitchFamily="34" charset="-128"/>
              </a:rPr>
              <a:t>hinzufügen </a:t>
            </a:r>
            <a:r>
              <a:rPr lang="nl-NL" altLang="en-US" sz="2400" kern="0" dirty="0">
                <a:solidFill>
                  <a:srgbClr val="000000"/>
                </a:solidFill>
                <a:latin typeface="Arial Unicode MS" panose="020B0604020202020204" pitchFamily="34" charset="-128"/>
              </a:rPr>
              <a:t>-</a:t>
            </a:r>
            <a:br>
              <a:rPr lang="nl-NL" altLang="en-US" sz="2400" kern="0" dirty="0">
                <a:solidFill>
                  <a:srgbClr val="000000"/>
                </a:solidFill>
                <a:latin typeface="Arial Unicode MS" panose="020B0604020202020204" pitchFamily="34" charset="-128"/>
              </a:rPr>
            </a:br>
            <a:r>
              <a:rPr lang="nl-NL" altLang="en-US" sz="2400" kern="0" dirty="0">
                <a:solidFill>
                  <a:srgbClr val="000000"/>
                </a:solidFill>
                <a:latin typeface="Arial Unicode MS" panose="020B0604020202020204" pitchFamily="34" charset="-128"/>
              </a:rPr>
              <a:t>	gutes Design ?</a:t>
            </a:r>
          </a:p>
        </p:txBody>
      </p:sp>
      <p:sp>
        <p:nvSpPr>
          <p:cNvPr id="28" name="TextBox 9"/>
          <p:cNvSpPr txBox="1">
            <a:spLocks noChangeArrowheads="1"/>
          </p:cNvSpPr>
          <p:nvPr/>
        </p:nvSpPr>
        <p:spPr bwMode="auto">
          <a:xfrm>
            <a:off x="74210" y="1628805"/>
            <a:ext cx="2403081" cy="369265"/>
          </a:xfrm>
          <a:prstGeom prst="rect">
            <a:avLst/>
          </a:prstGeom>
          <a:noFill/>
          <a:ln w="9525">
            <a:noFill/>
            <a:miter lim="800000"/>
            <a:headEnd/>
            <a:tailEnd/>
          </a:ln>
        </p:spPr>
        <p:txBody>
          <a:bodyPr wrap="none" lIns="91370" tIns="45687" rIns="91370" bIns="45687">
            <a:spAutoFit/>
          </a:bodyPr>
          <a:lstStyle/>
          <a:p>
            <a:pPr algn="ctr" defTabSz="448938" eaLnBrk="0" hangingPunct="0"/>
            <a:r>
              <a:rPr lang="nl-NL" dirty="0" smtClean="0">
                <a:solidFill>
                  <a:srgbClr val="000000"/>
                </a:solidFill>
                <a:latin typeface="Arial Unicode MS" panose="020B0604020202020204" pitchFamily="34" charset="-128"/>
              </a:rPr>
              <a:t>Celcius-Thermometer</a:t>
            </a:r>
            <a:endParaRPr lang="nl-NL" dirty="0">
              <a:solidFill>
                <a:srgbClr val="000000"/>
              </a:solidFill>
              <a:latin typeface="Arial Unicode MS" panose="020B0604020202020204" pitchFamily="34" charset="-128"/>
            </a:endParaRPr>
          </a:p>
        </p:txBody>
      </p:sp>
      <p:cxnSp>
        <p:nvCxnSpPr>
          <p:cNvPr id="32" name="Straight Connector 14"/>
          <p:cNvCxnSpPr>
            <a:endCxn id="28" idx="2"/>
          </p:cNvCxnSpPr>
          <p:nvPr/>
        </p:nvCxnSpPr>
        <p:spPr>
          <a:xfrm flipH="1" flipV="1">
            <a:off x="1275751" y="1998070"/>
            <a:ext cx="74329" cy="206802"/>
          </a:xfrm>
          <a:prstGeom prst="line">
            <a:avLst/>
          </a:prstGeom>
        </p:spPr>
        <p:style>
          <a:lnRef idx="1">
            <a:schemeClr val="accent1"/>
          </a:lnRef>
          <a:fillRef idx="0">
            <a:schemeClr val="accent1"/>
          </a:fillRef>
          <a:effectRef idx="0">
            <a:schemeClr val="accent1"/>
          </a:effectRef>
          <a:fontRef idx="minor">
            <a:schemeClr val="tx1"/>
          </a:fontRef>
        </p:style>
      </p:cxnSp>
      <p:grpSp>
        <p:nvGrpSpPr>
          <p:cNvPr id="35" name="Gruppieren 29"/>
          <p:cNvGrpSpPr/>
          <p:nvPr/>
        </p:nvGrpSpPr>
        <p:grpSpPr>
          <a:xfrm>
            <a:off x="1224494" y="4605119"/>
            <a:ext cx="1341720" cy="1200329"/>
            <a:chOff x="752401" y="4365104"/>
            <a:chExt cx="1341720" cy="1200329"/>
          </a:xfrm>
        </p:grpSpPr>
        <p:sp>
          <p:nvSpPr>
            <p:cNvPr id="36" name="TextBox 31"/>
            <p:cNvSpPr txBox="1"/>
            <p:nvPr/>
          </p:nvSpPr>
          <p:spPr>
            <a:xfrm>
              <a:off x="755292" y="4365104"/>
              <a:ext cx="1338829" cy="1200329"/>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none">
              <a:spAutoFit/>
            </a:bodyPr>
            <a:lstStyle/>
            <a:p>
              <a:pPr algn="ctr" defTabSz="448938" eaLnBrk="0" hangingPunct="0">
                <a:defRPr/>
              </a:pPr>
              <a:r>
                <a:rPr lang="nl-NL" b="1" dirty="0" smtClean="0">
                  <a:solidFill>
                    <a:srgbClr val="000000"/>
                  </a:solidFill>
                  <a:latin typeface="Arial" pitchFamily="34" charset="0"/>
                  <a:cs typeface="Arial" pitchFamily="34" charset="0"/>
                </a:rPr>
                <a:t>Sensor</a:t>
              </a:r>
              <a:endParaRPr lang="nl-NL" b="1" dirty="0">
                <a:solidFill>
                  <a:srgbClr val="000000"/>
                </a:solidFill>
                <a:latin typeface="Arial" pitchFamily="34" charset="0"/>
                <a:cs typeface="Arial" pitchFamily="34" charset="0"/>
              </a:endParaRPr>
            </a:p>
            <a:p>
              <a:pPr algn="ctr" defTabSz="448938" eaLnBrk="0" hangingPunct="0">
                <a:defRPr/>
              </a:pPr>
              <a:endParaRPr lang="nl-NL" dirty="0">
                <a:solidFill>
                  <a:srgbClr val="000000"/>
                </a:solidFill>
                <a:latin typeface="Arial" pitchFamily="34" charset="0"/>
                <a:cs typeface="Arial" pitchFamily="34" charset="0"/>
              </a:endParaRPr>
            </a:p>
            <a:p>
              <a:pPr algn="ctr" defTabSz="448938" eaLnBrk="0" hangingPunct="0">
                <a:defRPr/>
              </a:pPr>
              <a:r>
                <a:rPr lang="nl-NL" dirty="0">
                  <a:solidFill>
                    <a:srgbClr val="000000"/>
                  </a:solidFill>
                  <a:latin typeface="Arial" pitchFamily="34" charset="0"/>
                  <a:cs typeface="Arial" pitchFamily="34" charset="0"/>
                </a:rPr>
                <a:t>-  temp : int</a:t>
              </a:r>
            </a:p>
            <a:p>
              <a:pPr algn="ctr" defTabSz="448938" eaLnBrk="0" hangingPunct="0">
                <a:defRPr/>
              </a:pPr>
              <a:endParaRPr lang="nl-NL" dirty="0">
                <a:solidFill>
                  <a:srgbClr val="000000"/>
                </a:solidFill>
                <a:latin typeface="Arial" pitchFamily="34" charset="0"/>
                <a:cs typeface="Arial" pitchFamily="34" charset="0"/>
              </a:endParaRPr>
            </a:p>
          </p:txBody>
        </p:sp>
        <p:cxnSp>
          <p:nvCxnSpPr>
            <p:cNvPr id="37" name="Straight Connector 39"/>
            <p:cNvCxnSpPr/>
            <p:nvPr/>
          </p:nvCxnSpPr>
          <p:spPr>
            <a:xfrm rot="10800000" flipH="1">
              <a:off x="755576" y="4365104"/>
              <a:ext cx="1338263" cy="1588"/>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38" name="Straight Connector 40"/>
            <p:cNvCxnSpPr/>
            <p:nvPr/>
          </p:nvCxnSpPr>
          <p:spPr>
            <a:xfrm rot="10800000" flipH="1">
              <a:off x="752401" y="4860404"/>
              <a:ext cx="1338263" cy="1588"/>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39" name="Title 1"/>
          <p:cNvSpPr txBox="1">
            <a:spLocks/>
          </p:cNvSpPr>
          <p:nvPr/>
        </p:nvSpPr>
        <p:spPr bwMode="auto">
          <a:xfrm>
            <a:off x="540926" y="3957042"/>
            <a:ext cx="1152128" cy="442218"/>
          </a:xfrm>
          <a:prstGeom prst="rect">
            <a:avLst/>
          </a:prstGeom>
          <a:noFill/>
          <a:ln w="9525">
            <a:noFill/>
            <a:round/>
            <a:headEnd/>
            <a:tailEnd/>
          </a:ln>
        </p:spPr>
        <p:txBody>
          <a:bodyPr vert="horz" wrap="square" lIns="89934" tIns="46766" rIns="89934" bIns="46766" numCol="1" anchor="ctr" anchorCtr="0" compatLnSpc="1">
            <a:prstTxWarp prst="textNoShape">
              <a:avLst/>
            </a:prstTxWarp>
            <a:normAutofit/>
          </a:bodyPr>
          <a:lstStyle/>
          <a:p>
            <a:pPr defTabSz="448938" eaLnBrk="0" fontAlgn="auto" hangingPunct="0">
              <a:spcAft>
                <a:spcPts val="0"/>
              </a:spcAft>
              <a:buClr>
                <a:srgbClr val="000000"/>
              </a:buClr>
              <a:buSzPct val="100000"/>
              <a:defRPr/>
            </a:pPr>
            <a:r>
              <a:rPr lang="nl-NL" altLang="en-US" sz="2000" kern="0" dirty="0">
                <a:solidFill>
                  <a:srgbClr val="000000"/>
                </a:solidFill>
                <a:latin typeface="Arial Unicode MS" panose="020B0604020202020204" pitchFamily="34" charset="-128"/>
                <a:cs typeface="DejaVu Sans"/>
              </a:rPr>
              <a:t>update()</a:t>
            </a:r>
          </a:p>
        </p:txBody>
      </p:sp>
      <p:sp>
        <p:nvSpPr>
          <p:cNvPr id="33" name="Rectangle 6"/>
          <p:cNvSpPr/>
          <p:nvPr/>
        </p:nvSpPr>
        <p:spPr>
          <a:xfrm>
            <a:off x="1331640" y="3645024"/>
            <a:ext cx="57606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70" tIns="45687" rIns="91370" bIns="45687" anchor="ctr"/>
          <a:lstStyle/>
          <a:p>
            <a:pPr algn="ctr" defTabSz="448938" eaLnBrk="0" hangingPunct="0">
              <a:defRPr/>
            </a:pPr>
            <a:endParaRPr lang="nl-NL" sz="2400">
              <a:solidFill>
                <a:srgbClr val="FFFFFF"/>
              </a:solidFill>
            </a:endParaRPr>
          </a:p>
        </p:txBody>
      </p:sp>
      <p:sp>
        <p:nvSpPr>
          <p:cNvPr id="42" name="Rectangle 6"/>
          <p:cNvSpPr/>
          <p:nvPr/>
        </p:nvSpPr>
        <p:spPr>
          <a:xfrm>
            <a:off x="1619675" y="2132860"/>
            <a:ext cx="576064" cy="1584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70" tIns="45687" rIns="91370" bIns="45687" anchor="ctr"/>
          <a:lstStyle/>
          <a:p>
            <a:pPr algn="ctr" defTabSz="448938" eaLnBrk="0" hangingPunct="0">
              <a:defRPr/>
            </a:pPr>
            <a:endParaRPr lang="nl-NL" sz="2400">
              <a:solidFill>
                <a:srgbClr val="FFFFFF"/>
              </a:solidFill>
            </a:endParaRPr>
          </a:p>
        </p:txBody>
      </p:sp>
      <p:sp>
        <p:nvSpPr>
          <p:cNvPr id="43" name="Rectangle 6"/>
          <p:cNvSpPr/>
          <p:nvPr/>
        </p:nvSpPr>
        <p:spPr>
          <a:xfrm>
            <a:off x="1420400" y="2147746"/>
            <a:ext cx="199271" cy="14972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70" tIns="45687" rIns="91370" bIns="45687" anchor="ctr"/>
          <a:lstStyle/>
          <a:p>
            <a:pPr algn="ctr" defTabSz="448938" eaLnBrk="0" hangingPunct="0">
              <a:defRPr/>
            </a:pPr>
            <a:endParaRPr lang="nl-NL" sz="2400">
              <a:solidFill>
                <a:srgbClr val="FFFFFF"/>
              </a:solidFill>
            </a:endParaRPr>
          </a:p>
        </p:txBody>
      </p:sp>
      <p:sp>
        <p:nvSpPr>
          <p:cNvPr id="44" name="Rectangle 6"/>
          <p:cNvSpPr/>
          <p:nvPr/>
        </p:nvSpPr>
        <p:spPr>
          <a:xfrm>
            <a:off x="817200" y="2132860"/>
            <a:ext cx="576064" cy="1584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70" tIns="45687" rIns="91370" bIns="45687" anchor="ctr"/>
          <a:lstStyle/>
          <a:p>
            <a:pPr algn="ctr" defTabSz="448938" eaLnBrk="0" hangingPunct="0">
              <a:defRPr/>
            </a:pPr>
            <a:endParaRPr lang="nl-NL" sz="2400">
              <a:solidFill>
                <a:srgbClr val="FFFFFF"/>
              </a:solidFill>
            </a:endParaRPr>
          </a:p>
        </p:txBody>
      </p:sp>
      <p:cxnSp>
        <p:nvCxnSpPr>
          <p:cNvPr id="34" name="Straight Arrow Connector 18"/>
          <p:cNvCxnSpPr/>
          <p:nvPr/>
        </p:nvCxnSpPr>
        <p:spPr>
          <a:xfrm flipH="1" flipV="1">
            <a:off x="1584534" y="3669010"/>
            <a:ext cx="144016" cy="8640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0" name="Straight Connector 14"/>
          <p:cNvCxnSpPr/>
          <p:nvPr/>
        </p:nvCxnSpPr>
        <p:spPr>
          <a:xfrm flipH="1" flipV="1">
            <a:off x="1275753" y="1998132"/>
            <a:ext cx="74329" cy="206732"/>
          </a:xfrm>
          <a:prstGeom prst="line">
            <a:avLst/>
          </a:prstGeom>
        </p:spPr>
        <p:style>
          <a:lnRef idx="1">
            <a:schemeClr val="accent1"/>
          </a:lnRef>
          <a:fillRef idx="0">
            <a:schemeClr val="accent1"/>
          </a:fillRef>
          <a:effectRef idx="0">
            <a:schemeClr val="accent1"/>
          </a:effectRef>
          <a:fontRef idx="minor">
            <a:schemeClr val="tx1"/>
          </a:fontRef>
        </p:style>
      </p:cxnSp>
      <p:sp>
        <p:nvSpPr>
          <p:cNvPr id="8" name="Fußzeilenplatzhalter 7"/>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9" name="Foliennummernplatzhalter 8"/>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70</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42491921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5000" fill="remove" grpId="0" nodeType="clickEffect">
                                  <p:stCondLst>
                                    <p:cond delay="0"/>
                                  </p:stCondLst>
                                  <p:childTnLst>
                                    <p:animScale>
                                      <p:cBhvr>
                                        <p:cTn id="6" dur="5000" fill="hold"/>
                                        <p:tgtEl>
                                          <p:spTgt spid="2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6"/>
          <p:cNvSpPr/>
          <p:nvPr/>
        </p:nvSpPr>
        <p:spPr>
          <a:xfrm>
            <a:off x="1420400" y="2147746"/>
            <a:ext cx="199271" cy="14972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70" tIns="45687" rIns="91370" bIns="45687" anchor="ctr"/>
          <a:lstStyle/>
          <a:p>
            <a:pPr algn="ctr" defTabSz="448938" eaLnBrk="0" hangingPunct="0">
              <a:defRPr/>
            </a:pPr>
            <a:endParaRPr lang="nl-NL" sz="2400">
              <a:solidFill>
                <a:srgbClr val="FFFFFF"/>
              </a:solidFill>
            </a:endParaRPr>
          </a:p>
        </p:txBody>
      </p:sp>
      <p:sp>
        <p:nvSpPr>
          <p:cNvPr id="31" name="Rectangle 5"/>
          <p:cNvSpPr/>
          <p:nvPr/>
        </p:nvSpPr>
        <p:spPr>
          <a:xfrm>
            <a:off x="1440000" y="2877989"/>
            <a:ext cx="166688" cy="75882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370" tIns="45687" rIns="91370" bIns="45687" anchor="ctr"/>
          <a:lstStyle/>
          <a:p>
            <a:pPr algn="ctr" defTabSz="448938" eaLnBrk="0" hangingPunct="0">
              <a:defRPr/>
            </a:pPr>
            <a:endParaRPr lang="nl-NL" sz="2400">
              <a:solidFill>
                <a:srgbClr val="FFFFFF"/>
              </a:solidFill>
            </a:endParaRPr>
          </a:p>
        </p:txBody>
      </p:sp>
      <p:sp>
        <p:nvSpPr>
          <p:cNvPr id="30" name="Title 1"/>
          <p:cNvSpPr>
            <a:spLocks noGrp="1"/>
          </p:cNvSpPr>
          <p:nvPr>
            <p:ph type="title" idx="4294967295"/>
          </p:nvPr>
        </p:nvSpPr>
        <p:spPr>
          <a:xfrm>
            <a:off x="0" y="0"/>
            <a:ext cx="5878513" cy="979488"/>
          </a:xfrm>
        </p:spPr>
        <p:txBody>
          <a:bodyPr>
            <a:normAutofit/>
          </a:bodyPr>
          <a:lstStyle/>
          <a:p>
            <a:pPr algn="ctr" fontAlgn="auto">
              <a:spcAft>
                <a:spcPts val="0"/>
              </a:spcAft>
              <a:defRPr/>
            </a:pPr>
            <a:r>
              <a:rPr lang="de-DE" sz="2800" dirty="0">
                <a:solidFill>
                  <a:srgbClr val="7DA647"/>
                </a:solidFill>
                <a:latin typeface="Arial"/>
                <a:ea typeface="Arial-BoldMT"/>
                <a:cs typeface="DejaVu Sans"/>
              </a:rPr>
              <a:t>Daten mehrfach visualisieren</a:t>
            </a:r>
            <a:endParaRPr lang="nl-NL" altLang="en-US" sz="2800" dirty="0"/>
          </a:p>
        </p:txBody>
      </p:sp>
      <p:sp>
        <p:nvSpPr>
          <p:cNvPr id="32" name="Rectangle 7"/>
          <p:cNvSpPr/>
          <p:nvPr/>
        </p:nvSpPr>
        <p:spPr>
          <a:xfrm>
            <a:off x="2196000" y="2160000"/>
            <a:ext cx="190800" cy="15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70" tIns="45687" rIns="91370" bIns="45687" anchor="ctr"/>
          <a:lstStyle/>
          <a:p>
            <a:pPr algn="ctr" defTabSz="448938" eaLnBrk="0" hangingPunct="0">
              <a:defRPr/>
            </a:pPr>
            <a:endParaRPr lang="nl-NL" sz="2400">
              <a:solidFill>
                <a:srgbClr val="FFFFFF"/>
              </a:solidFill>
            </a:endParaRPr>
          </a:p>
        </p:txBody>
      </p:sp>
      <p:sp>
        <p:nvSpPr>
          <p:cNvPr id="34" name="Rectangle 8"/>
          <p:cNvSpPr/>
          <p:nvPr/>
        </p:nvSpPr>
        <p:spPr>
          <a:xfrm>
            <a:off x="2199864" y="2514458"/>
            <a:ext cx="169862" cy="11287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370" tIns="45687" rIns="91370" bIns="45687" anchor="ctr"/>
          <a:lstStyle/>
          <a:p>
            <a:pPr algn="ctr" defTabSz="448938" eaLnBrk="0" hangingPunct="0">
              <a:defRPr/>
            </a:pPr>
            <a:endParaRPr lang="nl-NL" sz="2400">
              <a:solidFill>
                <a:srgbClr val="FFFFFF"/>
              </a:solidFill>
            </a:endParaRPr>
          </a:p>
        </p:txBody>
      </p:sp>
      <p:sp>
        <p:nvSpPr>
          <p:cNvPr id="36" name="TextBox 10"/>
          <p:cNvSpPr txBox="1">
            <a:spLocks noChangeArrowheads="1"/>
          </p:cNvSpPr>
          <p:nvPr/>
        </p:nvSpPr>
        <p:spPr bwMode="auto">
          <a:xfrm>
            <a:off x="938308" y="1124748"/>
            <a:ext cx="2749330" cy="369265"/>
          </a:xfrm>
          <a:prstGeom prst="rect">
            <a:avLst/>
          </a:prstGeom>
          <a:noFill/>
          <a:ln w="9525">
            <a:noFill/>
            <a:miter lim="800000"/>
            <a:headEnd/>
            <a:tailEnd/>
          </a:ln>
        </p:spPr>
        <p:txBody>
          <a:bodyPr wrap="none" lIns="91370" tIns="45687" rIns="91370" bIns="45687">
            <a:spAutoFit/>
          </a:bodyPr>
          <a:lstStyle/>
          <a:p>
            <a:pPr algn="ctr" defTabSz="448938" eaLnBrk="0" hangingPunct="0"/>
            <a:r>
              <a:rPr lang="nl-NL" dirty="0" smtClean="0">
                <a:solidFill>
                  <a:srgbClr val="FF0000"/>
                </a:solidFill>
                <a:latin typeface="Arial Unicode MS" panose="020B0604020202020204" pitchFamily="34" charset="-128"/>
              </a:rPr>
              <a:t>Fahrenheit-Thermometer</a:t>
            </a:r>
            <a:endParaRPr lang="nl-NL" dirty="0">
              <a:solidFill>
                <a:srgbClr val="FF0000"/>
              </a:solidFill>
              <a:latin typeface="Arial Unicode MS" panose="020B0604020202020204" pitchFamily="34" charset="-128"/>
            </a:endParaRPr>
          </a:p>
        </p:txBody>
      </p:sp>
      <p:cxnSp>
        <p:nvCxnSpPr>
          <p:cNvPr id="37" name="Straight Connector 12"/>
          <p:cNvCxnSpPr>
            <a:stCxn id="32" idx="0"/>
            <a:endCxn id="36" idx="2"/>
          </p:cNvCxnSpPr>
          <p:nvPr/>
        </p:nvCxnSpPr>
        <p:spPr>
          <a:xfrm flipV="1">
            <a:off x="2291400" y="1494013"/>
            <a:ext cx="21573" cy="6659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14"/>
          <p:cNvCxnSpPr/>
          <p:nvPr/>
        </p:nvCxnSpPr>
        <p:spPr>
          <a:xfrm flipH="1" flipV="1">
            <a:off x="1275753" y="1998132"/>
            <a:ext cx="74329" cy="2067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16"/>
          <p:cNvCxnSpPr>
            <a:endCxn id="34" idx="2"/>
          </p:cNvCxnSpPr>
          <p:nvPr/>
        </p:nvCxnSpPr>
        <p:spPr>
          <a:xfrm flipV="1">
            <a:off x="2088592" y="3643164"/>
            <a:ext cx="196203" cy="88994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0" name="Straight Arrow Connector 18"/>
          <p:cNvCxnSpPr/>
          <p:nvPr/>
        </p:nvCxnSpPr>
        <p:spPr>
          <a:xfrm flipH="1" flipV="1">
            <a:off x="1584534" y="3669010"/>
            <a:ext cx="144016" cy="8640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1" name="TextBox 25"/>
          <p:cNvSpPr txBox="1"/>
          <p:nvPr/>
        </p:nvSpPr>
        <p:spPr>
          <a:xfrm>
            <a:off x="4139959" y="2276873"/>
            <a:ext cx="3317899" cy="3693252"/>
          </a:xfrm>
          <a:prstGeom prst="rect">
            <a:avLst/>
          </a:prstGeom>
        </p:spPr>
        <p:style>
          <a:lnRef idx="2">
            <a:schemeClr val="accent1"/>
          </a:lnRef>
          <a:fillRef idx="1">
            <a:schemeClr val="lt1"/>
          </a:fillRef>
          <a:effectRef idx="0">
            <a:schemeClr val="accent1"/>
          </a:effectRef>
          <a:fontRef idx="minor">
            <a:schemeClr val="dk1"/>
          </a:fontRef>
        </p:style>
        <p:txBody>
          <a:bodyPr wrap="square" lIns="91370" tIns="45687" rIns="91370" bIns="45687">
            <a:spAutoFit/>
          </a:bodyPr>
          <a:lstStyle/>
          <a:p>
            <a:pPr defTabSz="448938" eaLnBrk="0" hangingPunct="0">
              <a:defRPr/>
            </a:pPr>
            <a:r>
              <a:rPr lang="nl-NL" dirty="0">
                <a:solidFill>
                  <a:srgbClr val="000000"/>
                </a:solidFill>
              </a:rPr>
              <a:t>class </a:t>
            </a:r>
            <a:r>
              <a:rPr lang="nl-NL" b="1" dirty="0" smtClean="0">
                <a:solidFill>
                  <a:srgbClr val="000000"/>
                </a:solidFill>
              </a:rPr>
              <a:t>Sensor </a:t>
            </a:r>
            <a:r>
              <a:rPr lang="nl-NL" dirty="0" smtClean="0">
                <a:solidFill>
                  <a:srgbClr val="000000"/>
                </a:solidFill>
              </a:rPr>
              <a:t>{</a:t>
            </a:r>
            <a:endParaRPr lang="nl-NL" dirty="0">
              <a:solidFill>
                <a:srgbClr val="000000"/>
              </a:solidFill>
            </a:endParaRPr>
          </a:p>
          <a:p>
            <a:pPr defTabSz="448938" eaLnBrk="0" hangingPunct="0">
              <a:defRPr/>
            </a:pPr>
            <a:endParaRPr lang="nl-NL" dirty="0">
              <a:solidFill>
                <a:srgbClr val="000000"/>
              </a:solidFill>
            </a:endParaRPr>
          </a:p>
          <a:p>
            <a:pPr defTabSz="448938" eaLnBrk="0" hangingPunct="0">
              <a:defRPr/>
            </a:pPr>
            <a:r>
              <a:rPr lang="nl-NL" dirty="0">
                <a:solidFill>
                  <a:srgbClr val="000000"/>
                </a:solidFill>
              </a:rPr>
              <a:t>    int  temp ;</a:t>
            </a:r>
            <a:br>
              <a:rPr lang="nl-NL" dirty="0">
                <a:solidFill>
                  <a:srgbClr val="000000"/>
                </a:solidFill>
              </a:rPr>
            </a:br>
            <a:r>
              <a:rPr lang="nl-NL" dirty="0">
                <a:solidFill>
                  <a:srgbClr val="000000"/>
                </a:solidFill>
              </a:rPr>
              <a:t>    Thermometer  ct </a:t>
            </a:r>
            <a:r>
              <a:rPr lang="nl-NL" dirty="0" smtClean="0">
                <a:solidFill>
                  <a:srgbClr val="000000"/>
                </a:solidFill>
              </a:rPr>
              <a:t>;</a:t>
            </a:r>
            <a:endParaRPr lang="nl-NL" dirty="0" smtClean="0">
              <a:solidFill>
                <a:srgbClr val="FF0000"/>
              </a:solidFill>
            </a:endParaRPr>
          </a:p>
          <a:p>
            <a:pPr defTabSz="448938" eaLnBrk="0" hangingPunct="0">
              <a:defRPr/>
            </a:pPr>
            <a:r>
              <a:rPr lang="nl-NL" dirty="0" smtClean="0">
                <a:solidFill>
                  <a:srgbClr val="FF0000"/>
                </a:solidFill>
              </a:rPr>
              <a:t>    Thermometer  </a:t>
            </a:r>
            <a:r>
              <a:rPr lang="nl-NL" dirty="0">
                <a:solidFill>
                  <a:srgbClr val="FF0000"/>
                </a:solidFill>
              </a:rPr>
              <a:t>ft ;</a:t>
            </a:r>
            <a:r>
              <a:rPr lang="nl-NL" dirty="0">
                <a:solidFill>
                  <a:srgbClr val="000000"/>
                </a:solidFill>
              </a:rPr>
              <a:t/>
            </a:r>
            <a:br>
              <a:rPr lang="nl-NL" dirty="0">
                <a:solidFill>
                  <a:srgbClr val="000000"/>
                </a:solidFill>
              </a:rPr>
            </a:br>
            <a:r>
              <a:rPr lang="nl-NL" dirty="0">
                <a:solidFill>
                  <a:srgbClr val="000000"/>
                </a:solidFill>
              </a:rPr>
              <a:t>    </a:t>
            </a:r>
            <a:r>
              <a:rPr lang="nl-NL" dirty="0" smtClean="0">
                <a:solidFill>
                  <a:srgbClr val="000000"/>
                </a:solidFill>
              </a:rPr>
              <a:t>...</a:t>
            </a:r>
          </a:p>
          <a:p>
            <a:pPr defTabSz="448938" eaLnBrk="0" hangingPunct="0">
              <a:defRPr/>
            </a:pPr>
            <a:r>
              <a:rPr lang="nl-NL" dirty="0" smtClean="0">
                <a:solidFill>
                  <a:srgbClr val="000000"/>
                </a:solidFill>
              </a:rPr>
              <a:t>   </a:t>
            </a:r>
            <a:br>
              <a:rPr lang="nl-NL" dirty="0" smtClean="0">
                <a:solidFill>
                  <a:srgbClr val="000000"/>
                </a:solidFill>
              </a:rPr>
            </a:br>
            <a:r>
              <a:rPr lang="nl-NL" dirty="0" smtClean="0">
                <a:solidFill>
                  <a:srgbClr val="000000"/>
                </a:solidFill>
              </a:rPr>
              <a:t>    void change(int d) {  </a:t>
            </a:r>
          </a:p>
          <a:p>
            <a:pPr defTabSz="448938" eaLnBrk="0" hangingPunct="0">
              <a:defRPr/>
            </a:pPr>
            <a:r>
              <a:rPr lang="nl-NL" dirty="0" smtClean="0">
                <a:solidFill>
                  <a:srgbClr val="000000"/>
                </a:solidFill>
              </a:rPr>
              <a:t>        </a:t>
            </a:r>
            <a:r>
              <a:rPr lang="nl-NL" dirty="0">
                <a:solidFill>
                  <a:srgbClr val="000000"/>
                </a:solidFill>
              </a:rPr>
              <a:t>temp = temp + d  ;</a:t>
            </a:r>
            <a:br>
              <a:rPr lang="nl-NL" dirty="0">
                <a:solidFill>
                  <a:srgbClr val="000000"/>
                </a:solidFill>
              </a:rPr>
            </a:br>
            <a:r>
              <a:rPr lang="nl-NL" dirty="0">
                <a:solidFill>
                  <a:srgbClr val="000000"/>
                </a:solidFill>
              </a:rPr>
              <a:t>        ct.update(temp)  </a:t>
            </a:r>
            <a:r>
              <a:rPr lang="nl-NL" dirty="0" smtClean="0">
                <a:solidFill>
                  <a:srgbClr val="000000"/>
                </a:solidFill>
              </a:rPr>
              <a:t>;</a:t>
            </a:r>
          </a:p>
          <a:p>
            <a:pPr defTabSz="448938" eaLnBrk="0" hangingPunct="0">
              <a:defRPr/>
            </a:pPr>
            <a:r>
              <a:rPr lang="nl-NL" dirty="0">
                <a:solidFill>
                  <a:srgbClr val="000000"/>
                </a:solidFill>
              </a:rPr>
              <a:t> </a:t>
            </a:r>
            <a:r>
              <a:rPr lang="nl-NL" dirty="0" smtClean="0">
                <a:solidFill>
                  <a:srgbClr val="000000"/>
                </a:solidFill>
              </a:rPr>
              <a:t>       </a:t>
            </a:r>
            <a:r>
              <a:rPr lang="nl-NL" dirty="0" smtClean="0">
                <a:solidFill>
                  <a:srgbClr val="FF0000"/>
                </a:solidFill>
              </a:rPr>
              <a:t>ft.update(9*temp/5 </a:t>
            </a:r>
            <a:r>
              <a:rPr lang="nl-NL" dirty="0">
                <a:solidFill>
                  <a:srgbClr val="FF0000"/>
                </a:solidFill>
              </a:rPr>
              <a:t>+ 32)</a:t>
            </a:r>
          </a:p>
          <a:p>
            <a:pPr defTabSz="448938" eaLnBrk="0" hangingPunct="0">
              <a:defRPr/>
            </a:pPr>
            <a:r>
              <a:rPr lang="nl-NL" dirty="0">
                <a:solidFill>
                  <a:srgbClr val="000000"/>
                </a:solidFill>
              </a:rPr>
              <a:t>    </a:t>
            </a:r>
            <a:r>
              <a:rPr lang="nl-NL" dirty="0" smtClean="0">
                <a:solidFill>
                  <a:srgbClr val="000000"/>
                </a:solidFill>
              </a:rPr>
              <a:t>}</a:t>
            </a:r>
          </a:p>
          <a:p>
            <a:pPr defTabSz="448938" eaLnBrk="0" hangingPunct="0">
              <a:defRPr/>
            </a:pPr>
            <a:r>
              <a:rPr lang="nl-NL" dirty="0" smtClean="0">
                <a:solidFill>
                  <a:srgbClr val="000000"/>
                </a:solidFill>
              </a:rPr>
              <a:t>}</a:t>
            </a:r>
            <a:endParaRPr lang="nl-NL" dirty="0">
              <a:solidFill>
                <a:srgbClr val="000000"/>
              </a:solidFill>
            </a:endParaRPr>
          </a:p>
        </p:txBody>
      </p:sp>
      <p:grpSp>
        <p:nvGrpSpPr>
          <p:cNvPr id="43" name="Gruppieren 29"/>
          <p:cNvGrpSpPr/>
          <p:nvPr/>
        </p:nvGrpSpPr>
        <p:grpSpPr>
          <a:xfrm>
            <a:off x="1224494" y="4605119"/>
            <a:ext cx="1341720" cy="1200329"/>
            <a:chOff x="752401" y="4365104"/>
            <a:chExt cx="1341720" cy="1200329"/>
          </a:xfrm>
        </p:grpSpPr>
        <p:sp>
          <p:nvSpPr>
            <p:cNvPr id="44" name="TextBox 31"/>
            <p:cNvSpPr txBox="1"/>
            <p:nvPr/>
          </p:nvSpPr>
          <p:spPr>
            <a:xfrm>
              <a:off x="755292" y="4365104"/>
              <a:ext cx="1338829" cy="1200329"/>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none">
              <a:spAutoFit/>
            </a:bodyPr>
            <a:lstStyle/>
            <a:p>
              <a:pPr algn="ctr" defTabSz="448938" eaLnBrk="0" hangingPunct="0">
                <a:defRPr/>
              </a:pPr>
              <a:r>
                <a:rPr lang="nl-NL" b="1" dirty="0" smtClean="0">
                  <a:solidFill>
                    <a:srgbClr val="000000"/>
                  </a:solidFill>
                  <a:latin typeface="Arial" pitchFamily="34" charset="0"/>
                  <a:cs typeface="Arial" pitchFamily="34" charset="0"/>
                </a:rPr>
                <a:t>Sensor</a:t>
              </a:r>
              <a:endParaRPr lang="nl-NL" b="1" dirty="0">
                <a:solidFill>
                  <a:srgbClr val="000000"/>
                </a:solidFill>
                <a:latin typeface="Arial" pitchFamily="34" charset="0"/>
                <a:cs typeface="Arial" pitchFamily="34" charset="0"/>
              </a:endParaRPr>
            </a:p>
            <a:p>
              <a:pPr algn="ctr" defTabSz="448938" eaLnBrk="0" hangingPunct="0">
                <a:defRPr/>
              </a:pPr>
              <a:endParaRPr lang="nl-NL" dirty="0">
                <a:solidFill>
                  <a:srgbClr val="000000"/>
                </a:solidFill>
                <a:latin typeface="Arial" pitchFamily="34" charset="0"/>
                <a:cs typeface="Arial" pitchFamily="34" charset="0"/>
              </a:endParaRPr>
            </a:p>
            <a:p>
              <a:pPr algn="ctr" defTabSz="448938" eaLnBrk="0" hangingPunct="0">
                <a:defRPr/>
              </a:pPr>
              <a:r>
                <a:rPr lang="nl-NL" dirty="0">
                  <a:solidFill>
                    <a:srgbClr val="000000"/>
                  </a:solidFill>
                  <a:latin typeface="Arial" pitchFamily="34" charset="0"/>
                  <a:cs typeface="Arial" pitchFamily="34" charset="0"/>
                </a:rPr>
                <a:t>-  temp : int</a:t>
              </a:r>
            </a:p>
            <a:p>
              <a:pPr algn="ctr" defTabSz="448938" eaLnBrk="0" hangingPunct="0">
                <a:defRPr/>
              </a:pPr>
              <a:endParaRPr lang="nl-NL" dirty="0">
                <a:solidFill>
                  <a:srgbClr val="000000"/>
                </a:solidFill>
                <a:latin typeface="Arial" pitchFamily="34" charset="0"/>
                <a:cs typeface="Arial" pitchFamily="34" charset="0"/>
              </a:endParaRPr>
            </a:p>
          </p:txBody>
        </p:sp>
        <p:cxnSp>
          <p:nvCxnSpPr>
            <p:cNvPr id="45" name="Straight Connector 39"/>
            <p:cNvCxnSpPr/>
            <p:nvPr/>
          </p:nvCxnSpPr>
          <p:spPr>
            <a:xfrm rot="10800000" flipH="1">
              <a:off x="755576" y="4365104"/>
              <a:ext cx="1338263" cy="1588"/>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46" name="Straight Connector 40"/>
            <p:cNvCxnSpPr/>
            <p:nvPr/>
          </p:nvCxnSpPr>
          <p:spPr>
            <a:xfrm rot="10800000" flipH="1">
              <a:off x="752401" y="4860404"/>
              <a:ext cx="1338263" cy="1588"/>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47" name="Title 1"/>
          <p:cNvSpPr txBox="1">
            <a:spLocks/>
          </p:cNvSpPr>
          <p:nvPr/>
        </p:nvSpPr>
        <p:spPr bwMode="auto">
          <a:xfrm>
            <a:off x="540926" y="3957042"/>
            <a:ext cx="1152128" cy="442218"/>
          </a:xfrm>
          <a:prstGeom prst="rect">
            <a:avLst/>
          </a:prstGeom>
          <a:noFill/>
          <a:ln w="9525">
            <a:noFill/>
            <a:round/>
            <a:headEnd/>
            <a:tailEnd/>
          </a:ln>
        </p:spPr>
        <p:txBody>
          <a:bodyPr vert="horz" wrap="square" lIns="89934" tIns="46766" rIns="89934" bIns="46766" numCol="1" anchor="ctr" anchorCtr="0" compatLnSpc="1">
            <a:prstTxWarp prst="textNoShape">
              <a:avLst/>
            </a:prstTxWarp>
            <a:normAutofit/>
          </a:bodyPr>
          <a:lstStyle/>
          <a:p>
            <a:pPr defTabSz="448938" eaLnBrk="0" fontAlgn="auto" hangingPunct="0">
              <a:spcAft>
                <a:spcPts val="0"/>
              </a:spcAft>
              <a:buClr>
                <a:srgbClr val="000000"/>
              </a:buClr>
              <a:buSzPct val="100000"/>
              <a:defRPr/>
            </a:pPr>
            <a:r>
              <a:rPr lang="nl-NL" altLang="en-US" sz="2000" kern="0" dirty="0">
                <a:solidFill>
                  <a:srgbClr val="000000"/>
                </a:solidFill>
                <a:latin typeface="Arial Unicode MS" panose="020B0604020202020204" pitchFamily="34" charset="-128"/>
                <a:cs typeface="DejaVu Sans"/>
              </a:rPr>
              <a:t>update()</a:t>
            </a:r>
          </a:p>
        </p:txBody>
      </p:sp>
      <p:sp>
        <p:nvSpPr>
          <p:cNvPr id="48" name="Title 1"/>
          <p:cNvSpPr txBox="1">
            <a:spLocks/>
          </p:cNvSpPr>
          <p:nvPr/>
        </p:nvSpPr>
        <p:spPr bwMode="auto">
          <a:xfrm>
            <a:off x="2160598" y="3957042"/>
            <a:ext cx="1152128" cy="442218"/>
          </a:xfrm>
          <a:prstGeom prst="rect">
            <a:avLst/>
          </a:prstGeom>
          <a:noFill/>
          <a:ln w="9525">
            <a:noFill/>
            <a:round/>
            <a:headEnd/>
            <a:tailEnd/>
          </a:ln>
        </p:spPr>
        <p:txBody>
          <a:bodyPr vert="horz" wrap="square" lIns="89934" tIns="46766" rIns="89934" bIns="46766" numCol="1" anchor="ctr" anchorCtr="0" compatLnSpc="1">
            <a:prstTxWarp prst="textNoShape">
              <a:avLst/>
            </a:prstTxWarp>
            <a:normAutofit/>
          </a:bodyPr>
          <a:lstStyle/>
          <a:p>
            <a:pPr defTabSz="448938" eaLnBrk="0" fontAlgn="auto" hangingPunct="0">
              <a:spcAft>
                <a:spcPts val="0"/>
              </a:spcAft>
              <a:buClr>
                <a:srgbClr val="000000"/>
              </a:buClr>
              <a:buSzPct val="100000"/>
              <a:defRPr/>
            </a:pPr>
            <a:r>
              <a:rPr lang="nl-NL" altLang="en-US" sz="2000" kern="0" dirty="0">
                <a:solidFill>
                  <a:srgbClr val="FF0000"/>
                </a:solidFill>
                <a:latin typeface="Arial Unicode MS" panose="020B0604020202020204" pitchFamily="34" charset="-128"/>
                <a:cs typeface="DejaVu Sans"/>
              </a:rPr>
              <a:t>update()</a:t>
            </a:r>
          </a:p>
        </p:txBody>
      </p:sp>
      <p:sp>
        <p:nvSpPr>
          <p:cNvPr id="52" name="TextBox 9"/>
          <p:cNvSpPr txBox="1">
            <a:spLocks noChangeArrowheads="1"/>
          </p:cNvSpPr>
          <p:nvPr/>
        </p:nvSpPr>
        <p:spPr bwMode="auto">
          <a:xfrm>
            <a:off x="74210" y="1628805"/>
            <a:ext cx="2403081" cy="369265"/>
          </a:xfrm>
          <a:prstGeom prst="rect">
            <a:avLst/>
          </a:prstGeom>
          <a:noFill/>
          <a:ln w="9525">
            <a:noFill/>
            <a:miter lim="800000"/>
            <a:headEnd/>
            <a:tailEnd/>
          </a:ln>
        </p:spPr>
        <p:txBody>
          <a:bodyPr wrap="none" lIns="91370" tIns="45687" rIns="91370" bIns="45687">
            <a:spAutoFit/>
          </a:bodyPr>
          <a:lstStyle/>
          <a:p>
            <a:pPr algn="ctr" defTabSz="448938" eaLnBrk="0" hangingPunct="0"/>
            <a:r>
              <a:rPr lang="nl-NL" dirty="0" smtClean="0">
                <a:solidFill>
                  <a:srgbClr val="000000"/>
                </a:solidFill>
                <a:latin typeface="Arial Unicode MS" panose="020B0604020202020204" pitchFamily="34" charset="-128"/>
              </a:rPr>
              <a:t>Celcius-Thermometer</a:t>
            </a:r>
            <a:endParaRPr lang="nl-NL" dirty="0">
              <a:solidFill>
                <a:srgbClr val="000000"/>
              </a:solidFill>
              <a:latin typeface="Arial Unicode MS" panose="020B0604020202020204" pitchFamily="34" charset="-128"/>
            </a:endParaRPr>
          </a:p>
        </p:txBody>
      </p:sp>
      <p:sp>
        <p:nvSpPr>
          <p:cNvPr id="53" name="Title 1"/>
          <p:cNvSpPr txBox="1">
            <a:spLocks/>
          </p:cNvSpPr>
          <p:nvPr/>
        </p:nvSpPr>
        <p:spPr bwMode="auto">
          <a:xfrm>
            <a:off x="3707904" y="1196752"/>
            <a:ext cx="4896544" cy="864096"/>
          </a:xfrm>
          <a:prstGeom prst="rect">
            <a:avLst/>
          </a:prstGeom>
          <a:noFill/>
          <a:ln w="9525">
            <a:noFill/>
            <a:round/>
            <a:headEnd/>
            <a:tailEnd/>
          </a:ln>
        </p:spPr>
        <p:txBody>
          <a:bodyPr vert="horz" wrap="square" lIns="89934" tIns="46766" rIns="89934" bIns="46766" numCol="1" anchor="ctr" anchorCtr="0" compatLnSpc="1">
            <a:prstTxWarp prst="textNoShape">
              <a:avLst/>
            </a:prstTxWarp>
            <a:noAutofit/>
          </a:bodyPr>
          <a:lstStyle/>
          <a:p>
            <a:pPr defTabSz="448938" eaLnBrk="0" fontAlgn="auto" hangingPunct="0">
              <a:lnSpc>
                <a:spcPct val="110000"/>
              </a:lnSpc>
              <a:spcAft>
                <a:spcPts val="0"/>
              </a:spcAft>
              <a:buClr>
                <a:srgbClr val="000000"/>
              </a:buClr>
              <a:buSzPct val="100000"/>
              <a:defRPr/>
            </a:pPr>
            <a:r>
              <a:rPr lang="nl-NL" altLang="en-US" sz="2400" b="1" kern="0" dirty="0">
                <a:solidFill>
                  <a:srgbClr val="000000"/>
                </a:solidFill>
                <a:latin typeface="Arial Unicode MS" panose="020B0604020202020204" pitchFamily="34" charset="-128"/>
                <a:cs typeface="DejaVu Sans"/>
              </a:rPr>
              <a:t>Ungünstig: </a:t>
            </a:r>
            <a:r>
              <a:rPr lang="nl-NL" altLang="en-US" sz="2400" kern="0" dirty="0">
                <a:solidFill>
                  <a:srgbClr val="000000"/>
                </a:solidFill>
                <a:latin typeface="Arial Unicode MS" panose="020B0604020202020204" pitchFamily="34" charset="-128"/>
                <a:cs typeface="DejaVu Sans"/>
              </a:rPr>
              <a:t>Muss Sensor ändern !</a:t>
            </a:r>
          </a:p>
          <a:p>
            <a:pPr defTabSz="448938" eaLnBrk="0" fontAlgn="auto" hangingPunct="0">
              <a:lnSpc>
                <a:spcPct val="110000"/>
              </a:lnSpc>
              <a:spcAft>
                <a:spcPts val="0"/>
              </a:spcAft>
              <a:buClr>
                <a:srgbClr val="000000"/>
              </a:buClr>
              <a:buSzPct val="100000"/>
              <a:defRPr/>
            </a:pPr>
            <a:r>
              <a:rPr lang="nl-NL" altLang="en-US" sz="2400" kern="0" dirty="0">
                <a:solidFill>
                  <a:srgbClr val="000000"/>
                </a:solidFill>
                <a:latin typeface="Arial Unicode MS" panose="020B0604020202020204" pitchFamily="34" charset="-128"/>
                <a:cs typeface="DejaVu Sans"/>
                <a:sym typeface="Wingdings" pitchFamily="2" charset="2"/>
              </a:rPr>
              <a:t>	 </a:t>
            </a:r>
            <a:r>
              <a:rPr lang="nl-NL" altLang="en-US" sz="2400" kern="0" dirty="0">
                <a:solidFill>
                  <a:srgbClr val="000000"/>
                </a:solidFill>
                <a:latin typeface="Arial Unicode MS" panose="020B0604020202020204" pitchFamily="34" charset="-128"/>
                <a:cs typeface="DejaVu Sans"/>
              </a:rPr>
              <a:t>Wie geht es </a:t>
            </a:r>
            <a:r>
              <a:rPr lang="nl-NL" altLang="en-US" sz="2400" b="1" kern="0" dirty="0">
                <a:solidFill>
                  <a:srgbClr val="000000"/>
                </a:solidFill>
                <a:latin typeface="Arial Unicode MS" panose="020B0604020202020204" pitchFamily="34" charset="-128"/>
                <a:cs typeface="DejaVu Sans"/>
              </a:rPr>
              <a:t>besser ?</a:t>
            </a:r>
          </a:p>
        </p:txBody>
      </p:sp>
      <p:sp>
        <p:nvSpPr>
          <p:cNvPr id="8" name="Fußzeilenplatzhalter 7"/>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9" name="Foliennummernplatzhalter 8"/>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71</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18789179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2000"/>
                                        <p:tgtEl>
                                          <p:spTgt spid="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20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41">
                                            <p:txEl>
                                              <p:pRg st="3" end="3"/>
                                            </p:txEl>
                                          </p:spTgt>
                                        </p:tgtEl>
                                        <p:attrNameLst>
                                          <p:attrName>style.visibility</p:attrName>
                                        </p:attrNameLst>
                                      </p:cBhvr>
                                      <p:to>
                                        <p:strVal val="visible"/>
                                      </p:to>
                                    </p:set>
                                    <p:animEffect transition="in" filter="fade">
                                      <p:cBhvr>
                                        <p:cTn id="16" dur="2000"/>
                                        <p:tgtEl>
                                          <p:spTgt spid="41">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1">
                                            <p:txEl>
                                              <p:pRg st="6" end="6"/>
                                            </p:txEl>
                                          </p:spTgt>
                                        </p:tgtEl>
                                        <p:attrNameLst>
                                          <p:attrName>style.visibility</p:attrName>
                                        </p:attrNameLst>
                                      </p:cBhvr>
                                      <p:to>
                                        <p:strVal val="visible"/>
                                      </p:to>
                                    </p:set>
                                    <p:animEffect transition="in" filter="fade">
                                      <p:cBhvr>
                                        <p:cTn id="19" dur="2000"/>
                                        <p:tgtEl>
                                          <p:spTgt spid="41">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2000"/>
                                        <p:tgtEl>
                                          <p:spTgt spid="3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p:bldP spid="4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4"/>
          <p:cNvSpPr txBox="1"/>
          <p:nvPr/>
        </p:nvSpPr>
        <p:spPr>
          <a:xfrm>
            <a:off x="467544" y="1340775"/>
            <a:ext cx="5341938" cy="4401205"/>
          </a:xfrm>
          <a:prstGeom prst="rect">
            <a:avLst/>
          </a:prstGeom>
        </p:spPr>
        <p:style>
          <a:lnRef idx="2">
            <a:schemeClr val="accent1"/>
          </a:lnRef>
          <a:fillRef idx="1">
            <a:schemeClr val="lt1"/>
          </a:fillRef>
          <a:effectRef idx="0">
            <a:schemeClr val="accent1"/>
          </a:effectRef>
          <a:fontRef idx="minor">
            <a:schemeClr val="dk1"/>
          </a:fontRef>
        </p:style>
        <p:txBody>
          <a:bodyPr lIns="91370" tIns="45687" rIns="91370" bIns="45687">
            <a:spAutoFit/>
          </a:bodyPr>
          <a:lstStyle/>
          <a:p>
            <a:pPr defTabSz="448938" eaLnBrk="0" hangingPunct="0">
              <a:defRPr/>
            </a:pPr>
            <a:r>
              <a:rPr lang="nl-NL" sz="2000" dirty="0">
                <a:solidFill>
                  <a:srgbClr val="000000"/>
                </a:solidFill>
                <a:latin typeface="Arial" pitchFamily="34" charset="0"/>
                <a:cs typeface="Arial" pitchFamily="34" charset="0"/>
              </a:rPr>
              <a:t>class </a:t>
            </a:r>
            <a:r>
              <a:rPr lang="nl-NL" sz="2000" b="1" dirty="0">
                <a:solidFill>
                  <a:srgbClr val="000000"/>
                </a:solidFill>
                <a:latin typeface="Arial" pitchFamily="34" charset="0"/>
                <a:cs typeface="Arial" pitchFamily="34" charset="0"/>
              </a:rPr>
              <a:t>Sensor </a:t>
            </a:r>
            <a:r>
              <a:rPr lang="nl-NL" sz="2000" dirty="0">
                <a:solidFill>
                  <a:srgbClr val="000000"/>
                </a:solidFill>
                <a:latin typeface="Arial" pitchFamily="34" charset="0"/>
                <a:cs typeface="Arial" pitchFamily="34" charset="0"/>
              </a:rPr>
              <a:t>{</a:t>
            </a:r>
          </a:p>
          <a:p>
            <a:pPr defTabSz="448938" eaLnBrk="0" hangingPunct="0">
              <a:defRPr/>
            </a:pPr>
            <a:r>
              <a:rPr lang="nl-NL" sz="2000" dirty="0">
                <a:solidFill>
                  <a:srgbClr val="000000"/>
                </a:solidFill>
                <a:latin typeface="Arial" pitchFamily="34" charset="0"/>
                <a:cs typeface="Arial" pitchFamily="34" charset="0"/>
              </a:rPr>
              <a:t>    private int  temp ;</a:t>
            </a:r>
            <a:endParaRPr lang="nl-NL" sz="2000" dirty="0">
              <a:solidFill>
                <a:srgbClr val="FF0000"/>
              </a:solidFill>
              <a:latin typeface="Arial" pitchFamily="34" charset="0"/>
              <a:cs typeface="Arial" pitchFamily="34" charset="0"/>
            </a:endParaRPr>
          </a:p>
          <a:p>
            <a:pPr defTabSz="448938" eaLnBrk="0" hangingPunct="0">
              <a:defRPr/>
            </a:pPr>
            <a:r>
              <a:rPr lang="nl-NL" sz="2000" dirty="0">
                <a:solidFill>
                  <a:srgbClr val="FF0000"/>
                </a:solidFill>
                <a:latin typeface="Arial" pitchFamily="34" charset="0"/>
                <a:cs typeface="Arial" pitchFamily="34" charset="0"/>
              </a:rPr>
              <a:t>    public List&lt;Thermometer&gt;  ts ;</a:t>
            </a:r>
            <a:endParaRPr lang="nl-NL" sz="2000" dirty="0">
              <a:solidFill>
                <a:srgbClr val="000000"/>
              </a:solidFill>
              <a:latin typeface="Arial" pitchFamily="34" charset="0"/>
              <a:cs typeface="Arial" pitchFamily="34" charset="0"/>
            </a:endParaRPr>
          </a:p>
          <a:p>
            <a:pPr defTabSz="448938" eaLnBrk="0" hangingPunct="0">
              <a:defRPr/>
            </a:pPr>
            <a:r>
              <a:rPr lang="nl-NL" sz="2000" dirty="0">
                <a:solidFill>
                  <a:srgbClr val="000000"/>
                </a:solidFill>
                <a:latin typeface="Arial" pitchFamily="34" charset="0"/>
                <a:cs typeface="Arial" pitchFamily="34" charset="0"/>
              </a:rPr>
              <a:t>    ...</a:t>
            </a:r>
          </a:p>
          <a:p>
            <a:pPr defTabSz="448938" eaLnBrk="0" hangingPunct="0">
              <a:defRPr/>
            </a:pPr>
            <a:r>
              <a:rPr lang="nl-NL" sz="2000" dirty="0">
                <a:solidFill>
                  <a:srgbClr val="000000"/>
                </a:solidFill>
                <a:latin typeface="Arial" pitchFamily="34" charset="0"/>
                <a:cs typeface="Arial" pitchFamily="34" charset="0"/>
              </a:rPr>
              <a:t/>
            </a:r>
            <a:br>
              <a:rPr lang="nl-NL" sz="2000" dirty="0">
                <a:solidFill>
                  <a:srgbClr val="000000"/>
                </a:solidFill>
                <a:latin typeface="Arial" pitchFamily="34" charset="0"/>
                <a:cs typeface="Arial" pitchFamily="34" charset="0"/>
              </a:rPr>
            </a:br>
            <a:r>
              <a:rPr lang="nl-NL" sz="2000" dirty="0">
                <a:solidFill>
                  <a:srgbClr val="000000"/>
                </a:solidFill>
                <a:latin typeface="Arial" pitchFamily="34" charset="0"/>
                <a:cs typeface="Arial" pitchFamily="34" charset="0"/>
              </a:rPr>
              <a:t>    void change(int d) {  </a:t>
            </a:r>
          </a:p>
          <a:p>
            <a:pPr defTabSz="448938" eaLnBrk="0" hangingPunct="0">
              <a:defRPr/>
            </a:pPr>
            <a:r>
              <a:rPr lang="nl-NL" sz="2000" dirty="0">
                <a:solidFill>
                  <a:srgbClr val="000000"/>
                </a:solidFill>
                <a:latin typeface="Arial" pitchFamily="34" charset="0"/>
                <a:cs typeface="Arial" pitchFamily="34" charset="0"/>
              </a:rPr>
              <a:t>        temp = temp + d ;</a:t>
            </a:r>
            <a:endParaRPr lang="nl-NL" sz="2000" dirty="0">
              <a:solidFill>
                <a:srgbClr val="FF0000"/>
              </a:solidFill>
              <a:latin typeface="Arial" pitchFamily="34" charset="0"/>
              <a:cs typeface="Arial" pitchFamily="34" charset="0"/>
            </a:endParaRPr>
          </a:p>
          <a:p>
            <a:pPr defTabSz="448938" eaLnBrk="0" hangingPunct="0">
              <a:defRPr/>
            </a:pPr>
            <a:r>
              <a:rPr lang="nl-NL" sz="2000" b="1" dirty="0">
                <a:solidFill>
                  <a:srgbClr val="FF0000"/>
                </a:solidFill>
                <a:latin typeface="Arial" pitchFamily="34" charset="0"/>
                <a:cs typeface="Arial" pitchFamily="34" charset="0"/>
              </a:rPr>
              <a:t>        notify() </a:t>
            </a:r>
            <a:r>
              <a:rPr lang="nl-NL" sz="2000" dirty="0">
                <a:solidFill>
                  <a:srgbClr val="FF0000"/>
                </a:solidFill>
                <a:latin typeface="Arial" pitchFamily="34" charset="0"/>
                <a:cs typeface="Arial" pitchFamily="34" charset="0"/>
              </a:rPr>
              <a:t>;</a:t>
            </a:r>
            <a:br>
              <a:rPr lang="nl-NL" sz="2000" dirty="0">
                <a:solidFill>
                  <a:srgbClr val="FF0000"/>
                </a:solidFill>
                <a:latin typeface="Arial" pitchFamily="34" charset="0"/>
                <a:cs typeface="Arial" pitchFamily="34" charset="0"/>
              </a:rPr>
            </a:br>
            <a:r>
              <a:rPr lang="nl-NL" sz="2000" dirty="0">
                <a:solidFill>
                  <a:srgbClr val="000000"/>
                </a:solidFill>
                <a:latin typeface="Arial" pitchFamily="34" charset="0"/>
                <a:cs typeface="Arial" pitchFamily="34" charset="0"/>
              </a:rPr>
              <a:t>    }</a:t>
            </a:r>
            <a:br>
              <a:rPr lang="nl-NL" sz="2000" dirty="0">
                <a:solidFill>
                  <a:srgbClr val="000000"/>
                </a:solidFill>
                <a:latin typeface="Arial" pitchFamily="34" charset="0"/>
                <a:cs typeface="Arial" pitchFamily="34" charset="0"/>
              </a:rPr>
            </a:br>
            <a:r>
              <a:rPr lang="nl-NL" sz="2000" dirty="0">
                <a:solidFill>
                  <a:srgbClr val="000000"/>
                </a:solidFill>
                <a:latin typeface="Arial" pitchFamily="34" charset="0"/>
                <a:cs typeface="Arial" pitchFamily="34" charset="0"/>
              </a:rPr>
              <a:t/>
            </a:r>
            <a:br>
              <a:rPr lang="nl-NL" sz="2000" dirty="0">
                <a:solidFill>
                  <a:srgbClr val="000000"/>
                </a:solidFill>
                <a:latin typeface="Arial" pitchFamily="34" charset="0"/>
                <a:cs typeface="Arial" pitchFamily="34" charset="0"/>
              </a:rPr>
            </a:br>
            <a:r>
              <a:rPr lang="nl-NL" sz="2000" dirty="0">
                <a:solidFill>
                  <a:srgbClr val="FF0000"/>
                </a:solidFill>
                <a:latin typeface="Arial" pitchFamily="34" charset="0"/>
                <a:cs typeface="Arial" pitchFamily="34" charset="0"/>
              </a:rPr>
              <a:t>    public void notify() {</a:t>
            </a:r>
            <a:br>
              <a:rPr lang="nl-NL" sz="2000" dirty="0">
                <a:solidFill>
                  <a:srgbClr val="FF0000"/>
                </a:solidFill>
                <a:latin typeface="Arial" pitchFamily="34" charset="0"/>
                <a:cs typeface="Arial" pitchFamily="34" charset="0"/>
              </a:rPr>
            </a:br>
            <a:r>
              <a:rPr lang="nl-NL" sz="2000" dirty="0">
                <a:solidFill>
                  <a:srgbClr val="FF0000"/>
                </a:solidFill>
                <a:latin typeface="Arial" pitchFamily="34" charset="0"/>
                <a:cs typeface="Arial" pitchFamily="34" charset="0"/>
              </a:rPr>
              <a:t>         for (Thermometer t : ts)  </a:t>
            </a:r>
            <a:r>
              <a:rPr lang="nl-NL" sz="2000" b="1" dirty="0">
                <a:solidFill>
                  <a:srgbClr val="FF0000"/>
                </a:solidFill>
                <a:latin typeface="Arial" pitchFamily="34" charset="0"/>
                <a:cs typeface="Arial" pitchFamily="34" charset="0"/>
              </a:rPr>
              <a:t>t.update(this) </a:t>
            </a:r>
            <a:r>
              <a:rPr lang="nl-NL" sz="2000" dirty="0">
                <a:solidFill>
                  <a:srgbClr val="FF0000"/>
                </a:solidFill>
                <a:latin typeface="Arial" pitchFamily="34" charset="0"/>
                <a:cs typeface="Arial" pitchFamily="34" charset="0"/>
              </a:rPr>
              <a:t/>
            </a:r>
            <a:br>
              <a:rPr lang="nl-NL" sz="2000" dirty="0">
                <a:solidFill>
                  <a:srgbClr val="FF0000"/>
                </a:solidFill>
                <a:latin typeface="Arial" pitchFamily="34" charset="0"/>
                <a:cs typeface="Arial" pitchFamily="34" charset="0"/>
              </a:rPr>
            </a:br>
            <a:r>
              <a:rPr lang="nl-NL" sz="2000" dirty="0">
                <a:solidFill>
                  <a:srgbClr val="FF0000"/>
                </a:solidFill>
                <a:latin typeface="Arial" pitchFamily="34" charset="0"/>
                <a:cs typeface="Arial" pitchFamily="34" charset="0"/>
              </a:rPr>
              <a:t>     }</a:t>
            </a:r>
          </a:p>
          <a:p>
            <a:pPr defTabSz="448938" eaLnBrk="0" hangingPunct="0">
              <a:defRPr/>
            </a:pPr>
            <a:r>
              <a:rPr lang="nl-NL" sz="2000" dirty="0">
                <a:solidFill>
                  <a:srgbClr val="000000"/>
                </a:solidFill>
                <a:latin typeface="Arial" pitchFamily="34" charset="0"/>
                <a:cs typeface="Arial" pitchFamily="34" charset="0"/>
              </a:rPr>
              <a:t>}</a:t>
            </a:r>
          </a:p>
        </p:txBody>
      </p:sp>
      <p:sp>
        <p:nvSpPr>
          <p:cNvPr id="15" name="TextBox 6"/>
          <p:cNvSpPr txBox="1"/>
          <p:nvPr/>
        </p:nvSpPr>
        <p:spPr>
          <a:xfrm>
            <a:off x="6123812" y="1905918"/>
            <a:ext cx="2624657" cy="1107996"/>
          </a:xfrm>
          <a:prstGeom prst="rect">
            <a:avLst/>
          </a:prstGeom>
        </p:spPr>
        <p:style>
          <a:lnRef idx="2">
            <a:schemeClr val="accent1"/>
          </a:lnRef>
          <a:fillRef idx="1">
            <a:schemeClr val="lt1"/>
          </a:fillRef>
          <a:effectRef idx="0">
            <a:schemeClr val="accent1"/>
          </a:effectRef>
          <a:fontRef idx="minor">
            <a:schemeClr val="dk1"/>
          </a:fontRef>
        </p:style>
        <p:txBody>
          <a:bodyPr wrap="square" lIns="91370" tIns="45687" rIns="91370" bIns="45687">
            <a:spAutoFit/>
          </a:bodyPr>
          <a:lstStyle/>
          <a:p>
            <a:pPr algn="ctr" defTabSz="448938" eaLnBrk="0" hangingPunct="0">
              <a:defRPr/>
            </a:pPr>
            <a:r>
              <a:rPr lang="nl-NL" sz="2200" dirty="0">
                <a:solidFill>
                  <a:srgbClr val="000000"/>
                </a:solidFill>
                <a:latin typeface="Arial" pitchFamily="34" charset="0"/>
                <a:cs typeface="Arial" pitchFamily="34" charset="0"/>
              </a:rPr>
              <a:t>Kann Thermometer hinzufügen / entfernen</a:t>
            </a:r>
          </a:p>
        </p:txBody>
      </p:sp>
      <p:cxnSp>
        <p:nvCxnSpPr>
          <p:cNvPr id="16" name="Straight Arrow Connector 8"/>
          <p:cNvCxnSpPr/>
          <p:nvPr/>
        </p:nvCxnSpPr>
        <p:spPr>
          <a:xfrm flipV="1">
            <a:off x="4402959" y="2182143"/>
            <a:ext cx="1646237" cy="111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9"/>
          <p:cNvSpPr txBox="1"/>
          <p:nvPr/>
        </p:nvSpPr>
        <p:spPr>
          <a:xfrm>
            <a:off x="6157144" y="4512593"/>
            <a:ext cx="2478088" cy="1107996"/>
          </a:xfrm>
          <a:prstGeom prst="rect">
            <a:avLst/>
          </a:prstGeom>
        </p:spPr>
        <p:style>
          <a:lnRef idx="2">
            <a:schemeClr val="accent1"/>
          </a:lnRef>
          <a:fillRef idx="1">
            <a:schemeClr val="lt1"/>
          </a:fillRef>
          <a:effectRef idx="0">
            <a:schemeClr val="accent1"/>
          </a:effectRef>
          <a:fontRef idx="minor">
            <a:schemeClr val="dk1"/>
          </a:fontRef>
        </p:style>
        <p:txBody>
          <a:bodyPr lIns="91370" tIns="45687" rIns="91370" bIns="45687">
            <a:spAutoFit/>
          </a:bodyPr>
          <a:lstStyle/>
          <a:p>
            <a:pPr algn="ctr" defTabSz="448938" eaLnBrk="0" hangingPunct="0">
              <a:defRPr/>
            </a:pPr>
            <a:r>
              <a:rPr lang="nl-NL" sz="2200" dirty="0">
                <a:solidFill>
                  <a:srgbClr val="000000"/>
                </a:solidFill>
                <a:latin typeface="Arial" pitchFamily="34" charset="0"/>
                <a:cs typeface="Arial" pitchFamily="34" charset="0"/>
              </a:rPr>
              <a:t>Implementiert Temperatur-Umrechnung</a:t>
            </a:r>
          </a:p>
        </p:txBody>
      </p:sp>
      <p:cxnSp>
        <p:nvCxnSpPr>
          <p:cNvPr id="18" name="Straight Arrow Connector 10"/>
          <p:cNvCxnSpPr>
            <a:endCxn id="17" idx="1"/>
          </p:cNvCxnSpPr>
          <p:nvPr/>
        </p:nvCxnSpPr>
        <p:spPr>
          <a:xfrm>
            <a:off x="5622157" y="4965034"/>
            <a:ext cx="534987" cy="1015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itle 1"/>
          <p:cNvSpPr>
            <a:spLocks noGrp="1"/>
          </p:cNvSpPr>
          <p:nvPr>
            <p:ph type="title" idx="4294967295"/>
          </p:nvPr>
        </p:nvSpPr>
        <p:spPr>
          <a:xfrm>
            <a:off x="0" y="0"/>
            <a:ext cx="5878513" cy="979488"/>
          </a:xfrm>
        </p:spPr>
        <p:txBody>
          <a:bodyPr wrap="square">
            <a:normAutofit/>
          </a:bodyPr>
          <a:lstStyle/>
          <a:p>
            <a:pPr algn="ctr" fontAlgn="auto">
              <a:spcAft>
                <a:spcPts val="0"/>
              </a:spcAft>
              <a:defRPr/>
            </a:pPr>
            <a:r>
              <a:rPr lang="de-DE" sz="2800" dirty="0">
                <a:solidFill>
                  <a:srgbClr val="7DA647"/>
                </a:solidFill>
                <a:latin typeface="Arial"/>
                <a:ea typeface="Arial-BoldMT"/>
                <a:cs typeface="DejaVu Sans"/>
              </a:rPr>
              <a:t>Daten mehrfach </a:t>
            </a:r>
            <a:r>
              <a:rPr lang="de-DE" sz="2800" dirty="0" smtClean="0">
                <a:solidFill>
                  <a:srgbClr val="7DA647"/>
                </a:solidFill>
                <a:latin typeface="Arial"/>
                <a:ea typeface="Arial-BoldMT"/>
                <a:cs typeface="DejaVu Sans"/>
              </a:rPr>
              <a:t>visualisieren: Lösung</a:t>
            </a:r>
            <a:endParaRPr lang="nl-NL" altLang="en-US" sz="2800" dirty="0"/>
          </a:p>
        </p:txBody>
      </p:sp>
      <p:sp>
        <p:nvSpPr>
          <p:cNvPr id="21" name="TextBox 4"/>
          <p:cNvSpPr txBox="1"/>
          <p:nvPr/>
        </p:nvSpPr>
        <p:spPr>
          <a:xfrm>
            <a:off x="467544" y="1340775"/>
            <a:ext cx="5341938" cy="31700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91370" tIns="45687" rIns="91370" bIns="45687">
            <a:spAutoFit/>
          </a:bodyPr>
          <a:lstStyle/>
          <a:p>
            <a:pPr defTabSz="448938" eaLnBrk="0" hangingPunct="0">
              <a:defRPr/>
            </a:pPr>
            <a:endParaRPr lang="nl-NL" sz="2000" dirty="0">
              <a:solidFill>
                <a:srgbClr val="000000"/>
              </a:solidFill>
              <a:latin typeface="Arial" pitchFamily="34" charset="0"/>
              <a:cs typeface="Arial" pitchFamily="34" charset="0"/>
            </a:endParaRPr>
          </a:p>
          <a:p>
            <a:pPr defTabSz="448938" eaLnBrk="0" hangingPunct="0">
              <a:defRPr/>
            </a:pPr>
            <a:endParaRPr lang="nl-NL" sz="2000" dirty="0">
              <a:solidFill>
                <a:srgbClr val="FF0000"/>
              </a:solidFill>
              <a:latin typeface="Arial" pitchFamily="34" charset="0"/>
              <a:cs typeface="Arial" pitchFamily="34" charset="0"/>
            </a:endParaRPr>
          </a:p>
          <a:p>
            <a:pPr defTabSz="448938" eaLnBrk="0" hangingPunct="0">
              <a:defRPr/>
            </a:pPr>
            <a:endParaRPr lang="nl-NL" sz="2000" dirty="0">
              <a:solidFill>
                <a:srgbClr val="000000"/>
              </a:solidFill>
              <a:latin typeface="Arial" pitchFamily="34" charset="0"/>
              <a:cs typeface="Arial" pitchFamily="34" charset="0"/>
            </a:endParaRPr>
          </a:p>
          <a:p>
            <a:pPr defTabSz="448938" eaLnBrk="0" hangingPunct="0">
              <a:defRPr/>
            </a:pPr>
            <a:endParaRPr lang="nl-NL" sz="2000" dirty="0">
              <a:solidFill>
                <a:srgbClr val="000000"/>
              </a:solidFill>
              <a:latin typeface="Arial" pitchFamily="34" charset="0"/>
              <a:cs typeface="Arial" pitchFamily="34" charset="0"/>
            </a:endParaRPr>
          </a:p>
          <a:p>
            <a:pPr defTabSz="448938" eaLnBrk="0" hangingPunct="0">
              <a:defRPr/>
            </a:pPr>
            <a:r>
              <a:rPr lang="nl-NL" sz="2000" dirty="0">
                <a:solidFill>
                  <a:srgbClr val="000000"/>
                </a:solidFill>
                <a:latin typeface="Arial" pitchFamily="34" charset="0"/>
                <a:cs typeface="Arial" pitchFamily="34" charset="0"/>
              </a:rPr>
              <a:t/>
            </a:r>
            <a:br>
              <a:rPr lang="nl-NL" sz="2000" dirty="0">
                <a:solidFill>
                  <a:srgbClr val="000000"/>
                </a:solidFill>
                <a:latin typeface="Arial" pitchFamily="34" charset="0"/>
                <a:cs typeface="Arial" pitchFamily="34" charset="0"/>
              </a:rPr>
            </a:br>
            <a:endParaRPr lang="nl-NL" sz="2000" dirty="0">
              <a:solidFill>
                <a:srgbClr val="000000"/>
              </a:solidFill>
              <a:latin typeface="Arial" pitchFamily="34" charset="0"/>
              <a:cs typeface="Arial" pitchFamily="34" charset="0"/>
            </a:endParaRPr>
          </a:p>
          <a:p>
            <a:pPr defTabSz="448938" eaLnBrk="0" hangingPunct="0">
              <a:defRPr/>
            </a:pPr>
            <a:endParaRPr lang="nl-NL" sz="2000" dirty="0">
              <a:solidFill>
                <a:srgbClr val="FF0000"/>
              </a:solidFill>
              <a:latin typeface="Arial" pitchFamily="34" charset="0"/>
              <a:cs typeface="Arial" pitchFamily="34" charset="0"/>
            </a:endParaRPr>
          </a:p>
          <a:p>
            <a:pPr defTabSz="448938" eaLnBrk="0" hangingPunct="0">
              <a:defRPr/>
            </a:pPr>
            <a:r>
              <a:rPr lang="nl-NL" sz="2000" dirty="0">
                <a:solidFill>
                  <a:srgbClr val="FF0000"/>
                </a:solidFill>
                <a:latin typeface="Arial" pitchFamily="34" charset="0"/>
                <a:cs typeface="Arial" pitchFamily="34" charset="0"/>
              </a:rPr>
              <a:t/>
            </a:r>
            <a:br>
              <a:rPr lang="nl-NL" sz="2000" dirty="0">
                <a:solidFill>
                  <a:srgbClr val="FF0000"/>
                </a:solidFill>
                <a:latin typeface="Arial" pitchFamily="34" charset="0"/>
                <a:cs typeface="Arial" pitchFamily="34" charset="0"/>
              </a:rPr>
            </a:br>
            <a:r>
              <a:rPr lang="nl-NL" sz="2000" dirty="0">
                <a:solidFill>
                  <a:srgbClr val="000000"/>
                </a:solidFill>
                <a:latin typeface="Arial" pitchFamily="34" charset="0"/>
                <a:cs typeface="Arial" pitchFamily="34" charset="0"/>
              </a:rPr>
              <a:t>    }</a:t>
            </a:r>
            <a:br>
              <a:rPr lang="nl-NL" sz="2000" dirty="0">
                <a:solidFill>
                  <a:srgbClr val="000000"/>
                </a:solidFill>
                <a:latin typeface="Arial" pitchFamily="34" charset="0"/>
                <a:cs typeface="Arial" pitchFamily="34" charset="0"/>
              </a:rPr>
            </a:br>
            <a:endParaRPr lang="nl-NL" sz="2000" dirty="0">
              <a:solidFill>
                <a:srgbClr val="FF0000"/>
              </a:solidFill>
              <a:latin typeface="Arial" pitchFamily="34" charset="0"/>
              <a:cs typeface="Arial" pitchFamily="34" charset="0"/>
            </a:endParaRPr>
          </a:p>
        </p:txBody>
      </p:sp>
      <p:sp>
        <p:nvSpPr>
          <p:cNvPr id="8" name="Fußzeilenplatzhalter 7"/>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9" name="Foliennummernplatzhalter 8"/>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72</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579773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2000"/>
                                        <p:tgtEl>
                                          <p:spTgt spid="1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6" end="6"/>
                                            </p:txEl>
                                          </p:spTgt>
                                        </p:tgtEl>
                                        <p:attrNameLst>
                                          <p:attrName>style.visibility</p:attrName>
                                        </p:attrNameLst>
                                      </p:cBhvr>
                                      <p:to>
                                        <p:strVal val="visible"/>
                                      </p:to>
                                    </p:set>
                                    <p:animEffect transition="in" filter="fade">
                                      <p:cBhvr>
                                        <p:cTn id="10" dur="2000"/>
                                        <p:tgtEl>
                                          <p:spTgt spid="14">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xEl>
                                              <p:pRg st="6" end="6"/>
                                            </p:txEl>
                                          </p:spTgt>
                                        </p:tgtEl>
                                        <p:attrNameLst>
                                          <p:attrName>style.visibility</p:attrName>
                                        </p:attrNameLst>
                                      </p:cBhvr>
                                      <p:to>
                                        <p:strVal val="visible"/>
                                      </p:to>
                                    </p:set>
                                    <p:animEffect transition="in" filter="fade">
                                      <p:cBhvr>
                                        <p:cTn id="13" dur="20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a:spLocks noGrp="1"/>
          </p:cNvSpPr>
          <p:nvPr>
            <p:ph type="title" idx="4294967295"/>
          </p:nvPr>
        </p:nvSpPr>
        <p:spPr>
          <a:xfrm>
            <a:off x="0" y="0"/>
            <a:ext cx="5878513" cy="979488"/>
          </a:xfrm>
        </p:spPr>
        <p:txBody>
          <a:bodyPr wrap="square">
            <a:normAutofit/>
          </a:bodyPr>
          <a:lstStyle/>
          <a:p>
            <a:pPr algn="ctr" fontAlgn="auto">
              <a:spcAft>
                <a:spcPts val="0"/>
              </a:spcAft>
              <a:defRPr/>
            </a:pPr>
            <a:r>
              <a:rPr lang="de-DE" sz="2800" dirty="0">
                <a:solidFill>
                  <a:srgbClr val="7DA647"/>
                </a:solidFill>
                <a:latin typeface="Arial"/>
                <a:ea typeface="Arial-BoldMT"/>
                <a:cs typeface="DejaVu Sans"/>
              </a:rPr>
              <a:t>Daten mehrfach </a:t>
            </a:r>
            <a:r>
              <a:rPr lang="de-DE" sz="2800" dirty="0" smtClean="0">
                <a:solidFill>
                  <a:srgbClr val="7DA647"/>
                </a:solidFill>
                <a:latin typeface="Arial"/>
                <a:ea typeface="Arial-BoldMT"/>
                <a:cs typeface="DejaVu Sans"/>
              </a:rPr>
              <a:t>visualisieren: Designmodell</a:t>
            </a:r>
            <a:endParaRPr lang="nl-NL" altLang="en-US" sz="2800" dirty="0"/>
          </a:p>
        </p:txBody>
      </p:sp>
      <p:sp>
        <p:nvSpPr>
          <p:cNvPr id="4" name="TextBox 3"/>
          <p:cNvSpPr txBox="1"/>
          <p:nvPr/>
        </p:nvSpPr>
        <p:spPr>
          <a:xfrm>
            <a:off x="5084537" y="1320363"/>
            <a:ext cx="1973476" cy="1477261"/>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none" lIns="91370" tIns="45687" rIns="91370" bIns="45687">
            <a:spAutoFit/>
          </a:bodyPr>
          <a:lstStyle/>
          <a:p>
            <a:pPr algn="ctr" defTabSz="448938" eaLnBrk="0" hangingPunct="0">
              <a:defRPr/>
            </a:pPr>
            <a:r>
              <a:rPr lang="nl-NL" b="1" dirty="0">
                <a:solidFill>
                  <a:srgbClr val="000000"/>
                </a:solidFill>
                <a:latin typeface="Arial" pitchFamily="34" charset="0"/>
                <a:cs typeface="Arial" pitchFamily="34" charset="0"/>
              </a:rPr>
              <a:t>Thermometer</a:t>
            </a:r>
          </a:p>
          <a:p>
            <a:pPr algn="ctr" defTabSz="448938" eaLnBrk="0" hangingPunct="0">
              <a:defRPr/>
            </a:pPr>
            <a:endParaRPr lang="nl-NL" dirty="0">
              <a:solidFill>
                <a:srgbClr val="000000"/>
              </a:solidFill>
              <a:latin typeface="Arial" pitchFamily="34" charset="0"/>
              <a:cs typeface="Arial" pitchFamily="34" charset="0"/>
            </a:endParaRPr>
          </a:p>
          <a:p>
            <a:pPr algn="ctr" defTabSz="448938" eaLnBrk="0" hangingPunct="0">
              <a:defRPr/>
            </a:pPr>
            <a:r>
              <a:rPr lang="nl-NL" dirty="0">
                <a:solidFill>
                  <a:srgbClr val="000000"/>
                </a:solidFill>
                <a:latin typeface="Arial" pitchFamily="34" charset="0"/>
                <a:cs typeface="Arial" pitchFamily="34" charset="0"/>
              </a:rPr>
              <a:t>-  temp : int</a:t>
            </a:r>
          </a:p>
          <a:p>
            <a:pPr algn="ctr" defTabSz="448938" eaLnBrk="0" hangingPunct="0">
              <a:defRPr/>
            </a:pPr>
            <a:endParaRPr lang="nl-NL" dirty="0">
              <a:solidFill>
                <a:srgbClr val="000000"/>
              </a:solidFill>
              <a:latin typeface="Arial" pitchFamily="34" charset="0"/>
              <a:cs typeface="Arial" pitchFamily="34" charset="0"/>
            </a:endParaRPr>
          </a:p>
          <a:p>
            <a:pPr algn="ctr" defTabSz="448938" eaLnBrk="0" hangingPunct="0">
              <a:defRPr/>
            </a:pPr>
            <a:r>
              <a:rPr lang="nl-NL" dirty="0">
                <a:solidFill>
                  <a:srgbClr val="000000"/>
                </a:solidFill>
                <a:latin typeface="Arial" pitchFamily="34" charset="0"/>
                <a:cs typeface="Arial" pitchFamily="34" charset="0"/>
              </a:rPr>
              <a:t>+ </a:t>
            </a:r>
            <a:r>
              <a:rPr lang="nl-NL" dirty="0" smtClean="0">
                <a:solidFill>
                  <a:srgbClr val="000000"/>
                </a:solidFill>
                <a:latin typeface="Arial" pitchFamily="34" charset="0"/>
                <a:cs typeface="Arial" pitchFamily="34" charset="0"/>
              </a:rPr>
              <a:t>update(Sensor</a:t>
            </a:r>
            <a:r>
              <a:rPr lang="nl-NL" dirty="0">
                <a:solidFill>
                  <a:srgbClr val="000000"/>
                </a:solidFill>
                <a:latin typeface="Arial" pitchFamily="34" charset="0"/>
                <a:cs typeface="Arial" pitchFamily="34" charset="0"/>
              </a:rPr>
              <a:t>)</a:t>
            </a:r>
          </a:p>
        </p:txBody>
      </p:sp>
      <p:cxnSp>
        <p:nvCxnSpPr>
          <p:cNvPr id="6" name="Straight Connector 5"/>
          <p:cNvCxnSpPr/>
          <p:nvPr/>
        </p:nvCxnSpPr>
        <p:spPr>
          <a:xfrm rot="10800000" flipH="1">
            <a:off x="5103689" y="1768033"/>
            <a:ext cx="1935162" cy="1588"/>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689374" y="3395229"/>
            <a:ext cx="2480025" cy="369265"/>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none" lIns="91370" tIns="45687" rIns="91370" bIns="45687">
            <a:spAutoFit/>
          </a:bodyPr>
          <a:lstStyle/>
          <a:p>
            <a:pPr algn="ctr" defTabSz="448938" eaLnBrk="0" hangingPunct="0">
              <a:defRPr/>
            </a:pPr>
            <a:r>
              <a:rPr lang="nl-NL" b="1" dirty="0">
                <a:solidFill>
                  <a:srgbClr val="000000"/>
                </a:solidFill>
                <a:latin typeface="Arial" pitchFamily="34" charset="0"/>
                <a:cs typeface="Arial" pitchFamily="34" charset="0"/>
              </a:rPr>
              <a:t>CelciusThermometer</a:t>
            </a:r>
          </a:p>
        </p:txBody>
      </p:sp>
      <p:sp>
        <p:nvSpPr>
          <p:cNvPr id="8" name="TextBox 7"/>
          <p:cNvSpPr txBox="1"/>
          <p:nvPr/>
        </p:nvSpPr>
        <p:spPr>
          <a:xfrm>
            <a:off x="6534573" y="3392053"/>
            <a:ext cx="2069657" cy="369265"/>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none" lIns="91370" tIns="45687" rIns="91370" bIns="45687">
            <a:spAutoFit/>
          </a:bodyPr>
          <a:lstStyle/>
          <a:p>
            <a:pPr algn="ctr" defTabSz="448938" eaLnBrk="0" hangingPunct="0">
              <a:defRPr/>
            </a:pPr>
            <a:r>
              <a:rPr lang="nl-NL" b="1">
                <a:solidFill>
                  <a:srgbClr val="000000"/>
                </a:solidFill>
                <a:latin typeface="Arial" pitchFamily="34" charset="0"/>
                <a:cs typeface="Arial" pitchFamily="34" charset="0"/>
              </a:rPr>
              <a:t>FahThermometer</a:t>
            </a:r>
          </a:p>
        </p:txBody>
      </p:sp>
      <p:sp>
        <p:nvSpPr>
          <p:cNvPr id="9" name="Isosceles Triangle 8"/>
          <p:cNvSpPr/>
          <p:nvPr/>
        </p:nvSpPr>
        <p:spPr>
          <a:xfrm>
            <a:off x="6340358" y="2806258"/>
            <a:ext cx="239713" cy="217488"/>
          </a:xfrm>
          <a:prstGeom prst="triangle">
            <a:avLst/>
          </a:prstGeom>
        </p:spPr>
        <p:style>
          <a:lnRef idx="2">
            <a:schemeClr val="dk1"/>
          </a:lnRef>
          <a:fillRef idx="1">
            <a:schemeClr val="lt1"/>
          </a:fillRef>
          <a:effectRef idx="0">
            <a:schemeClr val="dk1"/>
          </a:effectRef>
          <a:fontRef idx="minor">
            <a:schemeClr val="dk1"/>
          </a:fontRef>
        </p:style>
        <p:txBody>
          <a:bodyPr lIns="91370" tIns="45687" rIns="91370" bIns="45687" anchor="ctr"/>
          <a:lstStyle/>
          <a:p>
            <a:pPr algn="ctr" defTabSz="448938" eaLnBrk="0" hangingPunct="0">
              <a:defRPr/>
            </a:pPr>
            <a:endParaRPr lang="nl-NL">
              <a:solidFill>
                <a:srgbClr val="000000"/>
              </a:solidFill>
            </a:endParaRPr>
          </a:p>
        </p:txBody>
      </p:sp>
      <p:cxnSp>
        <p:nvCxnSpPr>
          <p:cNvPr id="11" name="Elbow Connector 10"/>
          <p:cNvCxnSpPr>
            <a:stCxn id="7" idx="0"/>
            <a:endCxn id="9" idx="3"/>
          </p:cNvCxnSpPr>
          <p:nvPr/>
        </p:nvCxnSpPr>
        <p:spPr>
          <a:xfrm rot="5400000" flipH="1" flipV="1">
            <a:off x="5509060" y="2444074"/>
            <a:ext cx="371483" cy="1530828"/>
          </a:xfrm>
          <a:prstGeom prst="bentConnector3">
            <a:avLst>
              <a:gd name="adj1" fmla="val 50000"/>
            </a:avLst>
          </a:prstGeom>
        </p:spPr>
        <p:style>
          <a:lnRef idx="2">
            <a:schemeClr val="dk1"/>
          </a:lnRef>
          <a:fillRef idx="0">
            <a:schemeClr val="dk1"/>
          </a:fillRef>
          <a:effectRef idx="1">
            <a:schemeClr val="dk1"/>
          </a:effectRef>
          <a:fontRef idx="minor">
            <a:schemeClr val="tx1"/>
          </a:fontRef>
        </p:style>
      </p:cxnSp>
      <p:cxnSp>
        <p:nvCxnSpPr>
          <p:cNvPr id="12" name="Elbow Connector 11"/>
          <p:cNvCxnSpPr>
            <a:stCxn id="8" idx="0"/>
            <a:endCxn id="9" idx="3"/>
          </p:cNvCxnSpPr>
          <p:nvPr/>
        </p:nvCxnSpPr>
        <p:spPr>
          <a:xfrm rot="16200000" flipV="1">
            <a:off x="6830656" y="2653306"/>
            <a:ext cx="368307" cy="1109187"/>
          </a:xfrm>
          <a:prstGeom prst="bentConnector3">
            <a:avLst>
              <a:gd name="adj1" fmla="val 50000"/>
            </a:avLst>
          </a:prstGeom>
        </p:spPr>
        <p:style>
          <a:lnRef idx="2">
            <a:schemeClr val="dk1"/>
          </a:lnRef>
          <a:fillRef idx="0">
            <a:schemeClr val="dk1"/>
          </a:fillRef>
          <a:effectRef idx="1">
            <a:schemeClr val="dk1"/>
          </a:effectRef>
          <a:fontRef idx="minor">
            <a:schemeClr val="tx1"/>
          </a:fontRef>
        </p:style>
      </p:cxnSp>
      <p:sp>
        <p:nvSpPr>
          <p:cNvPr id="17" name="TextBox 16"/>
          <p:cNvSpPr txBox="1"/>
          <p:nvPr/>
        </p:nvSpPr>
        <p:spPr>
          <a:xfrm>
            <a:off x="2956948" y="4250886"/>
            <a:ext cx="3191758" cy="369265"/>
          </a:xfrm>
          <a:prstGeom prst="rect">
            <a:avLst/>
          </a:prstGeom>
        </p:spPr>
        <p:style>
          <a:lnRef idx="2">
            <a:schemeClr val="accent1"/>
          </a:lnRef>
          <a:fillRef idx="1">
            <a:schemeClr val="lt1"/>
          </a:fillRef>
          <a:effectRef idx="0">
            <a:schemeClr val="accent1"/>
          </a:effectRef>
          <a:fontRef idx="minor">
            <a:schemeClr val="dk1"/>
          </a:fontRef>
        </p:style>
        <p:txBody>
          <a:bodyPr wrap="none" lIns="91370" tIns="45687" rIns="91370" bIns="45687">
            <a:spAutoFit/>
          </a:bodyPr>
          <a:lstStyle/>
          <a:p>
            <a:pPr algn="ctr" defTabSz="448938" eaLnBrk="0" hangingPunct="0">
              <a:defRPr/>
            </a:pPr>
            <a:r>
              <a:rPr lang="nl-NL" dirty="0">
                <a:solidFill>
                  <a:srgbClr val="000000"/>
                </a:solidFill>
                <a:latin typeface="Arial" pitchFamily="34" charset="0"/>
                <a:cs typeface="Arial" pitchFamily="34" charset="0"/>
              </a:rPr>
              <a:t>update(h) {   temp = h.temp } </a:t>
            </a:r>
          </a:p>
        </p:txBody>
      </p:sp>
      <p:sp>
        <p:nvSpPr>
          <p:cNvPr id="27" name="TextBox 26"/>
          <p:cNvSpPr txBox="1"/>
          <p:nvPr/>
        </p:nvSpPr>
        <p:spPr>
          <a:xfrm>
            <a:off x="4571223" y="4890653"/>
            <a:ext cx="4057381" cy="369265"/>
          </a:xfrm>
          <a:prstGeom prst="rect">
            <a:avLst/>
          </a:prstGeom>
        </p:spPr>
        <p:style>
          <a:lnRef idx="2">
            <a:schemeClr val="accent1"/>
          </a:lnRef>
          <a:fillRef idx="1">
            <a:schemeClr val="lt1"/>
          </a:fillRef>
          <a:effectRef idx="0">
            <a:schemeClr val="accent1"/>
          </a:effectRef>
          <a:fontRef idx="minor">
            <a:schemeClr val="dk1"/>
          </a:fontRef>
        </p:style>
        <p:txBody>
          <a:bodyPr wrap="none" lIns="91370" tIns="45687" rIns="91370" bIns="45687">
            <a:spAutoFit/>
          </a:bodyPr>
          <a:lstStyle/>
          <a:p>
            <a:pPr algn="ctr" defTabSz="448938" eaLnBrk="0" hangingPunct="0">
              <a:defRPr/>
            </a:pPr>
            <a:r>
              <a:rPr lang="nl-NL" dirty="0">
                <a:solidFill>
                  <a:srgbClr val="000000"/>
                </a:solidFill>
                <a:latin typeface="Arial" pitchFamily="34" charset="0"/>
                <a:cs typeface="Arial" pitchFamily="34" charset="0"/>
              </a:rPr>
              <a:t>update(h) {  temp = 9*h.temp/5 + 32 } </a:t>
            </a:r>
          </a:p>
        </p:txBody>
      </p:sp>
      <p:cxnSp>
        <p:nvCxnSpPr>
          <p:cNvPr id="29" name="Straight Connector 28"/>
          <p:cNvCxnSpPr>
            <a:stCxn id="17" idx="0"/>
          </p:cNvCxnSpPr>
          <p:nvPr/>
        </p:nvCxnSpPr>
        <p:spPr>
          <a:xfrm flipV="1">
            <a:off x="4552827" y="3688912"/>
            <a:ext cx="280988" cy="561974"/>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27" idx="0"/>
          </p:cNvCxnSpPr>
          <p:nvPr/>
        </p:nvCxnSpPr>
        <p:spPr>
          <a:xfrm flipV="1">
            <a:off x="6599914" y="3709553"/>
            <a:ext cx="499265" cy="1181100"/>
          </a:xfrm>
          <a:prstGeom prst="line">
            <a:avLst/>
          </a:prstGeom>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499676" y="3706370"/>
            <a:ext cx="1967064" cy="120026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none" lIns="91370" tIns="45687" rIns="91370" bIns="45687">
            <a:spAutoFit/>
          </a:bodyPr>
          <a:lstStyle/>
          <a:p>
            <a:pPr algn="ctr" defTabSz="448938" eaLnBrk="0" hangingPunct="0">
              <a:defRPr/>
            </a:pPr>
            <a:r>
              <a:rPr lang="nl-NL" b="1" dirty="0" smtClean="0">
                <a:solidFill>
                  <a:srgbClr val="000000"/>
                </a:solidFill>
                <a:latin typeface="Arial" pitchFamily="34" charset="0"/>
                <a:cs typeface="Arial" pitchFamily="34" charset="0"/>
              </a:rPr>
              <a:t>ConcreteSensor</a:t>
            </a:r>
            <a:endParaRPr lang="nl-NL" b="1" dirty="0">
              <a:solidFill>
                <a:srgbClr val="000000"/>
              </a:solidFill>
              <a:latin typeface="Arial" pitchFamily="34" charset="0"/>
              <a:cs typeface="Arial" pitchFamily="34" charset="0"/>
            </a:endParaRPr>
          </a:p>
          <a:p>
            <a:pPr algn="ctr" defTabSz="448938" eaLnBrk="0" hangingPunct="0">
              <a:defRPr/>
            </a:pPr>
            <a:endParaRPr lang="nl-NL" dirty="0">
              <a:solidFill>
                <a:srgbClr val="000000"/>
              </a:solidFill>
              <a:latin typeface="Arial" pitchFamily="34" charset="0"/>
              <a:cs typeface="Arial" pitchFamily="34" charset="0"/>
            </a:endParaRPr>
          </a:p>
          <a:p>
            <a:pPr algn="ctr" defTabSz="448938" eaLnBrk="0" hangingPunct="0">
              <a:defRPr/>
            </a:pPr>
            <a:r>
              <a:rPr lang="nl-NL" dirty="0">
                <a:solidFill>
                  <a:srgbClr val="000000"/>
                </a:solidFill>
                <a:latin typeface="Arial" pitchFamily="34" charset="0"/>
                <a:cs typeface="Arial" pitchFamily="34" charset="0"/>
              </a:rPr>
              <a:t>-  temp : int</a:t>
            </a:r>
          </a:p>
          <a:p>
            <a:pPr algn="ctr" defTabSz="448938" eaLnBrk="0" hangingPunct="0">
              <a:defRPr/>
            </a:pPr>
            <a:endParaRPr lang="nl-NL" dirty="0">
              <a:solidFill>
                <a:srgbClr val="000000"/>
              </a:solidFill>
              <a:latin typeface="Arial" pitchFamily="34" charset="0"/>
              <a:cs typeface="Arial" pitchFamily="34" charset="0"/>
            </a:endParaRPr>
          </a:p>
        </p:txBody>
      </p:sp>
      <p:cxnSp>
        <p:nvCxnSpPr>
          <p:cNvPr id="35" name="Straight Connector 34"/>
          <p:cNvCxnSpPr/>
          <p:nvPr/>
        </p:nvCxnSpPr>
        <p:spPr>
          <a:xfrm rot="10800000" flipH="1">
            <a:off x="5111633" y="2325253"/>
            <a:ext cx="1935163" cy="1587"/>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67546" y="4221088"/>
            <a:ext cx="2016224"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67546" y="4653136"/>
            <a:ext cx="2016224"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484455" y="1334652"/>
            <a:ext cx="2691622" cy="1477261"/>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none" lIns="91370" tIns="45687" rIns="91370" bIns="45687">
            <a:spAutoFit/>
          </a:bodyPr>
          <a:lstStyle/>
          <a:p>
            <a:pPr algn="ctr" defTabSz="448938" eaLnBrk="0" hangingPunct="0">
              <a:defRPr/>
            </a:pPr>
            <a:r>
              <a:rPr lang="nl-NL" b="1" dirty="0" smtClean="0">
                <a:solidFill>
                  <a:srgbClr val="000000"/>
                </a:solidFill>
                <a:latin typeface="Arial" pitchFamily="34" charset="0"/>
                <a:cs typeface="Arial" pitchFamily="34" charset="0"/>
              </a:rPr>
              <a:t>Sensor</a:t>
            </a:r>
            <a:endParaRPr lang="nl-NL" b="1" dirty="0">
              <a:solidFill>
                <a:srgbClr val="000000"/>
              </a:solidFill>
              <a:latin typeface="Arial" pitchFamily="34" charset="0"/>
              <a:cs typeface="Arial" pitchFamily="34" charset="0"/>
            </a:endParaRPr>
          </a:p>
          <a:p>
            <a:pPr algn="ctr" defTabSz="448938" eaLnBrk="0" hangingPunct="0">
              <a:defRPr/>
            </a:pPr>
            <a:endParaRPr lang="nl-NL" dirty="0">
              <a:solidFill>
                <a:srgbClr val="000000"/>
              </a:solidFill>
              <a:latin typeface="Arial" pitchFamily="34" charset="0"/>
              <a:cs typeface="Arial" pitchFamily="34" charset="0"/>
            </a:endParaRPr>
          </a:p>
          <a:p>
            <a:pPr algn="ctr" defTabSz="448938" eaLnBrk="0" hangingPunct="0">
              <a:defRPr/>
            </a:pPr>
            <a:r>
              <a:rPr lang="nl-NL" dirty="0">
                <a:solidFill>
                  <a:srgbClr val="000000"/>
                </a:solidFill>
                <a:latin typeface="Arial" pitchFamily="34" charset="0"/>
                <a:cs typeface="Arial" pitchFamily="34" charset="0"/>
              </a:rPr>
              <a:t>+ add(Thermometer)</a:t>
            </a:r>
          </a:p>
          <a:p>
            <a:pPr algn="ctr" defTabSz="448938" eaLnBrk="0" hangingPunct="0">
              <a:defRPr/>
            </a:pPr>
            <a:r>
              <a:rPr lang="nl-NL" dirty="0">
                <a:solidFill>
                  <a:srgbClr val="000000"/>
                </a:solidFill>
                <a:latin typeface="Arial" pitchFamily="34" charset="0"/>
                <a:cs typeface="Arial" pitchFamily="34" charset="0"/>
              </a:rPr>
              <a:t>+ remove(Thermometer)</a:t>
            </a:r>
          </a:p>
          <a:p>
            <a:pPr algn="ctr" defTabSz="448938" eaLnBrk="0" hangingPunct="0">
              <a:defRPr/>
            </a:pPr>
            <a:r>
              <a:rPr lang="nl-NL" dirty="0">
                <a:solidFill>
                  <a:srgbClr val="000000"/>
                </a:solidFill>
                <a:latin typeface="Arial" pitchFamily="34" charset="0"/>
                <a:cs typeface="Arial" pitchFamily="34" charset="0"/>
              </a:rPr>
              <a:t>+ notify()</a:t>
            </a:r>
          </a:p>
        </p:txBody>
      </p:sp>
      <p:cxnSp>
        <p:nvCxnSpPr>
          <p:cNvPr id="43" name="Straight Connector 42"/>
          <p:cNvCxnSpPr/>
          <p:nvPr/>
        </p:nvCxnSpPr>
        <p:spPr>
          <a:xfrm rot="10800000" flipH="1">
            <a:off x="484064" y="1823603"/>
            <a:ext cx="2690812" cy="1587"/>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46" name="Isosceles Triangle 45"/>
          <p:cNvSpPr/>
          <p:nvPr/>
        </p:nvSpPr>
        <p:spPr>
          <a:xfrm>
            <a:off x="1374453" y="2851480"/>
            <a:ext cx="239712" cy="217487"/>
          </a:xfrm>
          <a:prstGeom prst="triangle">
            <a:avLst/>
          </a:prstGeom>
        </p:spPr>
        <p:style>
          <a:lnRef idx="2">
            <a:schemeClr val="dk1"/>
          </a:lnRef>
          <a:fillRef idx="1">
            <a:schemeClr val="lt1"/>
          </a:fillRef>
          <a:effectRef idx="0">
            <a:schemeClr val="dk1"/>
          </a:effectRef>
          <a:fontRef idx="minor">
            <a:schemeClr val="dk1"/>
          </a:fontRef>
        </p:style>
        <p:txBody>
          <a:bodyPr lIns="91370" tIns="45687" rIns="91370" bIns="45687" anchor="ctr"/>
          <a:lstStyle/>
          <a:p>
            <a:pPr algn="ctr" defTabSz="448938" eaLnBrk="0" hangingPunct="0">
              <a:defRPr/>
            </a:pPr>
            <a:endParaRPr lang="nl-NL">
              <a:solidFill>
                <a:srgbClr val="000000"/>
              </a:solidFill>
            </a:endParaRPr>
          </a:p>
        </p:txBody>
      </p:sp>
      <p:cxnSp>
        <p:nvCxnSpPr>
          <p:cNvPr id="48" name="Straight Connector 47"/>
          <p:cNvCxnSpPr>
            <a:stCxn id="32" idx="0"/>
            <a:endCxn id="46" idx="3"/>
          </p:cNvCxnSpPr>
          <p:nvPr/>
        </p:nvCxnSpPr>
        <p:spPr>
          <a:xfrm flipV="1">
            <a:off x="1483208" y="3068967"/>
            <a:ext cx="11101" cy="637403"/>
          </a:xfrm>
          <a:prstGeom prst="line">
            <a:avLst/>
          </a:prstGeom>
        </p:spPr>
        <p:style>
          <a:lnRef idx="2">
            <a:schemeClr val="dk1"/>
          </a:lnRef>
          <a:fillRef idx="0">
            <a:schemeClr val="dk1"/>
          </a:fillRef>
          <a:effectRef idx="1">
            <a:schemeClr val="dk1"/>
          </a:effectRef>
          <a:fontRef idx="minor">
            <a:schemeClr val="tx1"/>
          </a:fontRef>
        </p:style>
      </p:cxnSp>
      <p:cxnSp>
        <p:nvCxnSpPr>
          <p:cNvPr id="52" name="Straight Connector 51"/>
          <p:cNvCxnSpPr>
            <a:stCxn id="42" idx="3"/>
            <a:endCxn id="4" idx="1"/>
          </p:cNvCxnSpPr>
          <p:nvPr/>
        </p:nvCxnSpPr>
        <p:spPr>
          <a:xfrm flipV="1">
            <a:off x="3176077" y="2058994"/>
            <a:ext cx="1908460" cy="14289"/>
          </a:xfrm>
          <a:prstGeom prst="line">
            <a:avLst/>
          </a:prstGeom>
        </p:spPr>
        <p:style>
          <a:lnRef idx="2">
            <a:schemeClr val="dk1"/>
          </a:lnRef>
          <a:fillRef idx="0">
            <a:schemeClr val="dk1"/>
          </a:fillRef>
          <a:effectRef idx="1">
            <a:schemeClr val="dk1"/>
          </a:effectRef>
          <a:fontRef idx="minor">
            <a:schemeClr val="tx1"/>
          </a:fontRef>
        </p:style>
      </p:cxnSp>
      <p:sp>
        <p:nvSpPr>
          <p:cNvPr id="53" name="TextBox 52"/>
          <p:cNvSpPr txBox="1">
            <a:spLocks noChangeArrowheads="1"/>
          </p:cNvSpPr>
          <p:nvPr/>
        </p:nvSpPr>
        <p:spPr bwMode="auto">
          <a:xfrm>
            <a:off x="3794158" y="1715650"/>
            <a:ext cx="1364335" cy="369265"/>
          </a:xfrm>
          <a:prstGeom prst="rect">
            <a:avLst/>
          </a:prstGeom>
          <a:noFill/>
          <a:ln w="9525">
            <a:noFill/>
            <a:miter lim="800000"/>
            <a:headEnd/>
            <a:tailEnd/>
          </a:ln>
        </p:spPr>
        <p:txBody>
          <a:bodyPr wrap="none" lIns="91370" tIns="45687" rIns="91370" bIns="45687">
            <a:spAutoFit/>
          </a:bodyPr>
          <a:lstStyle/>
          <a:p>
            <a:pPr algn="ctr" defTabSz="448938" eaLnBrk="0" hangingPunct="0"/>
            <a:r>
              <a:rPr lang="nl-NL" i="1" dirty="0">
                <a:solidFill>
                  <a:srgbClr val="000000"/>
                </a:solidFill>
                <a:latin typeface="Times New Roman" pitchFamily="18" charset="0"/>
                <a:cs typeface="Times New Roman" pitchFamily="18" charset="0"/>
              </a:rPr>
              <a:t>thermometer</a:t>
            </a:r>
          </a:p>
        </p:txBody>
      </p:sp>
      <p:sp>
        <p:nvSpPr>
          <p:cNvPr id="54" name="TextBox 53"/>
          <p:cNvSpPr txBox="1">
            <a:spLocks noChangeArrowheads="1"/>
          </p:cNvSpPr>
          <p:nvPr/>
        </p:nvSpPr>
        <p:spPr bwMode="auto">
          <a:xfrm>
            <a:off x="4494613" y="2085538"/>
            <a:ext cx="530774" cy="369265"/>
          </a:xfrm>
          <a:prstGeom prst="rect">
            <a:avLst/>
          </a:prstGeom>
          <a:noFill/>
          <a:ln w="9525">
            <a:noFill/>
            <a:miter lim="800000"/>
            <a:headEnd/>
            <a:tailEnd/>
          </a:ln>
        </p:spPr>
        <p:txBody>
          <a:bodyPr wrap="none" lIns="91370" tIns="45687" rIns="91370" bIns="45687">
            <a:spAutoFit/>
          </a:bodyPr>
          <a:lstStyle/>
          <a:p>
            <a:pPr algn="ctr" defTabSz="448938" eaLnBrk="0" hangingPunct="0"/>
            <a:r>
              <a:rPr lang="nl-NL" b="1" i="1" dirty="0">
                <a:solidFill>
                  <a:srgbClr val="000000"/>
                </a:solidFill>
                <a:latin typeface="Times New Roman" pitchFamily="18" charset="0"/>
                <a:cs typeface="Times New Roman" pitchFamily="18" charset="0"/>
              </a:rPr>
              <a:t>0..*</a:t>
            </a:r>
          </a:p>
        </p:txBody>
      </p:sp>
      <p:sp>
        <p:nvSpPr>
          <p:cNvPr id="33" name="Title 1"/>
          <p:cNvSpPr txBox="1">
            <a:spLocks/>
          </p:cNvSpPr>
          <p:nvPr/>
        </p:nvSpPr>
        <p:spPr bwMode="auto">
          <a:xfrm>
            <a:off x="467547" y="5373216"/>
            <a:ext cx="8424936" cy="576064"/>
          </a:xfrm>
          <a:prstGeom prst="rect">
            <a:avLst/>
          </a:prstGeom>
          <a:noFill/>
          <a:ln w="9525">
            <a:noFill/>
            <a:round/>
            <a:headEnd/>
            <a:tailEnd/>
          </a:ln>
        </p:spPr>
        <p:txBody>
          <a:bodyPr vert="horz" wrap="square" lIns="89934" tIns="46766" rIns="89934" bIns="46766" numCol="1" anchor="ctr" anchorCtr="0" compatLnSpc="1">
            <a:prstTxWarp prst="textNoShape">
              <a:avLst/>
            </a:prstTxWarp>
            <a:noAutofit/>
          </a:bodyPr>
          <a:lstStyle/>
          <a:p>
            <a:pPr defTabSz="448938" eaLnBrk="0" fontAlgn="auto" hangingPunct="0">
              <a:lnSpc>
                <a:spcPct val="110000"/>
              </a:lnSpc>
              <a:spcAft>
                <a:spcPts val="0"/>
              </a:spcAft>
              <a:buClr>
                <a:srgbClr val="000000"/>
              </a:buClr>
              <a:buSzPct val="100000"/>
              <a:defRPr/>
            </a:pPr>
            <a:r>
              <a:rPr lang="nl-NL" altLang="en-US" sz="2400" kern="0" dirty="0">
                <a:solidFill>
                  <a:srgbClr val="000000"/>
                </a:solidFill>
                <a:latin typeface="Arial Unicode MS" panose="020B0604020202020204" pitchFamily="34" charset="-128"/>
                <a:cs typeface="DejaVu Sans"/>
                <a:sym typeface="Wingdings" pitchFamily="2" charset="2"/>
              </a:rPr>
              <a:t> Wie </a:t>
            </a:r>
            <a:r>
              <a:rPr lang="nl-NL" altLang="en-US" sz="2400" b="1" kern="0" dirty="0">
                <a:solidFill>
                  <a:srgbClr val="000000"/>
                </a:solidFill>
                <a:latin typeface="Arial Unicode MS" panose="020B0604020202020204" pitchFamily="34" charset="-128"/>
                <a:cs typeface="DejaVu Sans"/>
                <a:sym typeface="Wingdings" pitchFamily="2" charset="2"/>
              </a:rPr>
              <a:t>verallgemeinern</a:t>
            </a:r>
            <a:r>
              <a:rPr lang="nl-NL" altLang="en-US" sz="2400" kern="0" dirty="0">
                <a:solidFill>
                  <a:srgbClr val="000000"/>
                </a:solidFill>
                <a:latin typeface="Arial Unicode MS" panose="020B0604020202020204" pitchFamily="34" charset="-128"/>
                <a:cs typeface="DejaVu Sans"/>
                <a:sym typeface="Wingdings" pitchFamily="2" charset="2"/>
              </a:rPr>
              <a:t> zum </a:t>
            </a:r>
            <a:r>
              <a:rPr lang="nl-NL" altLang="en-US" sz="2400" b="1" kern="0" dirty="0">
                <a:solidFill>
                  <a:srgbClr val="000000"/>
                </a:solidFill>
                <a:latin typeface="Arial Unicode MS" panose="020B0604020202020204" pitchFamily="34" charset="-128"/>
                <a:cs typeface="DejaVu Sans"/>
                <a:sym typeface="Wingdings" pitchFamily="2" charset="2"/>
              </a:rPr>
              <a:t>Wiederverwenden</a:t>
            </a:r>
            <a:r>
              <a:rPr lang="nl-NL" altLang="en-US" sz="2400" kern="0" dirty="0">
                <a:solidFill>
                  <a:srgbClr val="000000"/>
                </a:solidFill>
                <a:latin typeface="Arial Unicode MS" panose="020B0604020202020204" pitchFamily="34" charset="-128"/>
                <a:cs typeface="DejaVu Sans"/>
                <a:sym typeface="Wingdings" pitchFamily="2" charset="2"/>
              </a:rPr>
              <a:t> ?</a:t>
            </a:r>
            <a:endParaRPr lang="nl-NL" altLang="en-US" sz="2400" kern="0" dirty="0">
              <a:solidFill>
                <a:srgbClr val="000000"/>
              </a:solidFill>
              <a:latin typeface="Arial Unicode MS" panose="020B0604020202020204" pitchFamily="34" charset="-128"/>
              <a:cs typeface="DejaVu Sans"/>
            </a:endParaRPr>
          </a:p>
        </p:txBody>
      </p:sp>
      <p:sp>
        <p:nvSpPr>
          <p:cNvPr id="15" name="Fußzeilenplatzhalter 14"/>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6" name="Foliennummernplatzhalter 15"/>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73</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30416068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3"/>
          <p:cNvSpPr txBox="1"/>
          <p:nvPr/>
        </p:nvSpPr>
        <p:spPr>
          <a:xfrm>
            <a:off x="5020417" y="1628802"/>
            <a:ext cx="2101716" cy="937164"/>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none" lIns="91370" tIns="89934" rIns="91370" bIns="45687">
            <a:spAutoFit/>
          </a:bodyPr>
          <a:lstStyle/>
          <a:p>
            <a:pPr algn="ctr" defTabSz="448938" eaLnBrk="0" hangingPunct="0">
              <a:spcAft>
                <a:spcPts val="1800"/>
              </a:spcAft>
              <a:defRPr/>
            </a:pPr>
            <a:r>
              <a:rPr lang="nl-NL" sz="1900" b="1" dirty="0">
                <a:solidFill>
                  <a:srgbClr val="000000"/>
                </a:solidFill>
                <a:latin typeface="Arial" pitchFamily="34" charset="0"/>
                <a:cs typeface="Arial" pitchFamily="34" charset="0"/>
              </a:rPr>
              <a:t>Thermometer</a:t>
            </a:r>
            <a:endParaRPr lang="nl-NL" dirty="0">
              <a:solidFill>
                <a:srgbClr val="000000"/>
              </a:solidFill>
              <a:latin typeface="Arial" pitchFamily="34" charset="0"/>
              <a:cs typeface="Arial" pitchFamily="34" charset="0"/>
            </a:endParaRPr>
          </a:p>
          <a:p>
            <a:pPr algn="ctr" defTabSz="448938" eaLnBrk="0" hangingPunct="0">
              <a:defRPr/>
            </a:pPr>
            <a:r>
              <a:rPr lang="nl-NL" dirty="0">
                <a:solidFill>
                  <a:srgbClr val="000000"/>
                </a:solidFill>
                <a:latin typeface="Arial" pitchFamily="34" charset="0"/>
                <a:cs typeface="Arial" pitchFamily="34" charset="0"/>
              </a:rPr>
              <a:t>+ </a:t>
            </a:r>
            <a:r>
              <a:rPr lang="nl-NL" dirty="0" smtClean="0">
                <a:solidFill>
                  <a:srgbClr val="000000"/>
                </a:solidFill>
                <a:latin typeface="Arial" pitchFamily="34" charset="0"/>
                <a:cs typeface="Arial" pitchFamily="34" charset="0"/>
              </a:rPr>
              <a:t>update( Sensor )</a:t>
            </a:r>
            <a:endParaRPr lang="nl-NL" dirty="0">
              <a:solidFill>
                <a:srgbClr val="000000"/>
              </a:solidFill>
              <a:latin typeface="Arial" pitchFamily="34" charset="0"/>
              <a:cs typeface="Arial" pitchFamily="34" charset="0"/>
            </a:endParaRPr>
          </a:p>
        </p:txBody>
      </p:sp>
      <p:cxnSp>
        <p:nvCxnSpPr>
          <p:cNvPr id="23" name="Straight Connector 5"/>
          <p:cNvCxnSpPr/>
          <p:nvPr/>
        </p:nvCxnSpPr>
        <p:spPr>
          <a:xfrm rot="10800000" flipH="1">
            <a:off x="5103689" y="2076475"/>
            <a:ext cx="1935162" cy="1588"/>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24" name="TextBox 6"/>
          <p:cNvSpPr txBox="1"/>
          <p:nvPr/>
        </p:nvSpPr>
        <p:spPr>
          <a:xfrm>
            <a:off x="3622785" y="3395224"/>
            <a:ext cx="2613216" cy="384721"/>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none" lIns="91370" tIns="45687" rIns="91370" bIns="45687">
            <a:spAutoFit/>
          </a:bodyPr>
          <a:lstStyle/>
          <a:p>
            <a:pPr algn="ctr" defTabSz="448938" eaLnBrk="0" hangingPunct="0">
              <a:defRPr/>
            </a:pPr>
            <a:r>
              <a:rPr lang="nl-NL" sz="1900" b="1" dirty="0">
                <a:solidFill>
                  <a:srgbClr val="000000"/>
                </a:solidFill>
                <a:latin typeface="Arial" pitchFamily="34" charset="0"/>
                <a:cs typeface="Arial" pitchFamily="34" charset="0"/>
              </a:rPr>
              <a:t>CelsiusThermometer</a:t>
            </a:r>
          </a:p>
        </p:txBody>
      </p:sp>
      <p:sp>
        <p:nvSpPr>
          <p:cNvPr id="25" name="TextBox 7"/>
          <p:cNvSpPr txBox="1"/>
          <p:nvPr/>
        </p:nvSpPr>
        <p:spPr>
          <a:xfrm>
            <a:off x="6480004" y="3392047"/>
            <a:ext cx="2178802" cy="384721"/>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none" lIns="91370" tIns="45687" rIns="91370" bIns="45687">
            <a:spAutoFit/>
          </a:bodyPr>
          <a:lstStyle/>
          <a:p>
            <a:pPr algn="ctr" defTabSz="448938" eaLnBrk="0" hangingPunct="0">
              <a:defRPr/>
            </a:pPr>
            <a:r>
              <a:rPr lang="nl-NL" sz="1900" b="1" dirty="0">
                <a:solidFill>
                  <a:srgbClr val="000000"/>
                </a:solidFill>
                <a:latin typeface="Arial" pitchFamily="34" charset="0"/>
                <a:cs typeface="Arial" pitchFamily="34" charset="0"/>
              </a:rPr>
              <a:t>FahThermometer</a:t>
            </a:r>
          </a:p>
        </p:txBody>
      </p:sp>
      <p:sp>
        <p:nvSpPr>
          <p:cNvPr id="26" name="Isosceles Triangle 8"/>
          <p:cNvSpPr/>
          <p:nvPr/>
        </p:nvSpPr>
        <p:spPr>
          <a:xfrm>
            <a:off x="6340358" y="2564904"/>
            <a:ext cx="239713" cy="217488"/>
          </a:xfrm>
          <a:prstGeom prst="triangle">
            <a:avLst/>
          </a:prstGeom>
        </p:spPr>
        <p:style>
          <a:lnRef idx="2">
            <a:schemeClr val="dk1"/>
          </a:lnRef>
          <a:fillRef idx="1">
            <a:schemeClr val="lt1"/>
          </a:fillRef>
          <a:effectRef idx="0">
            <a:schemeClr val="dk1"/>
          </a:effectRef>
          <a:fontRef idx="minor">
            <a:schemeClr val="dk1"/>
          </a:fontRef>
        </p:style>
        <p:txBody>
          <a:bodyPr lIns="91370" tIns="45687" rIns="91370" bIns="45687" anchor="ctr"/>
          <a:lstStyle/>
          <a:p>
            <a:pPr algn="ctr" defTabSz="448938" eaLnBrk="0" hangingPunct="0">
              <a:defRPr/>
            </a:pPr>
            <a:endParaRPr lang="nl-NL">
              <a:solidFill>
                <a:srgbClr val="000000"/>
              </a:solidFill>
            </a:endParaRPr>
          </a:p>
        </p:txBody>
      </p:sp>
      <p:cxnSp>
        <p:nvCxnSpPr>
          <p:cNvPr id="27" name="Elbow Connector 10"/>
          <p:cNvCxnSpPr>
            <a:stCxn id="24" idx="0"/>
            <a:endCxn id="26" idx="3"/>
          </p:cNvCxnSpPr>
          <p:nvPr/>
        </p:nvCxnSpPr>
        <p:spPr>
          <a:xfrm rot="5400000" flipH="1" flipV="1">
            <a:off x="5388390" y="2323399"/>
            <a:ext cx="612829" cy="1530816"/>
          </a:xfrm>
          <a:prstGeom prst="bentConnector3">
            <a:avLst>
              <a:gd name="adj1" fmla="val 50000"/>
            </a:avLst>
          </a:prstGeom>
        </p:spPr>
        <p:style>
          <a:lnRef idx="2">
            <a:schemeClr val="dk1"/>
          </a:lnRef>
          <a:fillRef idx="0">
            <a:schemeClr val="dk1"/>
          </a:fillRef>
          <a:effectRef idx="1">
            <a:schemeClr val="dk1"/>
          </a:effectRef>
          <a:fontRef idx="minor">
            <a:schemeClr val="tx1"/>
          </a:fontRef>
        </p:style>
      </p:cxnSp>
      <p:cxnSp>
        <p:nvCxnSpPr>
          <p:cNvPr id="29" name="Elbow Connector 11"/>
          <p:cNvCxnSpPr>
            <a:stCxn id="25" idx="0"/>
            <a:endCxn id="26" idx="3"/>
          </p:cNvCxnSpPr>
          <p:nvPr/>
        </p:nvCxnSpPr>
        <p:spPr>
          <a:xfrm rot="16200000" flipV="1">
            <a:off x="6709980" y="2532627"/>
            <a:ext cx="609654" cy="1109197"/>
          </a:xfrm>
          <a:prstGeom prst="bentConnector3">
            <a:avLst>
              <a:gd name="adj1" fmla="val 50000"/>
            </a:avLst>
          </a:prstGeom>
        </p:spPr>
        <p:style>
          <a:lnRef idx="2">
            <a:schemeClr val="dk1"/>
          </a:lnRef>
          <a:fillRef idx="0">
            <a:schemeClr val="dk1"/>
          </a:fillRef>
          <a:effectRef idx="1">
            <a:schemeClr val="dk1"/>
          </a:effectRef>
          <a:fontRef idx="minor">
            <a:schemeClr val="tx1"/>
          </a:fontRef>
        </p:style>
      </p:cxnSp>
      <p:sp>
        <p:nvSpPr>
          <p:cNvPr id="31" name="TextBox 31"/>
          <p:cNvSpPr txBox="1"/>
          <p:nvPr/>
        </p:nvSpPr>
        <p:spPr>
          <a:xfrm>
            <a:off x="395543" y="3706371"/>
            <a:ext cx="2272195" cy="384721"/>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lIns="91370" tIns="45687" rIns="91370" bIns="45687">
            <a:spAutoFit/>
          </a:bodyPr>
          <a:lstStyle/>
          <a:p>
            <a:pPr algn="ctr" defTabSz="448938" eaLnBrk="0" hangingPunct="0">
              <a:defRPr/>
            </a:pPr>
            <a:r>
              <a:rPr lang="nl-NL" sz="1900" b="1" dirty="0">
                <a:solidFill>
                  <a:srgbClr val="000000"/>
                </a:solidFill>
                <a:latin typeface="Arial" pitchFamily="34" charset="0"/>
                <a:cs typeface="Arial" pitchFamily="34" charset="0"/>
              </a:rPr>
              <a:t>ConcreteSensor</a:t>
            </a:r>
            <a:endParaRPr lang="nl-NL" sz="1900" dirty="0">
              <a:solidFill>
                <a:srgbClr val="000000"/>
              </a:solidFill>
              <a:latin typeface="Arial" pitchFamily="34" charset="0"/>
              <a:cs typeface="Arial" pitchFamily="34" charset="0"/>
            </a:endParaRPr>
          </a:p>
        </p:txBody>
      </p:sp>
      <p:sp>
        <p:nvSpPr>
          <p:cNvPr id="33" name="TextBox 41"/>
          <p:cNvSpPr txBox="1"/>
          <p:nvPr/>
        </p:nvSpPr>
        <p:spPr>
          <a:xfrm>
            <a:off x="198001" y="1334648"/>
            <a:ext cx="3264535" cy="1509326"/>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none" lIns="91370" tIns="107922" rIns="91370" bIns="45687">
            <a:spAutoFit/>
          </a:bodyPr>
          <a:lstStyle/>
          <a:p>
            <a:pPr algn="ctr" defTabSz="448938" eaLnBrk="0" hangingPunct="0">
              <a:spcBef>
                <a:spcPts val="1800"/>
              </a:spcBef>
              <a:spcAft>
                <a:spcPts val="1800"/>
              </a:spcAft>
              <a:defRPr/>
            </a:pPr>
            <a:r>
              <a:rPr lang="nl-NL" sz="1900" b="1" dirty="0">
                <a:solidFill>
                  <a:srgbClr val="000000"/>
                </a:solidFill>
                <a:latin typeface="Arial" pitchFamily="34" charset="0"/>
                <a:cs typeface="Arial" pitchFamily="34" charset="0"/>
              </a:rPr>
              <a:t>Sensor</a:t>
            </a:r>
            <a:endParaRPr lang="nl-NL" dirty="0">
              <a:solidFill>
                <a:srgbClr val="000000"/>
              </a:solidFill>
              <a:latin typeface="Arial" pitchFamily="34" charset="0"/>
              <a:cs typeface="Arial" pitchFamily="34" charset="0"/>
            </a:endParaRPr>
          </a:p>
          <a:p>
            <a:pPr algn="ctr" defTabSz="448938" eaLnBrk="0" hangingPunct="0">
              <a:defRPr/>
            </a:pPr>
            <a:r>
              <a:rPr lang="nl-NL" dirty="0" smtClean="0">
                <a:solidFill>
                  <a:srgbClr val="000000"/>
                </a:solidFill>
                <a:latin typeface="Arial" pitchFamily="34" charset="0"/>
                <a:cs typeface="Arial" pitchFamily="34" charset="0"/>
              </a:rPr>
              <a:t>+ add( Thermometer )</a:t>
            </a:r>
          </a:p>
          <a:p>
            <a:pPr algn="ctr" defTabSz="448938" eaLnBrk="0" hangingPunct="0">
              <a:defRPr/>
            </a:pPr>
            <a:r>
              <a:rPr lang="nl-NL" dirty="0" smtClean="0">
                <a:solidFill>
                  <a:srgbClr val="000000"/>
                </a:solidFill>
                <a:latin typeface="Arial" pitchFamily="34" charset="0"/>
                <a:cs typeface="Arial" pitchFamily="34" charset="0"/>
              </a:rPr>
              <a:t>+ remove( Thermometer )       </a:t>
            </a:r>
            <a:endParaRPr lang="nl-NL" dirty="0">
              <a:solidFill>
                <a:srgbClr val="000000"/>
              </a:solidFill>
              <a:latin typeface="Arial" pitchFamily="34" charset="0"/>
              <a:cs typeface="Arial" pitchFamily="34" charset="0"/>
            </a:endParaRPr>
          </a:p>
          <a:p>
            <a:pPr algn="ctr" defTabSz="448938" eaLnBrk="0" hangingPunct="0">
              <a:defRPr/>
            </a:pPr>
            <a:r>
              <a:rPr lang="nl-NL" dirty="0">
                <a:solidFill>
                  <a:srgbClr val="000000"/>
                </a:solidFill>
                <a:latin typeface="Arial" pitchFamily="34" charset="0"/>
                <a:cs typeface="Arial" pitchFamily="34" charset="0"/>
              </a:rPr>
              <a:t>+ notify()</a:t>
            </a:r>
          </a:p>
        </p:txBody>
      </p:sp>
      <p:cxnSp>
        <p:nvCxnSpPr>
          <p:cNvPr id="34" name="Straight Connector 42"/>
          <p:cNvCxnSpPr/>
          <p:nvPr/>
        </p:nvCxnSpPr>
        <p:spPr>
          <a:xfrm rot="10800000" flipH="1">
            <a:off x="484064" y="1823603"/>
            <a:ext cx="2690812" cy="1587"/>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35" name="Isosceles Triangle 45"/>
          <p:cNvSpPr/>
          <p:nvPr/>
        </p:nvSpPr>
        <p:spPr>
          <a:xfrm>
            <a:off x="1411777" y="2851480"/>
            <a:ext cx="239712" cy="217487"/>
          </a:xfrm>
          <a:prstGeom prst="triangle">
            <a:avLst/>
          </a:prstGeom>
        </p:spPr>
        <p:style>
          <a:lnRef idx="2">
            <a:schemeClr val="dk1"/>
          </a:lnRef>
          <a:fillRef idx="1">
            <a:schemeClr val="lt1"/>
          </a:fillRef>
          <a:effectRef idx="0">
            <a:schemeClr val="dk1"/>
          </a:effectRef>
          <a:fontRef idx="minor">
            <a:schemeClr val="dk1"/>
          </a:fontRef>
        </p:style>
        <p:txBody>
          <a:bodyPr lIns="91370" tIns="45687" rIns="91370" bIns="45687" anchor="ctr"/>
          <a:lstStyle/>
          <a:p>
            <a:pPr algn="ctr" defTabSz="448938" eaLnBrk="0" hangingPunct="0">
              <a:defRPr/>
            </a:pPr>
            <a:endParaRPr lang="nl-NL">
              <a:solidFill>
                <a:srgbClr val="000000"/>
              </a:solidFill>
            </a:endParaRPr>
          </a:p>
        </p:txBody>
      </p:sp>
      <p:cxnSp>
        <p:nvCxnSpPr>
          <p:cNvPr id="36" name="Straight Connector 47"/>
          <p:cNvCxnSpPr>
            <a:stCxn id="31" idx="0"/>
            <a:endCxn id="35" idx="3"/>
          </p:cNvCxnSpPr>
          <p:nvPr/>
        </p:nvCxnSpPr>
        <p:spPr>
          <a:xfrm flipH="1" flipV="1">
            <a:off x="1531640" y="3068960"/>
            <a:ext cx="1" cy="637411"/>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Connector 51"/>
          <p:cNvCxnSpPr>
            <a:stCxn id="33" idx="3"/>
            <a:endCxn id="22" idx="1"/>
          </p:cNvCxnSpPr>
          <p:nvPr/>
        </p:nvCxnSpPr>
        <p:spPr>
          <a:xfrm>
            <a:off x="3462536" y="2089311"/>
            <a:ext cx="1557881" cy="8073"/>
          </a:xfrm>
          <a:prstGeom prst="line">
            <a:avLst/>
          </a:prstGeom>
        </p:spPr>
        <p:style>
          <a:lnRef idx="2">
            <a:schemeClr val="dk1"/>
          </a:lnRef>
          <a:fillRef idx="0">
            <a:schemeClr val="dk1"/>
          </a:fillRef>
          <a:effectRef idx="1">
            <a:schemeClr val="dk1"/>
          </a:effectRef>
          <a:fontRef idx="minor">
            <a:schemeClr val="tx1"/>
          </a:fontRef>
        </p:style>
      </p:cxnSp>
      <p:sp>
        <p:nvSpPr>
          <p:cNvPr id="38" name="TextBox 53"/>
          <p:cNvSpPr txBox="1">
            <a:spLocks noChangeArrowheads="1"/>
          </p:cNvSpPr>
          <p:nvPr/>
        </p:nvSpPr>
        <p:spPr bwMode="auto">
          <a:xfrm>
            <a:off x="4494613" y="2085538"/>
            <a:ext cx="530774" cy="369265"/>
          </a:xfrm>
          <a:prstGeom prst="rect">
            <a:avLst/>
          </a:prstGeom>
          <a:noFill/>
          <a:ln w="9525">
            <a:noFill/>
            <a:miter lim="800000"/>
            <a:headEnd/>
            <a:tailEnd/>
          </a:ln>
        </p:spPr>
        <p:txBody>
          <a:bodyPr wrap="none" lIns="91370" tIns="45687" rIns="91370" bIns="45687">
            <a:spAutoFit/>
          </a:bodyPr>
          <a:lstStyle/>
          <a:p>
            <a:pPr algn="ctr" defTabSz="448938" eaLnBrk="0" hangingPunct="0"/>
            <a:r>
              <a:rPr lang="nl-NL" b="1" i="1" dirty="0">
                <a:solidFill>
                  <a:srgbClr val="000000"/>
                </a:solidFill>
                <a:latin typeface="Times New Roman" pitchFamily="18" charset="0"/>
                <a:cs typeface="Times New Roman" pitchFamily="18" charset="0"/>
              </a:rPr>
              <a:t>0..*</a:t>
            </a:r>
          </a:p>
        </p:txBody>
      </p:sp>
      <p:sp>
        <p:nvSpPr>
          <p:cNvPr id="39" name="Title 1"/>
          <p:cNvSpPr>
            <a:spLocks noGrp="1"/>
          </p:cNvSpPr>
          <p:nvPr>
            <p:ph type="title" idx="4294967295"/>
          </p:nvPr>
        </p:nvSpPr>
        <p:spPr>
          <a:xfrm>
            <a:off x="0" y="0"/>
            <a:ext cx="5878513" cy="979488"/>
          </a:xfrm>
        </p:spPr>
        <p:txBody>
          <a:bodyPr wrap="square">
            <a:normAutofit/>
          </a:bodyPr>
          <a:lstStyle/>
          <a:p>
            <a:pPr algn="ctr" fontAlgn="auto">
              <a:spcAft>
                <a:spcPts val="0"/>
              </a:spcAft>
              <a:defRPr/>
            </a:pPr>
            <a:r>
              <a:rPr lang="de-DE" sz="2800" dirty="0" smtClean="0">
                <a:solidFill>
                  <a:srgbClr val="7DA647"/>
                </a:solidFill>
                <a:latin typeface="Arial"/>
                <a:ea typeface="Arial-BoldMT"/>
                <a:cs typeface="DejaVu Sans"/>
              </a:rPr>
              <a:t>Wiederverwenden: </a:t>
            </a:r>
            <a:br>
              <a:rPr lang="de-DE" sz="2800" dirty="0" smtClean="0">
                <a:solidFill>
                  <a:srgbClr val="7DA647"/>
                </a:solidFill>
                <a:latin typeface="Arial"/>
                <a:ea typeface="Arial-BoldMT"/>
                <a:cs typeface="DejaVu Sans"/>
              </a:rPr>
            </a:br>
            <a:r>
              <a:rPr lang="de-DE" sz="2800" dirty="0" smtClean="0">
                <a:solidFill>
                  <a:srgbClr val="7DA647"/>
                </a:solidFill>
                <a:latin typeface="Arial"/>
                <a:ea typeface="Arial-BoldMT"/>
                <a:cs typeface="DejaVu Sans"/>
              </a:rPr>
              <a:t>Observer-Pattern</a:t>
            </a:r>
            <a:endParaRPr lang="nl-NL" altLang="en-US" sz="2800" dirty="0"/>
          </a:p>
        </p:txBody>
      </p:sp>
      <p:sp>
        <p:nvSpPr>
          <p:cNvPr id="41" name="Textfeld 40"/>
          <p:cNvSpPr txBox="1"/>
          <p:nvPr/>
        </p:nvSpPr>
        <p:spPr>
          <a:xfrm>
            <a:off x="1403654" y="1926005"/>
            <a:ext cx="1440161" cy="383115"/>
          </a:xfrm>
          <a:prstGeom prst="rect">
            <a:avLst/>
          </a:prstGeom>
          <a:solidFill>
            <a:schemeClr val="accent5">
              <a:lumMod val="20000"/>
              <a:lumOff val="80000"/>
            </a:schemeClr>
          </a:solidFill>
          <a:ln>
            <a:noFill/>
          </a:ln>
        </p:spPr>
        <p:txBody>
          <a:bodyPr wrap="square" lIns="91370" tIns="45687" rIns="91370" bIns="45687" rtlCol="0">
            <a:spAutoFit/>
          </a:bodyPr>
          <a:lstStyle/>
          <a:p>
            <a:pPr marL="336306" indent="-323615" algn="ctr" defTabSz="448938">
              <a:lnSpc>
                <a:spcPct val="105000"/>
              </a:lnSpc>
              <a:spcBef>
                <a:spcPts val="400"/>
              </a:spcBef>
              <a:tabLst>
                <a:tab pos="450522" algn="l"/>
                <a:tab pos="899461" algn="l"/>
                <a:tab pos="1348395" algn="l"/>
                <a:tab pos="1797336" algn="l"/>
                <a:tab pos="2246269" algn="l"/>
                <a:tab pos="2695206" algn="l"/>
                <a:tab pos="3144143" algn="l"/>
                <a:tab pos="3593082" algn="l"/>
                <a:tab pos="4042013" algn="l"/>
                <a:tab pos="4490953" algn="l"/>
                <a:tab pos="4939888" algn="l"/>
                <a:tab pos="5388826" algn="l"/>
                <a:tab pos="5837765" algn="l"/>
                <a:tab pos="6286699" algn="l"/>
                <a:tab pos="6735635" algn="l"/>
                <a:tab pos="7184572" algn="l"/>
                <a:tab pos="7633510" algn="l"/>
                <a:tab pos="8082445" algn="l"/>
                <a:tab pos="8531381" algn="l"/>
                <a:tab pos="8980319" algn="l"/>
              </a:tabLst>
            </a:pPr>
            <a:r>
              <a:rPr lang="de-DE" b="1" dirty="0" smtClean="0">
                <a:solidFill>
                  <a:srgbClr val="FF0000"/>
                </a:solidFill>
                <a:latin typeface="Arial" panose="020B0604020202020204" pitchFamily="34" charset="0"/>
                <a:cs typeface="Arial" panose="020B0604020202020204" pitchFamily="34" charset="0"/>
              </a:rPr>
              <a:t>Observer</a:t>
            </a:r>
          </a:p>
        </p:txBody>
      </p:sp>
      <p:sp>
        <p:nvSpPr>
          <p:cNvPr id="44" name="Textfeld 43"/>
          <p:cNvSpPr txBox="1"/>
          <p:nvPr/>
        </p:nvSpPr>
        <p:spPr>
          <a:xfrm>
            <a:off x="6084000" y="2232007"/>
            <a:ext cx="878060" cy="290849"/>
          </a:xfrm>
          <a:prstGeom prst="rect">
            <a:avLst/>
          </a:prstGeom>
          <a:solidFill>
            <a:schemeClr val="accent5">
              <a:lumMod val="20000"/>
              <a:lumOff val="80000"/>
            </a:schemeClr>
          </a:solidFill>
          <a:ln>
            <a:noFill/>
          </a:ln>
        </p:spPr>
        <p:txBody>
          <a:bodyPr wrap="square" lIns="0" tIns="0" rIns="0" bIns="0" rtlCol="0">
            <a:spAutoFit/>
          </a:bodyPr>
          <a:lstStyle/>
          <a:p>
            <a:pPr marL="336306" indent="-323615" algn="ctr" defTabSz="448938">
              <a:lnSpc>
                <a:spcPct val="105000"/>
              </a:lnSpc>
              <a:spcBef>
                <a:spcPts val="400"/>
              </a:spcBef>
              <a:tabLst>
                <a:tab pos="450522" algn="l"/>
                <a:tab pos="899461" algn="l"/>
                <a:tab pos="1348395" algn="l"/>
                <a:tab pos="1797336" algn="l"/>
                <a:tab pos="2246269" algn="l"/>
                <a:tab pos="2695206" algn="l"/>
                <a:tab pos="3144143" algn="l"/>
                <a:tab pos="3593082" algn="l"/>
                <a:tab pos="4042013" algn="l"/>
                <a:tab pos="4490953" algn="l"/>
                <a:tab pos="4939888" algn="l"/>
                <a:tab pos="5388826" algn="l"/>
                <a:tab pos="5837765" algn="l"/>
                <a:tab pos="6286699" algn="l"/>
                <a:tab pos="6735635" algn="l"/>
                <a:tab pos="7184572" algn="l"/>
                <a:tab pos="7633510" algn="l"/>
                <a:tab pos="8082445" algn="l"/>
                <a:tab pos="8531381" algn="l"/>
                <a:tab pos="8980319" algn="l"/>
              </a:tabLst>
            </a:pPr>
            <a:r>
              <a:rPr lang="de-DE" b="1" dirty="0" err="1" smtClean="0">
                <a:solidFill>
                  <a:srgbClr val="FF0000"/>
                </a:solidFill>
                <a:latin typeface="Arial" panose="020B0604020202020204" pitchFamily="34" charset="0"/>
                <a:cs typeface="Arial" panose="020B0604020202020204" pitchFamily="34" charset="0"/>
              </a:rPr>
              <a:t>Subject</a:t>
            </a:r>
            <a:endParaRPr lang="de-DE" b="1" dirty="0" smtClean="0">
              <a:solidFill>
                <a:srgbClr val="FF0000"/>
              </a:solidFill>
              <a:latin typeface="Arial" panose="020B0604020202020204" pitchFamily="34" charset="0"/>
              <a:cs typeface="Arial" panose="020B0604020202020204" pitchFamily="34" charset="0"/>
            </a:endParaRPr>
          </a:p>
        </p:txBody>
      </p:sp>
      <p:sp>
        <p:nvSpPr>
          <p:cNvPr id="45" name="Textfeld 44"/>
          <p:cNvSpPr txBox="1"/>
          <p:nvPr/>
        </p:nvSpPr>
        <p:spPr>
          <a:xfrm>
            <a:off x="3779914" y="1700813"/>
            <a:ext cx="1368150" cy="383115"/>
          </a:xfrm>
          <a:prstGeom prst="rect">
            <a:avLst/>
          </a:prstGeom>
          <a:noFill/>
          <a:ln>
            <a:noFill/>
          </a:ln>
        </p:spPr>
        <p:txBody>
          <a:bodyPr wrap="square" lIns="91370" tIns="45687" rIns="91370" bIns="45687" rtlCol="0">
            <a:spAutoFit/>
          </a:bodyPr>
          <a:lstStyle/>
          <a:p>
            <a:pPr marL="336306" indent="-323615" algn="ctr" defTabSz="448938">
              <a:lnSpc>
                <a:spcPct val="105000"/>
              </a:lnSpc>
              <a:spcBef>
                <a:spcPts val="400"/>
              </a:spcBef>
              <a:tabLst>
                <a:tab pos="450522" algn="l"/>
                <a:tab pos="899461" algn="l"/>
                <a:tab pos="1348395" algn="l"/>
                <a:tab pos="1797336" algn="l"/>
                <a:tab pos="2246269" algn="l"/>
                <a:tab pos="2695206" algn="l"/>
                <a:tab pos="3144143" algn="l"/>
                <a:tab pos="3593082" algn="l"/>
                <a:tab pos="4042013" algn="l"/>
                <a:tab pos="4490953" algn="l"/>
                <a:tab pos="4939888" algn="l"/>
                <a:tab pos="5388826" algn="l"/>
                <a:tab pos="5837765" algn="l"/>
                <a:tab pos="6286699" algn="l"/>
                <a:tab pos="6735635" algn="l"/>
                <a:tab pos="7184572" algn="l"/>
                <a:tab pos="7633510" algn="l"/>
                <a:tab pos="8082445" algn="l"/>
                <a:tab pos="8531381" algn="l"/>
                <a:tab pos="8980319" algn="l"/>
              </a:tabLst>
            </a:pPr>
            <a:r>
              <a:rPr lang="de-DE" i="1" dirty="0" err="1">
                <a:solidFill>
                  <a:srgbClr val="000000"/>
                </a:solidFill>
                <a:latin typeface="Times New Roman" panose="02020603050405020304" pitchFamily="18" charset="0"/>
                <a:cs typeface="Times New Roman" panose="02020603050405020304" pitchFamily="18" charset="0"/>
              </a:rPr>
              <a:t>thermometer</a:t>
            </a:r>
            <a:endParaRPr lang="de-DE" i="1" dirty="0">
              <a:solidFill>
                <a:srgbClr val="000000"/>
              </a:solidFill>
              <a:latin typeface="Times New Roman" panose="02020603050405020304" pitchFamily="18" charset="0"/>
              <a:cs typeface="Times New Roman" panose="02020603050405020304" pitchFamily="18" charset="0"/>
            </a:endParaRPr>
          </a:p>
        </p:txBody>
      </p:sp>
      <p:sp>
        <p:nvSpPr>
          <p:cNvPr id="47" name="TextBox 52"/>
          <p:cNvSpPr txBox="1">
            <a:spLocks noChangeArrowheads="1"/>
          </p:cNvSpPr>
          <p:nvPr/>
        </p:nvSpPr>
        <p:spPr bwMode="auto">
          <a:xfrm>
            <a:off x="3820157" y="1700813"/>
            <a:ext cx="1186067" cy="369265"/>
          </a:xfrm>
          <a:prstGeom prst="rect">
            <a:avLst/>
          </a:prstGeom>
          <a:solidFill>
            <a:schemeClr val="bg1"/>
          </a:solidFill>
          <a:ln w="9525">
            <a:noFill/>
            <a:miter lim="800000"/>
            <a:headEnd/>
            <a:tailEnd/>
          </a:ln>
        </p:spPr>
        <p:txBody>
          <a:bodyPr wrap="square" lIns="91370" tIns="45687" rIns="91370" bIns="45687">
            <a:spAutoFit/>
          </a:bodyPr>
          <a:lstStyle/>
          <a:p>
            <a:pPr algn="ctr" defTabSz="448938" eaLnBrk="0" hangingPunct="0"/>
            <a:r>
              <a:rPr lang="nl-NL" i="1" dirty="0">
                <a:solidFill>
                  <a:srgbClr val="FF0000"/>
                </a:solidFill>
                <a:latin typeface="Times New Roman" pitchFamily="18" charset="0"/>
                <a:cs typeface="Times New Roman" pitchFamily="18" charset="0"/>
              </a:rPr>
              <a:t>observer</a:t>
            </a:r>
          </a:p>
        </p:txBody>
      </p:sp>
      <p:sp>
        <p:nvSpPr>
          <p:cNvPr id="49" name="Textfeld 48"/>
          <p:cNvSpPr txBox="1"/>
          <p:nvPr/>
        </p:nvSpPr>
        <p:spPr>
          <a:xfrm>
            <a:off x="490739" y="3717039"/>
            <a:ext cx="2065037" cy="383115"/>
          </a:xfrm>
          <a:prstGeom prst="rect">
            <a:avLst/>
          </a:prstGeom>
          <a:solidFill>
            <a:schemeClr val="accent5">
              <a:lumMod val="20000"/>
              <a:lumOff val="80000"/>
            </a:schemeClr>
          </a:solidFill>
          <a:ln>
            <a:noFill/>
          </a:ln>
        </p:spPr>
        <p:txBody>
          <a:bodyPr wrap="square" lIns="91370" tIns="45687" rIns="91370" bIns="45687" rtlCol="0">
            <a:spAutoFit/>
          </a:bodyPr>
          <a:lstStyle/>
          <a:p>
            <a:pPr marL="336306" indent="-323615" algn="ctr" defTabSz="448938">
              <a:lnSpc>
                <a:spcPct val="105000"/>
              </a:lnSpc>
              <a:spcBef>
                <a:spcPts val="400"/>
              </a:spcBef>
              <a:tabLst>
                <a:tab pos="450522" algn="l"/>
                <a:tab pos="899461" algn="l"/>
                <a:tab pos="1348395" algn="l"/>
                <a:tab pos="1797336" algn="l"/>
                <a:tab pos="2246269" algn="l"/>
                <a:tab pos="2695206" algn="l"/>
                <a:tab pos="3144143" algn="l"/>
                <a:tab pos="3593082" algn="l"/>
                <a:tab pos="4042013" algn="l"/>
                <a:tab pos="4490953" algn="l"/>
                <a:tab pos="4939888" algn="l"/>
                <a:tab pos="5388826" algn="l"/>
                <a:tab pos="5837765" algn="l"/>
                <a:tab pos="6286699" algn="l"/>
                <a:tab pos="6735635" algn="l"/>
                <a:tab pos="7184572" algn="l"/>
                <a:tab pos="7633510" algn="l"/>
                <a:tab pos="8082445" algn="l"/>
                <a:tab pos="8531381" algn="l"/>
                <a:tab pos="8980319" algn="l"/>
              </a:tabLst>
            </a:pPr>
            <a:r>
              <a:rPr lang="de-DE" b="1" dirty="0" err="1" smtClean="0">
                <a:solidFill>
                  <a:srgbClr val="FF0000"/>
                </a:solidFill>
                <a:latin typeface="Arial" panose="020B0604020202020204" pitchFamily="34" charset="0"/>
                <a:cs typeface="Arial" panose="020B0604020202020204" pitchFamily="34" charset="0"/>
              </a:rPr>
              <a:t>ConcreteSubject</a:t>
            </a:r>
            <a:endParaRPr lang="de-DE" b="1" dirty="0" smtClean="0">
              <a:solidFill>
                <a:srgbClr val="FF0000"/>
              </a:solidFill>
              <a:latin typeface="Arial" panose="020B0604020202020204" pitchFamily="34" charset="0"/>
              <a:cs typeface="Arial" panose="020B0604020202020204" pitchFamily="34" charset="0"/>
            </a:endParaRPr>
          </a:p>
        </p:txBody>
      </p:sp>
      <p:sp>
        <p:nvSpPr>
          <p:cNvPr id="50" name="Textfeld 49"/>
          <p:cNvSpPr txBox="1"/>
          <p:nvPr/>
        </p:nvSpPr>
        <p:spPr>
          <a:xfrm>
            <a:off x="3694792" y="3398337"/>
            <a:ext cx="2533392" cy="383115"/>
          </a:xfrm>
          <a:prstGeom prst="rect">
            <a:avLst/>
          </a:prstGeom>
          <a:solidFill>
            <a:schemeClr val="accent5">
              <a:lumMod val="20000"/>
              <a:lumOff val="80000"/>
            </a:schemeClr>
          </a:solidFill>
          <a:ln>
            <a:noFill/>
          </a:ln>
        </p:spPr>
        <p:txBody>
          <a:bodyPr wrap="square" lIns="91370" tIns="45687" rIns="91370" bIns="45687" rtlCol="0">
            <a:spAutoFit/>
          </a:bodyPr>
          <a:lstStyle/>
          <a:p>
            <a:pPr marL="336306" indent="-323615" algn="ctr" defTabSz="448938">
              <a:lnSpc>
                <a:spcPct val="105000"/>
              </a:lnSpc>
              <a:spcBef>
                <a:spcPts val="400"/>
              </a:spcBef>
              <a:tabLst>
                <a:tab pos="450522" algn="l"/>
                <a:tab pos="899461" algn="l"/>
                <a:tab pos="1348395" algn="l"/>
                <a:tab pos="1797336" algn="l"/>
                <a:tab pos="2246269" algn="l"/>
                <a:tab pos="2695206" algn="l"/>
                <a:tab pos="3144143" algn="l"/>
                <a:tab pos="3593082" algn="l"/>
                <a:tab pos="4042013" algn="l"/>
                <a:tab pos="4490953" algn="l"/>
                <a:tab pos="4939888" algn="l"/>
                <a:tab pos="5388826" algn="l"/>
                <a:tab pos="5837765" algn="l"/>
                <a:tab pos="6286699" algn="l"/>
                <a:tab pos="6735635" algn="l"/>
                <a:tab pos="7184572" algn="l"/>
                <a:tab pos="7633510" algn="l"/>
                <a:tab pos="8082445" algn="l"/>
                <a:tab pos="8531381" algn="l"/>
                <a:tab pos="8980319" algn="l"/>
              </a:tabLst>
            </a:pPr>
            <a:r>
              <a:rPr lang="de-DE" b="1" dirty="0" smtClean="0">
                <a:solidFill>
                  <a:srgbClr val="FF0000"/>
                </a:solidFill>
                <a:latin typeface="Arial" panose="020B0604020202020204" pitchFamily="34" charset="0"/>
                <a:cs typeface="Arial" panose="020B0604020202020204" pitchFamily="34" charset="0"/>
              </a:rPr>
              <a:t>ConcreteObs1</a:t>
            </a:r>
          </a:p>
        </p:txBody>
      </p:sp>
      <p:sp>
        <p:nvSpPr>
          <p:cNvPr id="51" name="Textfeld 50"/>
          <p:cNvSpPr txBox="1"/>
          <p:nvPr/>
        </p:nvSpPr>
        <p:spPr>
          <a:xfrm>
            <a:off x="6485753" y="3399813"/>
            <a:ext cx="2142554" cy="383115"/>
          </a:xfrm>
          <a:prstGeom prst="rect">
            <a:avLst/>
          </a:prstGeom>
          <a:solidFill>
            <a:schemeClr val="accent5">
              <a:lumMod val="20000"/>
              <a:lumOff val="80000"/>
            </a:schemeClr>
          </a:solidFill>
          <a:ln>
            <a:noFill/>
          </a:ln>
        </p:spPr>
        <p:txBody>
          <a:bodyPr wrap="square" lIns="91370" tIns="45687" rIns="91370" bIns="45687" rtlCol="0">
            <a:spAutoFit/>
          </a:bodyPr>
          <a:lstStyle/>
          <a:p>
            <a:pPr marL="336306" indent="-323615" algn="ctr" defTabSz="448938">
              <a:lnSpc>
                <a:spcPct val="105000"/>
              </a:lnSpc>
              <a:spcBef>
                <a:spcPts val="400"/>
              </a:spcBef>
              <a:tabLst>
                <a:tab pos="450522" algn="l"/>
                <a:tab pos="899461" algn="l"/>
                <a:tab pos="1348395" algn="l"/>
                <a:tab pos="1797336" algn="l"/>
                <a:tab pos="2246269" algn="l"/>
                <a:tab pos="2695206" algn="l"/>
                <a:tab pos="3144143" algn="l"/>
                <a:tab pos="3593082" algn="l"/>
                <a:tab pos="4042013" algn="l"/>
                <a:tab pos="4490953" algn="l"/>
                <a:tab pos="4939888" algn="l"/>
                <a:tab pos="5388826" algn="l"/>
                <a:tab pos="5837765" algn="l"/>
                <a:tab pos="6286699" algn="l"/>
                <a:tab pos="6735635" algn="l"/>
                <a:tab pos="7184572" algn="l"/>
                <a:tab pos="7633510" algn="l"/>
                <a:tab pos="8082445" algn="l"/>
                <a:tab pos="8531381" algn="l"/>
                <a:tab pos="8980319" algn="l"/>
              </a:tabLst>
            </a:pPr>
            <a:r>
              <a:rPr lang="de-DE" b="1" dirty="0" smtClean="0">
                <a:solidFill>
                  <a:srgbClr val="FF0000"/>
                </a:solidFill>
                <a:latin typeface="Arial" panose="020B0604020202020204" pitchFamily="34" charset="0"/>
                <a:cs typeface="Arial" panose="020B0604020202020204" pitchFamily="34" charset="0"/>
              </a:rPr>
              <a:t>ConcreteObs2</a:t>
            </a:r>
          </a:p>
        </p:txBody>
      </p:sp>
      <p:sp>
        <p:nvSpPr>
          <p:cNvPr id="55" name="Textfeld 54"/>
          <p:cNvSpPr txBox="1"/>
          <p:nvPr/>
        </p:nvSpPr>
        <p:spPr>
          <a:xfrm>
            <a:off x="1339768" y="2197505"/>
            <a:ext cx="1504040" cy="383115"/>
          </a:xfrm>
          <a:prstGeom prst="rect">
            <a:avLst/>
          </a:prstGeom>
          <a:solidFill>
            <a:schemeClr val="accent5">
              <a:lumMod val="20000"/>
              <a:lumOff val="80000"/>
            </a:schemeClr>
          </a:solidFill>
          <a:ln>
            <a:noFill/>
          </a:ln>
        </p:spPr>
        <p:txBody>
          <a:bodyPr wrap="square" lIns="91370" tIns="45687" rIns="91370" bIns="45687" rtlCol="0">
            <a:spAutoFit/>
          </a:bodyPr>
          <a:lstStyle/>
          <a:p>
            <a:pPr marL="336306" indent="-323615" algn="ctr" defTabSz="448938">
              <a:lnSpc>
                <a:spcPct val="105000"/>
              </a:lnSpc>
              <a:spcBef>
                <a:spcPts val="400"/>
              </a:spcBef>
              <a:tabLst>
                <a:tab pos="450522" algn="l"/>
                <a:tab pos="899461" algn="l"/>
                <a:tab pos="1348395" algn="l"/>
                <a:tab pos="1797336" algn="l"/>
                <a:tab pos="2246269" algn="l"/>
                <a:tab pos="2695206" algn="l"/>
                <a:tab pos="3144143" algn="l"/>
                <a:tab pos="3593082" algn="l"/>
                <a:tab pos="4042013" algn="l"/>
                <a:tab pos="4490953" algn="l"/>
                <a:tab pos="4939888" algn="l"/>
                <a:tab pos="5388826" algn="l"/>
                <a:tab pos="5837765" algn="l"/>
                <a:tab pos="6286699" algn="l"/>
                <a:tab pos="6735635" algn="l"/>
                <a:tab pos="7184572" algn="l"/>
                <a:tab pos="7633510" algn="l"/>
                <a:tab pos="8082445" algn="l"/>
                <a:tab pos="8531381" algn="l"/>
                <a:tab pos="8980319" algn="l"/>
              </a:tabLst>
            </a:pPr>
            <a:r>
              <a:rPr lang="de-DE" b="1" dirty="0" smtClean="0">
                <a:solidFill>
                  <a:srgbClr val="FF0000"/>
                </a:solidFill>
                <a:latin typeface="Arial" panose="020B0604020202020204" pitchFamily="34" charset="0"/>
                <a:cs typeface="Arial" panose="020B0604020202020204" pitchFamily="34" charset="0"/>
              </a:rPr>
              <a:t>Observer</a:t>
            </a:r>
          </a:p>
        </p:txBody>
      </p:sp>
      <p:sp>
        <p:nvSpPr>
          <p:cNvPr id="59" name="Textfeld 58"/>
          <p:cNvSpPr txBox="1"/>
          <p:nvPr/>
        </p:nvSpPr>
        <p:spPr>
          <a:xfrm>
            <a:off x="1188750" y="1417278"/>
            <a:ext cx="1283032" cy="383115"/>
          </a:xfrm>
          <a:prstGeom prst="rect">
            <a:avLst/>
          </a:prstGeom>
          <a:solidFill>
            <a:schemeClr val="accent5">
              <a:lumMod val="20000"/>
              <a:lumOff val="80000"/>
            </a:schemeClr>
          </a:solidFill>
          <a:ln>
            <a:noFill/>
          </a:ln>
        </p:spPr>
        <p:txBody>
          <a:bodyPr wrap="square" lIns="91370" tIns="45687" rIns="91370" bIns="45687" rtlCol="0">
            <a:spAutoFit/>
          </a:bodyPr>
          <a:lstStyle/>
          <a:p>
            <a:pPr marL="336306" indent="-323615" algn="ctr" defTabSz="448938">
              <a:lnSpc>
                <a:spcPct val="105000"/>
              </a:lnSpc>
              <a:spcBef>
                <a:spcPts val="400"/>
              </a:spcBef>
              <a:tabLst>
                <a:tab pos="450522" algn="l"/>
                <a:tab pos="899461" algn="l"/>
                <a:tab pos="1348395" algn="l"/>
                <a:tab pos="1797336" algn="l"/>
                <a:tab pos="2246269" algn="l"/>
                <a:tab pos="2695206" algn="l"/>
                <a:tab pos="3144143" algn="l"/>
                <a:tab pos="3593082" algn="l"/>
                <a:tab pos="4042013" algn="l"/>
                <a:tab pos="4490953" algn="l"/>
                <a:tab pos="4939888" algn="l"/>
                <a:tab pos="5388826" algn="l"/>
                <a:tab pos="5837765" algn="l"/>
                <a:tab pos="6286699" algn="l"/>
                <a:tab pos="6735635" algn="l"/>
                <a:tab pos="7184572" algn="l"/>
                <a:tab pos="7633510" algn="l"/>
                <a:tab pos="8082445" algn="l"/>
                <a:tab pos="8531381" algn="l"/>
                <a:tab pos="8980319" algn="l"/>
              </a:tabLst>
            </a:pPr>
            <a:r>
              <a:rPr lang="de-DE" b="1" dirty="0" err="1" smtClean="0">
                <a:solidFill>
                  <a:srgbClr val="FF0000"/>
                </a:solidFill>
                <a:latin typeface="Arial" panose="020B0604020202020204" pitchFamily="34" charset="0"/>
                <a:cs typeface="Arial" panose="020B0604020202020204" pitchFamily="34" charset="0"/>
              </a:rPr>
              <a:t>Subject</a:t>
            </a:r>
            <a:endParaRPr lang="de-DE" b="1" dirty="0" smtClean="0">
              <a:solidFill>
                <a:srgbClr val="FF0000"/>
              </a:solidFill>
              <a:latin typeface="Arial" panose="020B0604020202020204" pitchFamily="34" charset="0"/>
              <a:cs typeface="Arial" panose="020B0604020202020204" pitchFamily="34" charset="0"/>
            </a:endParaRPr>
          </a:p>
        </p:txBody>
      </p:sp>
      <p:sp>
        <p:nvSpPr>
          <p:cNvPr id="60" name="Textfeld 59"/>
          <p:cNvSpPr txBox="1"/>
          <p:nvPr/>
        </p:nvSpPr>
        <p:spPr>
          <a:xfrm>
            <a:off x="5098062" y="1661508"/>
            <a:ext cx="1994225" cy="399340"/>
          </a:xfrm>
          <a:prstGeom prst="rect">
            <a:avLst/>
          </a:prstGeom>
          <a:solidFill>
            <a:schemeClr val="accent5">
              <a:lumMod val="20000"/>
              <a:lumOff val="80000"/>
            </a:schemeClr>
          </a:solidFill>
          <a:ln>
            <a:noFill/>
          </a:ln>
        </p:spPr>
        <p:txBody>
          <a:bodyPr wrap="square" lIns="91370" tIns="45687" rIns="91370" bIns="45687" rtlCol="0">
            <a:spAutoFit/>
          </a:bodyPr>
          <a:lstStyle/>
          <a:p>
            <a:pPr marL="336306" indent="-323615" algn="ctr" defTabSz="448938">
              <a:lnSpc>
                <a:spcPct val="105000"/>
              </a:lnSpc>
              <a:spcBef>
                <a:spcPts val="400"/>
              </a:spcBef>
              <a:tabLst>
                <a:tab pos="450522" algn="l"/>
                <a:tab pos="899461" algn="l"/>
                <a:tab pos="1348395" algn="l"/>
                <a:tab pos="1797336" algn="l"/>
                <a:tab pos="2246269" algn="l"/>
                <a:tab pos="2695206" algn="l"/>
                <a:tab pos="3144143" algn="l"/>
                <a:tab pos="3593082" algn="l"/>
                <a:tab pos="4042013" algn="l"/>
                <a:tab pos="4490953" algn="l"/>
                <a:tab pos="4939888" algn="l"/>
                <a:tab pos="5388826" algn="l"/>
                <a:tab pos="5837765" algn="l"/>
                <a:tab pos="6286699" algn="l"/>
                <a:tab pos="6735635" algn="l"/>
                <a:tab pos="7184572" algn="l"/>
                <a:tab pos="7633510" algn="l"/>
                <a:tab pos="8082445" algn="l"/>
                <a:tab pos="8531381" algn="l"/>
                <a:tab pos="8980319" algn="l"/>
              </a:tabLst>
            </a:pPr>
            <a:r>
              <a:rPr lang="de-DE" sz="1900" b="1" dirty="0">
                <a:solidFill>
                  <a:srgbClr val="FF0000"/>
                </a:solidFill>
                <a:latin typeface="Arial" panose="020B0604020202020204" pitchFamily="34" charset="0"/>
                <a:cs typeface="Arial" panose="020B0604020202020204" pitchFamily="34" charset="0"/>
              </a:rPr>
              <a:t>Observer</a:t>
            </a:r>
          </a:p>
        </p:txBody>
      </p:sp>
      <p:sp>
        <p:nvSpPr>
          <p:cNvPr id="8" name="Fußzeilenplatzhalter 7"/>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9" name="Foliennummernplatzhalter 8"/>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74</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24798584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30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3000"/>
                                        <p:tgtEl>
                                          <p:spTgt spid="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3000"/>
                                        <p:tgtEl>
                                          <p:spTgt spid="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3000"/>
                                        <p:tgtEl>
                                          <p:spTgt spid="5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3000"/>
                                        <p:tgtEl>
                                          <p:spTgt spid="5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3000"/>
                                        <p:tgtEl>
                                          <p:spTgt spid="5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3000"/>
                                        <p:tgtEl>
                                          <p:spTgt spid="4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3000"/>
                                        <p:tgtEl>
                                          <p:spTgt spid="5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3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4" grpId="0" animBg="1"/>
      <p:bldP spid="47" grpId="0" animBg="1"/>
      <p:bldP spid="49" grpId="0" animBg="1"/>
      <p:bldP spid="50" grpId="0" animBg="1"/>
      <p:bldP spid="51" grpId="0" animBg="1"/>
      <p:bldP spid="55" grpId="0" animBg="1"/>
      <p:bldP spid="59" grpId="0" animBg="1"/>
      <p:bldP spid="6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467544" y="1340768"/>
            <a:ext cx="4752528" cy="4723814"/>
          </a:xfrm>
          <a:prstGeom prst="rect">
            <a:avLst/>
          </a:prstGeom>
          <a:noFill/>
          <a:ln w="9525">
            <a:noFill/>
            <a:round/>
            <a:headEnd/>
            <a:tailEnd/>
          </a:ln>
        </p:spPr>
        <p:txBody>
          <a:bodyPr lIns="0" tIns="0" rIns="0" bIns="0"/>
          <a:lstStyle/>
          <a:p>
            <a:pPr marL="456867" indent="-456867" defTabSz="448938">
              <a:lnSpc>
                <a:spcPct val="107000"/>
              </a:lnSpc>
              <a:spcAft>
                <a:spcPts val="600"/>
              </a:spcAft>
              <a:buSzPct val="100000"/>
              <a:buFont typeface="+mj-lt"/>
              <a:buAutoNum type="arabicPeriod"/>
              <a:tabLst>
                <a:tab pos="341065" algn="l"/>
                <a:tab pos="910564" algn="l"/>
                <a:tab pos="1824300" algn="l"/>
                <a:tab pos="2738037" algn="l"/>
                <a:tab pos="3651773" algn="l"/>
                <a:tab pos="4565511" algn="l"/>
                <a:tab pos="5479248" algn="l"/>
                <a:tab pos="6392984" algn="l"/>
                <a:tab pos="7306721" algn="l"/>
                <a:tab pos="8220457" algn="l"/>
                <a:tab pos="9134190" algn="l"/>
                <a:tab pos="10047930" algn="l"/>
              </a:tabLst>
            </a:pPr>
            <a:r>
              <a:rPr lang="de-DE" sz="2300" b="1" dirty="0">
                <a:solidFill>
                  <a:srgbClr val="000000"/>
                </a:solidFill>
                <a:latin typeface="Arial Unicode MS" panose="020B0604020202020204" pitchFamily="34" charset="-128"/>
              </a:rPr>
              <a:t>Name</a:t>
            </a:r>
          </a:p>
          <a:p>
            <a:pPr marL="456867" indent="-456867" defTabSz="448938">
              <a:lnSpc>
                <a:spcPct val="107000"/>
              </a:lnSpc>
              <a:spcAft>
                <a:spcPts val="600"/>
              </a:spcAft>
              <a:buSzPct val="100000"/>
              <a:buFont typeface="+mj-lt"/>
              <a:buAutoNum type="arabicPeriod"/>
              <a:tabLst>
                <a:tab pos="341065" algn="l"/>
                <a:tab pos="910564" algn="l"/>
                <a:tab pos="1824300" algn="l"/>
                <a:tab pos="2738037" algn="l"/>
                <a:tab pos="3651773" algn="l"/>
                <a:tab pos="4565511" algn="l"/>
                <a:tab pos="5479248" algn="l"/>
                <a:tab pos="6392984" algn="l"/>
                <a:tab pos="7306721" algn="l"/>
                <a:tab pos="8220457" algn="l"/>
                <a:tab pos="9134190" algn="l"/>
                <a:tab pos="10047930" algn="l"/>
              </a:tabLst>
            </a:pPr>
            <a:r>
              <a:rPr lang="de-DE" sz="2300" b="1" dirty="0">
                <a:solidFill>
                  <a:srgbClr val="000000"/>
                </a:solidFill>
                <a:latin typeface="Arial Unicode MS" panose="020B0604020202020204" pitchFamily="34" charset="-128"/>
              </a:rPr>
              <a:t>Problem</a:t>
            </a:r>
            <a:r>
              <a:rPr lang="de-DE" sz="2300" dirty="0">
                <a:solidFill>
                  <a:srgbClr val="000000"/>
                </a:solidFill>
                <a:latin typeface="Arial Unicode MS" panose="020B0604020202020204" pitchFamily="34" charset="-128"/>
              </a:rPr>
              <a:t>, inkl.:</a:t>
            </a:r>
          </a:p>
          <a:p>
            <a:pPr marL="1199279" lvl="1" indent="-456867" defTabSz="448938">
              <a:lnSpc>
                <a:spcPct val="107000"/>
              </a:lnSpc>
              <a:spcAft>
                <a:spcPts val="600"/>
              </a:spcAft>
              <a:buSzPct val="100000"/>
              <a:buFont typeface="Arial" pitchFamily="34" charset="0"/>
              <a:buChar char="•"/>
              <a:tabLst>
                <a:tab pos="341065" algn="l"/>
                <a:tab pos="910564" algn="l"/>
                <a:tab pos="1824300" algn="l"/>
                <a:tab pos="2738037" algn="l"/>
                <a:tab pos="3651773" algn="l"/>
                <a:tab pos="4565511" algn="l"/>
                <a:tab pos="5479248" algn="l"/>
                <a:tab pos="6392984" algn="l"/>
                <a:tab pos="7306721" algn="l"/>
                <a:tab pos="8220457" algn="l"/>
                <a:tab pos="9134190" algn="l"/>
                <a:tab pos="10047930" algn="l"/>
              </a:tabLst>
            </a:pPr>
            <a:r>
              <a:rPr lang="de-DE" sz="2300" dirty="0">
                <a:solidFill>
                  <a:srgbClr val="000000"/>
                </a:solidFill>
                <a:latin typeface="Arial Unicode MS" panose="020B0604020202020204" pitchFamily="34" charset="-128"/>
              </a:rPr>
              <a:t>Annahmen</a:t>
            </a:r>
          </a:p>
          <a:p>
            <a:pPr marL="1199279" lvl="1" indent="-456867" defTabSz="448938">
              <a:lnSpc>
                <a:spcPct val="107000"/>
              </a:lnSpc>
              <a:spcAft>
                <a:spcPts val="600"/>
              </a:spcAft>
              <a:buSzPct val="100000"/>
              <a:buFont typeface="Arial" pitchFamily="34" charset="0"/>
              <a:buChar char="•"/>
              <a:tabLst>
                <a:tab pos="341065" algn="l"/>
                <a:tab pos="910564" algn="l"/>
                <a:tab pos="1824300" algn="l"/>
                <a:tab pos="2738037" algn="l"/>
                <a:tab pos="3651773" algn="l"/>
                <a:tab pos="4565511" algn="l"/>
                <a:tab pos="5479248" algn="l"/>
                <a:tab pos="6392984" algn="l"/>
                <a:tab pos="7306721" algn="l"/>
                <a:tab pos="8220457" algn="l"/>
                <a:tab pos="9134190" algn="l"/>
                <a:tab pos="10047930" algn="l"/>
              </a:tabLst>
            </a:pPr>
            <a:r>
              <a:rPr lang="de-DE" sz="2300" dirty="0">
                <a:solidFill>
                  <a:srgbClr val="000000"/>
                </a:solidFill>
                <a:latin typeface="Arial Unicode MS" panose="020B0604020202020204" pitchFamily="34" charset="-128"/>
              </a:rPr>
              <a:t>Einflussfaktoren</a:t>
            </a:r>
          </a:p>
          <a:p>
            <a:pPr marL="456867" indent="-456867" defTabSz="448938">
              <a:lnSpc>
                <a:spcPct val="107000"/>
              </a:lnSpc>
              <a:spcAft>
                <a:spcPts val="600"/>
              </a:spcAft>
              <a:buSzPct val="100000"/>
              <a:buFont typeface="+mj-lt"/>
              <a:buAutoNum type="arabicPeriod"/>
              <a:tabLst>
                <a:tab pos="341065" algn="l"/>
                <a:tab pos="910564" algn="l"/>
                <a:tab pos="1824300" algn="l"/>
                <a:tab pos="2738037" algn="l"/>
                <a:tab pos="3651773" algn="l"/>
                <a:tab pos="4565511" algn="l"/>
                <a:tab pos="5479248" algn="l"/>
                <a:tab pos="6392984" algn="l"/>
                <a:tab pos="7306721" algn="l"/>
                <a:tab pos="8220457" algn="l"/>
                <a:tab pos="9134190" algn="l"/>
                <a:tab pos="10047930" algn="l"/>
              </a:tabLst>
            </a:pPr>
            <a:r>
              <a:rPr lang="de-DE" sz="2300" b="1" dirty="0">
                <a:solidFill>
                  <a:srgbClr val="000000"/>
                </a:solidFill>
                <a:latin typeface="Arial Unicode MS" panose="020B0604020202020204" pitchFamily="34" charset="-128"/>
              </a:rPr>
              <a:t>Lösung:</a:t>
            </a:r>
          </a:p>
          <a:p>
            <a:pPr marL="1199279" lvl="1" indent="-456867" defTabSz="448938">
              <a:lnSpc>
                <a:spcPct val="107000"/>
              </a:lnSpc>
              <a:spcAft>
                <a:spcPts val="600"/>
              </a:spcAft>
              <a:buSzPct val="100000"/>
              <a:buFont typeface="Arial" pitchFamily="34" charset="0"/>
              <a:buChar char="•"/>
              <a:tabLst>
                <a:tab pos="341065" algn="l"/>
                <a:tab pos="910564" algn="l"/>
                <a:tab pos="1824300" algn="l"/>
                <a:tab pos="2738037" algn="l"/>
                <a:tab pos="3651773" algn="l"/>
                <a:tab pos="4565511" algn="l"/>
                <a:tab pos="5479248" algn="l"/>
                <a:tab pos="6392984" algn="l"/>
                <a:tab pos="7306721" algn="l"/>
                <a:tab pos="8220457" algn="l"/>
                <a:tab pos="9134190" algn="l"/>
                <a:tab pos="10047930" algn="l"/>
              </a:tabLst>
            </a:pPr>
            <a:r>
              <a:rPr lang="de-DE" sz="2300" dirty="0">
                <a:solidFill>
                  <a:srgbClr val="000000"/>
                </a:solidFill>
                <a:latin typeface="Arial Unicode MS" panose="020B0604020202020204" pitchFamily="34" charset="-128"/>
              </a:rPr>
              <a:t>bildliche und</a:t>
            </a:r>
          </a:p>
          <a:p>
            <a:pPr marL="1199279" lvl="1" indent="-456867" defTabSz="448938">
              <a:lnSpc>
                <a:spcPct val="107000"/>
              </a:lnSpc>
              <a:spcAft>
                <a:spcPts val="600"/>
              </a:spcAft>
              <a:buSzPct val="100000"/>
              <a:buFont typeface="Arial" pitchFamily="34" charset="0"/>
              <a:buChar char="•"/>
              <a:tabLst>
                <a:tab pos="341065" algn="l"/>
                <a:tab pos="910564" algn="l"/>
                <a:tab pos="1824300" algn="l"/>
                <a:tab pos="2738037" algn="l"/>
                <a:tab pos="3651773" algn="l"/>
                <a:tab pos="4565511" algn="l"/>
                <a:tab pos="5479248" algn="l"/>
                <a:tab pos="6392984" algn="l"/>
                <a:tab pos="7306721" algn="l"/>
                <a:tab pos="8220457" algn="l"/>
                <a:tab pos="9134190" algn="l"/>
                <a:tab pos="10047930" algn="l"/>
              </a:tabLst>
            </a:pPr>
            <a:r>
              <a:rPr lang="de-DE" sz="2300" dirty="0">
                <a:solidFill>
                  <a:srgbClr val="000000"/>
                </a:solidFill>
                <a:latin typeface="Arial Unicode MS" panose="020B0604020202020204" pitchFamily="34" charset="-128"/>
              </a:rPr>
              <a:t>sprachliche Beschreibung</a:t>
            </a:r>
          </a:p>
          <a:p>
            <a:pPr marL="456867" indent="-456867" defTabSz="448938">
              <a:lnSpc>
                <a:spcPct val="107000"/>
              </a:lnSpc>
              <a:spcAft>
                <a:spcPts val="600"/>
              </a:spcAft>
              <a:buSzPct val="100000"/>
              <a:buFont typeface="+mj-lt"/>
              <a:buAutoNum type="arabicPeriod"/>
              <a:tabLst>
                <a:tab pos="341065" algn="l"/>
                <a:tab pos="910564" algn="l"/>
                <a:tab pos="1824300" algn="l"/>
                <a:tab pos="2738037" algn="l"/>
                <a:tab pos="3651773" algn="l"/>
                <a:tab pos="4565511" algn="l"/>
                <a:tab pos="5479248" algn="l"/>
                <a:tab pos="6392984" algn="l"/>
                <a:tab pos="7306721" algn="l"/>
                <a:tab pos="8220457" algn="l"/>
                <a:tab pos="9134190" algn="l"/>
                <a:tab pos="10047930" algn="l"/>
              </a:tabLst>
            </a:pPr>
            <a:r>
              <a:rPr lang="de-DE" sz="2300" b="1" dirty="0">
                <a:solidFill>
                  <a:srgbClr val="000000"/>
                </a:solidFill>
                <a:latin typeface="Arial Unicode MS" panose="020B0604020202020204" pitchFamily="34" charset="-128"/>
              </a:rPr>
              <a:t>Anwendung</a:t>
            </a:r>
            <a:r>
              <a:rPr lang="de-DE" sz="2300" dirty="0">
                <a:solidFill>
                  <a:srgbClr val="000000"/>
                </a:solidFill>
                <a:latin typeface="Arial Unicode MS" panose="020B0604020202020204" pitchFamily="34" charset="-128"/>
              </a:rPr>
              <a:t> des Musters:</a:t>
            </a:r>
          </a:p>
          <a:p>
            <a:pPr marL="1199279" lvl="1" indent="-456867" defTabSz="448938">
              <a:lnSpc>
                <a:spcPct val="107000"/>
              </a:lnSpc>
              <a:spcAft>
                <a:spcPts val="600"/>
              </a:spcAft>
              <a:buSzPct val="100000"/>
              <a:buFont typeface="Arial" pitchFamily="34" charset="0"/>
              <a:buChar char="•"/>
              <a:tabLst>
                <a:tab pos="341065" algn="l"/>
                <a:tab pos="910564" algn="l"/>
                <a:tab pos="1824300" algn="l"/>
                <a:tab pos="2738037" algn="l"/>
                <a:tab pos="3651773" algn="l"/>
                <a:tab pos="4565511" algn="l"/>
                <a:tab pos="5479248" algn="l"/>
                <a:tab pos="6392984" algn="l"/>
                <a:tab pos="7306721" algn="l"/>
                <a:tab pos="8220457" algn="l"/>
                <a:tab pos="9134190" algn="l"/>
                <a:tab pos="10047930" algn="l"/>
              </a:tabLst>
            </a:pPr>
            <a:r>
              <a:rPr lang="de-DE" sz="2300" dirty="0">
                <a:solidFill>
                  <a:srgbClr val="000000"/>
                </a:solidFill>
                <a:latin typeface="Arial Unicode MS" panose="020B0604020202020204" pitchFamily="34" charset="-128"/>
              </a:rPr>
              <a:t>Konsequenzen</a:t>
            </a:r>
          </a:p>
          <a:p>
            <a:pPr marL="1199279" lvl="1" indent="-456867" defTabSz="448938">
              <a:lnSpc>
                <a:spcPct val="107000"/>
              </a:lnSpc>
              <a:spcAft>
                <a:spcPts val="600"/>
              </a:spcAft>
              <a:buSzPct val="100000"/>
              <a:buFont typeface="Arial" pitchFamily="34" charset="0"/>
              <a:buChar char="•"/>
              <a:tabLst>
                <a:tab pos="341065" algn="l"/>
                <a:tab pos="910564" algn="l"/>
                <a:tab pos="1824300" algn="l"/>
                <a:tab pos="2738037" algn="l"/>
                <a:tab pos="3651773" algn="l"/>
                <a:tab pos="4565511" algn="l"/>
                <a:tab pos="5479248" algn="l"/>
                <a:tab pos="6392984" algn="l"/>
                <a:tab pos="7306721" algn="l"/>
                <a:tab pos="8220457" algn="l"/>
                <a:tab pos="9134190" algn="l"/>
                <a:tab pos="10047930" algn="l"/>
              </a:tabLst>
            </a:pPr>
            <a:r>
              <a:rPr lang="de-DE" sz="2300" dirty="0">
                <a:solidFill>
                  <a:srgbClr val="000000"/>
                </a:solidFill>
                <a:latin typeface="Arial Unicode MS" panose="020B0604020202020204" pitchFamily="34" charset="-128"/>
              </a:rPr>
              <a:t>Trade-</a:t>
            </a:r>
            <a:r>
              <a:rPr lang="de-DE" sz="2300" dirty="0" err="1">
                <a:solidFill>
                  <a:srgbClr val="000000"/>
                </a:solidFill>
                <a:latin typeface="Arial Unicode MS" panose="020B0604020202020204" pitchFamily="34" charset="-128"/>
              </a:rPr>
              <a:t>offs</a:t>
            </a:r>
            <a:endParaRPr lang="de-DE" sz="2300" dirty="0">
              <a:solidFill>
                <a:srgbClr val="000000"/>
              </a:solidFill>
              <a:latin typeface="Arial Unicode MS" panose="020B0604020202020204" pitchFamily="34" charset="-128"/>
            </a:endParaRPr>
          </a:p>
        </p:txBody>
      </p:sp>
      <p:sp>
        <p:nvSpPr>
          <p:cNvPr id="2" name="Titel 1"/>
          <p:cNvSpPr>
            <a:spLocks noGrp="1"/>
          </p:cNvSpPr>
          <p:nvPr>
            <p:ph type="title" idx="4294967295"/>
          </p:nvPr>
        </p:nvSpPr>
        <p:spPr>
          <a:xfrm>
            <a:off x="0" y="0"/>
            <a:ext cx="5878513" cy="979488"/>
          </a:xfrm>
        </p:spPr>
        <p:txBody>
          <a:bodyPr wrap="square"/>
          <a:lstStyle/>
          <a:p>
            <a:pPr algn="ctr"/>
            <a:r>
              <a:rPr lang="de-DE" sz="2800" dirty="0" smtClean="0">
                <a:solidFill>
                  <a:srgbClr val="7DA647"/>
                </a:solidFill>
                <a:latin typeface="Arial"/>
                <a:ea typeface="Arial-BoldMT"/>
                <a:cs typeface="DejaVu Sans"/>
              </a:rPr>
              <a:t>Die vier Bestandteile eines Musters</a:t>
            </a:r>
            <a:endParaRPr lang="de-DE" sz="2800" dirty="0"/>
          </a:p>
        </p:txBody>
      </p:sp>
      <p:sp>
        <p:nvSpPr>
          <p:cNvPr id="11" name="Fußzeilenplatzhalter 10"/>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2" name="Foliennummernplatzhalter 11"/>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75</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3712790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467546" y="1340768"/>
            <a:ext cx="8352928" cy="4607818"/>
          </a:xfrm>
          <a:prstGeom prst="rect">
            <a:avLst/>
          </a:prstGeom>
          <a:noFill/>
          <a:ln w="9525">
            <a:noFill/>
            <a:round/>
            <a:headEnd/>
            <a:tailEnd/>
          </a:ln>
        </p:spPr>
        <p:txBody>
          <a:bodyPr lIns="0" tIns="0" rIns="0" bIns="0"/>
          <a:lstStyle/>
          <a:p>
            <a:pPr marL="341065" indent="-341065" defTabSz="448938">
              <a:lnSpc>
                <a:spcPct val="110000"/>
              </a:lnSpc>
              <a:spcAft>
                <a:spcPts val="1200"/>
              </a:spcAft>
              <a:buSzPct val="100000"/>
              <a:tabLst>
                <a:tab pos="341065" algn="l"/>
                <a:tab pos="910564" algn="l"/>
                <a:tab pos="1824300" algn="l"/>
                <a:tab pos="2738037" algn="l"/>
                <a:tab pos="3651773" algn="l"/>
                <a:tab pos="4565511" algn="l"/>
                <a:tab pos="5479248" algn="l"/>
                <a:tab pos="6392984" algn="l"/>
                <a:tab pos="7306721" algn="l"/>
                <a:tab pos="8220457" algn="l"/>
                <a:tab pos="9134190" algn="l"/>
                <a:tab pos="10047930" algn="l"/>
              </a:tabLst>
            </a:pPr>
            <a:r>
              <a:rPr lang="de-DE" sz="2400" b="1" dirty="0">
                <a:solidFill>
                  <a:srgbClr val="000000"/>
                </a:solidFill>
                <a:latin typeface="Arial Unicode MS" panose="020B0604020202020204" pitchFamily="34" charset="-128"/>
              </a:rPr>
              <a:t>2. Problem:</a:t>
            </a:r>
          </a:p>
          <a:p>
            <a:pPr marL="341065" indent="-341065" defTabSz="448938">
              <a:lnSpc>
                <a:spcPct val="110000"/>
              </a:lnSpc>
              <a:spcAft>
                <a:spcPts val="1200"/>
              </a:spcAft>
              <a:buSzPct val="100000"/>
              <a:tabLst>
                <a:tab pos="341065" algn="l"/>
                <a:tab pos="910564" algn="l"/>
                <a:tab pos="1824300" algn="l"/>
                <a:tab pos="2738037" algn="l"/>
                <a:tab pos="3651773" algn="l"/>
                <a:tab pos="4565511" algn="l"/>
                <a:tab pos="5479248" algn="l"/>
                <a:tab pos="6392984" algn="l"/>
                <a:tab pos="7306721" algn="l"/>
                <a:tab pos="8220457" algn="l"/>
                <a:tab pos="9134190" algn="l"/>
                <a:tab pos="10047930" algn="l"/>
              </a:tabLst>
            </a:pPr>
            <a:r>
              <a:rPr lang="de-DE" sz="2400" b="1" dirty="0">
                <a:solidFill>
                  <a:srgbClr val="000000"/>
                </a:solidFill>
                <a:latin typeface="Arial Unicode MS" panose="020B0604020202020204" pitchFamily="34" charset="-128"/>
              </a:rPr>
              <a:t>Zweck: </a:t>
            </a:r>
            <a:r>
              <a:rPr lang="de-DE" sz="2400" dirty="0">
                <a:solidFill>
                  <a:srgbClr val="000000"/>
                </a:solidFill>
                <a:latin typeface="Arial Unicode MS" panose="020B0604020202020204" pitchFamily="34" charset="-128"/>
              </a:rPr>
              <a:t>1-zu-n Beziehung zwischen Objekten (n dynamisch):</a:t>
            </a:r>
            <a:br>
              <a:rPr lang="de-DE" sz="2400" dirty="0">
                <a:solidFill>
                  <a:srgbClr val="000000"/>
                </a:solidFill>
                <a:latin typeface="Arial Unicode MS" panose="020B0604020202020204" pitchFamily="34" charset="-128"/>
              </a:rPr>
            </a:br>
            <a:r>
              <a:rPr lang="de-DE" sz="2400" dirty="0">
                <a:solidFill>
                  <a:srgbClr val="000000"/>
                </a:solidFill>
                <a:latin typeface="Arial Unicode MS" panose="020B0604020202020204" pitchFamily="34" charset="-128"/>
              </a:rPr>
              <a:t>1-Objekt Zustandsänderung </a:t>
            </a:r>
            <a:r>
              <a:rPr lang="de-DE" sz="2400" dirty="0">
                <a:solidFill>
                  <a:srgbClr val="000000"/>
                </a:solidFill>
                <a:latin typeface="Arial Unicode MS" panose="020B0604020202020204" pitchFamily="34" charset="-128"/>
                <a:sym typeface="Wingdings" pitchFamily="2" charset="2"/>
              </a:rPr>
              <a:t> n-</a:t>
            </a:r>
            <a:r>
              <a:rPr lang="de-DE" sz="2400" dirty="0">
                <a:solidFill>
                  <a:srgbClr val="000000"/>
                </a:solidFill>
                <a:latin typeface="Arial Unicode MS" panose="020B0604020202020204" pitchFamily="34" charset="-128"/>
              </a:rPr>
              <a:t>Objekte aktualisieren.</a:t>
            </a:r>
          </a:p>
          <a:p>
            <a:pPr defTabSz="448938">
              <a:lnSpc>
                <a:spcPct val="110000"/>
              </a:lnSpc>
              <a:spcBef>
                <a:spcPts val="1800"/>
              </a:spcBef>
              <a:spcAft>
                <a:spcPts val="1200"/>
              </a:spcAft>
              <a:buSzPct val="100000"/>
              <a:tabLst>
                <a:tab pos="341065" algn="l"/>
                <a:tab pos="910564" algn="l"/>
                <a:tab pos="1824300" algn="l"/>
                <a:tab pos="2738037" algn="l"/>
                <a:tab pos="3651773" algn="l"/>
                <a:tab pos="4565511" algn="l"/>
                <a:tab pos="5479248" algn="l"/>
                <a:tab pos="6392984" algn="l"/>
                <a:tab pos="7306721" algn="l"/>
                <a:tab pos="8220457" algn="l"/>
                <a:tab pos="9134190" algn="l"/>
                <a:tab pos="10047930" algn="l"/>
              </a:tabLst>
            </a:pPr>
            <a:r>
              <a:rPr lang="de-DE" sz="2400" b="1" dirty="0">
                <a:solidFill>
                  <a:srgbClr val="000000"/>
                </a:solidFill>
                <a:latin typeface="Arial Unicode MS" panose="020B0604020202020204" pitchFamily="34" charset="-128"/>
              </a:rPr>
              <a:t>3. Lösung</a:t>
            </a:r>
          </a:p>
          <a:p>
            <a:pPr marL="742411" lvl="1" indent="-285541" defTabSz="448938">
              <a:lnSpc>
                <a:spcPct val="110000"/>
              </a:lnSpc>
              <a:spcAft>
                <a:spcPts val="1200"/>
              </a:spcAft>
              <a:buSzPct val="100000"/>
              <a:buFont typeface="Arial" pitchFamily="34" charset="0"/>
              <a:buChar char="•"/>
              <a:tabLst>
                <a:tab pos="341065" algn="l"/>
                <a:tab pos="910564" algn="l"/>
                <a:tab pos="1824300" algn="l"/>
                <a:tab pos="2738037" algn="l"/>
                <a:tab pos="3651773" algn="l"/>
                <a:tab pos="4565511" algn="l"/>
                <a:tab pos="5479248" algn="l"/>
                <a:tab pos="6392984" algn="l"/>
                <a:tab pos="7306721" algn="l"/>
                <a:tab pos="8220457" algn="l"/>
                <a:tab pos="9134190" algn="l"/>
                <a:tab pos="10047930" algn="l"/>
              </a:tabLst>
            </a:pPr>
            <a:r>
              <a:rPr lang="de-DE" sz="2400" dirty="0">
                <a:solidFill>
                  <a:srgbClr val="000000"/>
                </a:solidFill>
                <a:latin typeface="Arial Unicode MS" panose="020B0604020202020204" pitchFamily="34" charset="-128"/>
              </a:rPr>
              <a:t>Struktur:</a:t>
            </a:r>
          </a:p>
        </p:txBody>
      </p:sp>
      <p:pic>
        <p:nvPicPr>
          <p:cNvPr id="6" name="Grafik 5" descr="observevr.png"/>
          <p:cNvPicPr>
            <a:picLocks noChangeAspect="1"/>
          </p:cNvPicPr>
          <p:nvPr/>
        </p:nvPicPr>
        <p:blipFill>
          <a:blip r:embed="rId3" cstate="print"/>
          <a:stretch>
            <a:fillRect/>
          </a:stretch>
        </p:blipFill>
        <p:spPr>
          <a:xfrm>
            <a:off x="2780456" y="3717034"/>
            <a:ext cx="5751991" cy="2087525"/>
          </a:xfrm>
          <a:prstGeom prst="rect">
            <a:avLst/>
          </a:prstGeom>
        </p:spPr>
      </p:pic>
      <p:sp>
        <p:nvSpPr>
          <p:cNvPr id="2" name="Titel 1"/>
          <p:cNvSpPr>
            <a:spLocks noGrp="1"/>
          </p:cNvSpPr>
          <p:nvPr>
            <p:ph type="title" idx="4294967295"/>
          </p:nvPr>
        </p:nvSpPr>
        <p:spPr>
          <a:xfrm>
            <a:off x="0" y="-1588"/>
            <a:ext cx="5878513" cy="979488"/>
          </a:xfrm>
        </p:spPr>
        <p:txBody>
          <a:bodyPr/>
          <a:lstStyle/>
          <a:p>
            <a:pPr algn="ctr"/>
            <a:r>
              <a:rPr lang="de-DE" sz="2800" dirty="0" smtClean="0">
                <a:solidFill>
                  <a:srgbClr val="7DA647"/>
                </a:solidFill>
                <a:latin typeface="Arial"/>
                <a:ea typeface="Arial-BoldMT"/>
                <a:cs typeface="DejaVu Sans"/>
              </a:rPr>
              <a:t>1. Name: Observer</a:t>
            </a:r>
            <a:endParaRPr lang="de-DE" sz="2800" dirty="0"/>
          </a:p>
        </p:txBody>
      </p:sp>
      <p:sp>
        <p:nvSpPr>
          <p:cNvPr id="13" name="Fußzeilenplatzhalter 12"/>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4" name="Foliennummernplatzhalter 13"/>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76</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34023414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387404" y="1168725"/>
            <a:ext cx="8280400" cy="4895850"/>
          </a:xfrm>
          <a:prstGeom prst="rect">
            <a:avLst/>
          </a:prstGeom>
          <a:noFill/>
          <a:ln w="9525">
            <a:noFill/>
            <a:round/>
            <a:headEnd/>
            <a:tailEnd/>
          </a:ln>
        </p:spPr>
        <p:txBody>
          <a:bodyPr lIns="0" tIns="0" rIns="0" bIns="0"/>
          <a:lstStyle/>
          <a:p>
            <a:pPr marL="341065" indent="-341065" defTabSz="448938">
              <a:lnSpc>
                <a:spcPct val="107000"/>
              </a:lnSpc>
              <a:spcAft>
                <a:spcPts val="600"/>
              </a:spcAft>
              <a:buSzPct val="100000"/>
              <a:tabLst>
                <a:tab pos="341065" algn="l"/>
                <a:tab pos="910564" algn="l"/>
                <a:tab pos="1824300" algn="l"/>
                <a:tab pos="2738037" algn="l"/>
                <a:tab pos="3651773" algn="l"/>
                <a:tab pos="4565511" algn="l"/>
                <a:tab pos="5479248" algn="l"/>
                <a:tab pos="6392984" algn="l"/>
                <a:tab pos="7306721" algn="l"/>
                <a:tab pos="8220457" algn="l"/>
                <a:tab pos="9134190" algn="l"/>
                <a:tab pos="10047930" algn="l"/>
              </a:tabLst>
            </a:pPr>
            <a:endParaRPr lang="de-DE" sz="2200" dirty="0">
              <a:solidFill>
                <a:srgbClr val="000000"/>
              </a:solidFill>
              <a:latin typeface="Arial Unicode MS" panose="020B0604020202020204" pitchFamily="34" charset="-128"/>
            </a:endParaRPr>
          </a:p>
        </p:txBody>
      </p:sp>
      <p:sp>
        <p:nvSpPr>
          <p:cNvPr id="7" name="Rectangle 3" descr="Rectangle: Click to edit Master text styles&#10;Second level&#10;Third level&#10;Fourth level&#10;Fifth level"/>
          <p:cNvSpPr txBox="1">
            <a:spLocks noChangeArrowheads="1"/>
          </p:cNvSpPr>
          <p:nvPr/>
        </p:nvSpPr>
        <p:spPr>
          <a:xfrm>
            <a:off x="467544" y="1202886"/>
            <a:ext cx="8208912" cy="3738289"/>
          </a:xfrm>
          <a:prstGeom prst="rect">
            <a:avLst/>
          </a:prstGeom>
        </p:spPr>
        <p:txBody>
          <a:bodyPr lIns="91370" tIns="45687" rIns="91370" bIns="45687"/>
          <a:lstStyle>
            <a:lvl1pPr marL="342900" indent="-34290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ea typeface="+mn-ea"/>
                <a:cs typeface="+mn-cs"/>
              </a:defRPr>
            </a:lvl1pPr>
            <a:lvl2pPr marL="742950" indent="-28575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cs typeface="+mn-cs"/>
              </a:defRPr>
            </a:lvl2pPr>
            <a:lvl3pPr marL="1143000" indent="-22860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cs typeface="+mn-cs"/>
              </a:defRPr>
            </a:lvl3pPr>
            <a:lvl4pPr marL="1600200" indent="-22860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spcBef>
                <a:spcPct val="0"/>
              </a:spcBef>
              <a:spcAft>
                <a:spcPts val="90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spcBef>
                <a:spcPct val="0"/>
              </a:spcBef>
              <a:spcAft>
                <a:spcPts val="90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spcBef>
                <a:spcPct val="0"/>
              </a:spcBef>
              <a:spcAft>
                <a:spcPts val="90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spcBef>
                <a:spcPct val="0"/>
              </a:spcBef>
              <a:spcAft>
                <a:spcPts val="900"/>
              </a:spcAft>
              <a:buClr>
                <a:srgbClr val="000000"/>
              </a:buClr>
              <a:buSzPct val="100000"/>
              <a:buFont typeface="Times New Roman" pitchFamily="16" charset="0"/>
              <a:defRPr>
                <a:solidFill>
                  <a:srgbClr val="000000"/>
                </a:solidFill>
                <a:latin typeface="+mn-lt"/>
                <a:cs typeface="+mn-cs"/>
              </a:defRPr>
            </a:lvl9pPr>
          </a:lstStyle>
          <a:p>
            <a:pPr marL="0" indent="0" eaLnBrk="1" hangingPunct="1">
              <a:lnSpc>
                <a:spcPct val="110000"/>
              </a:lnSpc>
              <a:spcAft>
                <a:spcPts val="500"/>
              </a:spcAft>
              <a:defRPr/>
            </a:pPr>
            <a:r>
              <a:rPr lang="en-US" sz="2100" b="1" kern="0" dirty="0" err="1"/>
              <a:t>Konsequenzen</a:t>
            </a:r>
            <a:endParaRPr lang="en-US" sz="2100" b="1" kern="0" dirty="0"/>
          </a:p>
          <a:p>
            <a:pPr marL="228435" lvl="1" indent="-228435" eaLnBrk="1" hangingPunct="1">
              <a:lnSpc>
                <a:spcPct val="110000"/>
              </a:lnSpc>
              <a:spcAft>
                <a:spcPts val="500"/>
              </a:spcAft>
              <a:buFont typeface="Tahoma" pitchFamily="34" charset="0"/>
              <a:buChar char="+"/>
              <a:defRPr/>
            </a:pPr>
            <a:r>
              <a:rPr lang="en-US" sz="2100" b="1" kern="0" dirty="0" err="1"/>
              <a:t>Anpassbarkeit</a:t>
            </a:r>
            <a:r>
              <a:rPr lang="en-US" sz="2100" kern="0" dirty="0"/>
              <a:t>: </a:t>
            </a:r>
            <a:r>
              <a:rPr lang="en-US" sz="2100" kern="0" dirty="0" err="1"/>
              <a:t>Beobachter</a:t>
            </a:r>
            <a:r>
              <a:rPr lang="en-US" sz="2100" kern="0" dirty="0"/>
              <a:t>: </a:t>
            </a:r>
            <a:r>
              <a:rPr lang="en-US" sz="2100" kern="0" dirty="0" err="1"/>
              <a:t>verschiedene</a:t>
            </a:r>
            <a:r>
              <a:rPr lang="en-US" sz="2100" kern="0" dirty="0"/>
              <a:t> </a:t>
            </a:r>
            <a:r>
              <a:rPr lang="en-US" sz="2100" kern="0" dirty="0" err="1"/>
              <a:t>Sichten</a:t>
            </a:r>
            <a:r>
              <a:rPr lang="en-US" sz="2100" kern="0" dirty="0"/>
              <a:t> auf </a:t>
            </a:r>
            <a:r>
              <a:rPr lang="en-US" sz="2100" kern="0" dirty="0" err="1"/>
              <a:t>Subjekt</a:t>
            </a:r>
            <a:endParaRPr lang="en-US" sz="2100" kern="0" dirty="0"/>
          </a:p>
          <a:p>
            <a:pPr marL="228435" lvl="1" indent="-228435" eaLnBrk="1" hangingPunct="1">
              <a:lnSpc>
                <a:spcPct val="110000"/>
              </a:lnSpc>
              <a:spcAft>
                <a:spcPts val="500"/>
              </a:spcAft>
              <a:buFont typeface="Tahoma" pitchFamily="34" charset="0"/>
              <a:buChar char="+"/>
              <a:defRPr/>
            </a:pPr>
            <a:r>
              <a:rPr lang="en-US" sz="2100" b="1" kern="0" dirty="0" err="1"/>
              <a:t>Modularität</a:t>
            </a:r>
            <a:r>
              <a:rPr lang="en-US" sz="2100" kern="0" dirty="0"/>
              <a:t>: </a:t>
            </a:r>
            <a:r>
              <a:rPr lang="en-US" sz="2100" kern="0" dirty="0" err="1"/>
              <a:t>Subjekt</a:t>
            </a:r>
            <a:r>
              <a:rPr lang="en-US" sz="2100" kern="0" dirty="0"/>
              <a:t> / </a:t>
            </a:r>
            <a:r>
              <a:rPr lang="en-US" sz="2100" kern="0" dirty="0" err="1"/>
              <a:t>Beobachter</a:t>
            </a:r>
            <a:r>
              <a:rPr lang="en-US" sz="2100" kern="0" dirty="0"/>
              <a:t>: </a:t>
            </a:r>
            <a:r>
              <a:rPr lang="en-US" sz="2100" kern="0" dirty="0" err="1"/>
              <a:t>unabhängig</a:t>
            </a:r>
            <a:r>
              <a:rPr lang="en-US" sz="2100" kern="0" dirty="0"/>
              <a:t> </a:t>
            </a:r>
            <a:r>
              <a:rPr lang="en-US" sz="2100" kern="0" dirty="0" err="1"/>
              <a:t>änderbar</a:t>
            </a:r>
            <a:endParaRPr lang="en-US" sz="2100" kern="0" dirty="0"/>
          </a:p>
          <a:p>
            <a:pPr marL="228435" lvl="1" indent="-228435" eaLnBrk="1" hangingPunct="1">
              <a:lnSpc>
                <a:spcPct val="110000"/>
              </a:lnSpc>
              <a:spcAft>
                <a:spcPts val="500"/>
              </a:spcAft>
              <a:buFont typeface="Tahoma" pitchFamily="34" charset="0"/>
              <a:buChar char="+"/>
              <a:defRPr/>
            </a:pPr>
            <a:r>
              <a:rPr lang="en-US" sz="2100" b="1" kern="0" dirty="0" err="1"/>
              <a:t>Erweiterbarkeit</a:t>
            </a:r>
            <a:r>
              <a:rPr lang="en-US" sz="2100" kern="0" dirty="0"/>
              <a:t>: </a:t>
            </a:r>
            <a:r>
              <a:rPr lang="en-US" sz="2100" kern="0" dirty="0" err="1"/>
              <a:t>beliebige</a:t>
            </a:r>
            <a:r>
              <a:rPr lang="en-US" sz="2100" kern="0" dirty="0"/>
              <a:t> </a:t>
            </a:r>
            <a:r>
              <a:rPr lang="en-US" sz="2100" kern="0" dirty="0" err="1"/>
              <a:t>Anzahl</a:t>
            </a:r>
            <a:r>
              <a:rPr lang="en-US" sz="2100" kern="0" dirty="0"/>
              <a:t> </a:t>
            </a:r>
            <a:r>
              <a:rPr lang="en-US" sz="2100" kern="0" dirty="0" err="1"/>
              <a:t>Beobachter</a:t>
            </a:r>
            <a:r>
              <a:rPr lang="en-US" sz="2100" kern="0" dirty="0"/>
              <a:t> </a:t>
            </a:r>
            <a:r>
              <a:rPr lang="en-US" sz="2100" kern="0" dirty="0" err="1"/>
              <a:t>hinzufügen</a:t>
            </a:r>
            <a:endParaRPr lang="en-US" sz="2100" kern="0" dirty="0"/>
          </a:p>
          <a:p>
            <a:pPr marL="228435" lvl="1" indent="-228435" eaLnBrk="1" hangingPunct="1">
              <a:lnSpc>
                <a:spcPct val="110000"/>
              </a:lnSpc>
              <a:spcAft>
                <a:spcPts val="500"/>
              </a:spcAft>
              <a:buFont typeface="Tahoma" pitchFamily="34" charset="0"/>
              <a:buChar char="–"/>
              <a:defRPr/>
            </a:pPr>
            <a:r>
              <a:rPr lang="en-US" sz="2100" b="1" kern="0" dirty="0"/>
              <a:t>Update: </a:t>
            </a:r>
            <a:r>
              <a:rPr lang="en-US" sz="2100" kern="0" dirty="0" err="1"/>
              <a:t>bei</a:t>
            </a:r>
            <a:r>
              <a:rPr lang="en-US" sz="2100" kern="0" dirty="0"/>
              <a:t> </a:t>
            </a:r>
            <a:r>
              <a:rPr lang="en-US" sz="2100" kern="0" dirty="0" err="1"/>
              <a:t>Kenntnis</a:t>
            </a:r>
            <a:r>
              <a:rPr lang="en-US" sz="2100" kern="0" dirty="0"/>
              <a:t> </a:t>
            </a:r>
            <a:r>
              <a:rPr lang="en-US" sz="2100" kern="0" dirty="0" err="1"/>
              <a:t>der</a:t>
            </a:r>
            <a:r>
              <a:rPr lang="en-US" sz="2100" kern="0" dirty="0"/>
              <a:t> Observer </a:t>
            </a:r>
            <a:r>
              <a:rPr lang="en-US" sz="2100" kern="0" dirty="0" err="1"/>
              <a:t>effizienter</a:t>
            </a:r>
            <a:endParaRPr lang="en-US" sz="2100" b="1" kern="0" dirty="0"/>
          </a:p>
          <a:p>
            <a:pPr>
              <a:lnSpc>
                <a:spcPct val="110000"/>
              </a:lnSpc>
              <a:spcBef>
                <a:spcPts val="1200"/>
              </a:spcBef>
              <a:spcAft>
                <a:spcPts val="500"/>
              </a:spcAft>
              <a:buClrTx/>
              <a:buSzTx/>
              <a:defRPr/>
            </a:pPr>
            <a:r>
              <a:rPr lang="en-US" sz="2100" b="1" kern="0" dirty="0" err="1"/>
              <a:t>Verwendungen</a:t>
            </a:r>
            <a:endParaRPr lang="en-US" sz="2100" b="1" kern="0" dirty="0"/>
          </a:p>
          <a:p>
            <a:pPr marL="233195" lvl="1" indent="-233195">
              <a:lnSpc>
                <a:spcPct val="110000"/>
              </a:lnSpc>
              <a:spcAft>
                <a:spcPts val="500"/>
              </a:spcAft>
              <a:buClrTx/>
              <a:buSzTx/>
              <a:buFont typeface="Arial" pitchFamily="34" charset="0"/>
              <a:buChar char="•"/>
              <a:defRPr/>
            </a:pPr>
            <a:r>
              <a:rPr lang="en-US" sz="2100" b="1" kern="0" dirty="0"/>
              <a:t>Smartphone event frameworks </a:t>
            </a:r>
            <a:r>
              <a:rPr lang="en-US" b="1" kern="0" dirty="0" smtClean="0"/>
              <a:t> </a:t>
            </a:r>
            <a:r>
              <a:rPr lang="en-US" kern="0" dirty="0" smtClean="0"/>
              <a:t>(</a:t>
            </a:r>
            <a:r>
              <a:rPr lang="en-US" kern="0" dirty="0" err="1" smtClean="0"/>
              <a:t>Symbian</a:t>
            </a:r>
            <a:r>
              <a:rPr lang="en-US" kern="0" dirty="0" smtClean="0"/>
              <a:t>, Android, </a:t>
            </a:r>
            <a:r>
              <a:rPr lang="en-US" kern="0" dirty="0" err="1" smtClean="0"/>
              <a:t>iPhone</a:t>
            </a:r>
            <a:r>
              <a:rPr lang="en-US" kern="0" dirty="0" smtClean="0"/>
              <a:t>)</a:t>
            </a:r>
          </a:p>
          <a:p>
            <a:pPr marL="233195" lvl="1" indent="-233195">
              <a:lnSpc>
                <a:spcPct val="110000"/>
              </a:lnSpc>
              <a:spcAft>
                <a:spcPts val="500"/>
              </a:spcAft>
              <a:buClrTx/>
              <a:buSzTx/>
              <a:buFont typeface="Arial" pitchFamily="34" charset="0"/>
              <a:buChar char="•"/>
              <a:defRPr/>
            </a:pPr>
            <a:r>
              <a:rPr lang="en-US" sz="2100" b="1" kern="0" dirty="0"/>
              <a:t>Publish / subscribe Middleware</a:t>
            </a:r>
            <a:r>
              <a:rPr lang="en-US" b="1" kern="0" dirty="0" smtClean="0"/>
              <a:t/>
            </a:r>
            <a:br>
              <a:rPr lang="en-US" b="1" kern="0" dirty="0" smtClean="0"/>
            </a:br>
            <a:r>
              <a:rPr lang="en-US" kern="0" dirty="0" smtClean="0"/>
              <a:t>(CORBA Notification Service, Java Message Service)</a:t>
            </a:r>
          </a:p>
          <a:p>
            <a:pPr marL="233195" lvl="1" indent="-233195">
              <a:lnSpc>
                <a:spcPct val="110000"/>
              </a:lnSpc>
              <a:spcAft>
                <a:spcPts val="500"/>
              </a:spcAft>
              <a:buClrTx/>
              <a:buSzTx/>
              <a:buFont typeface="Arial" pitchFamily="34" charset="0"/>
              <a:buChar char="•"/>
              <a:defRPr/>
            </a:pPr>
            <a:r>
              <a:rPr lang="en-US" sz="2100" b="1" kern="0" dirty="0"/>
              <a:t>Mailing-</a:t>
            </a:r>
            <a:r>
              <a:rPr lang="en-US" sz="2100" b="1" kern="0" dirty="0" err="1"/>
              <a:t>Liste</a:t>
            </a:r>
            <a:endParaRPr lang="en-US" sz="2100" b="1" kern="0" dirty="0"/>
          </a:p>
          <a:p>
            <a:pPr marL="233195" lvl="1" indent="-233195">
              <a:lnSpc>
                <a:spcPct val="110000"/>
              </a:lnSpc>
              <a:spcAft>
                <a:spcPts val="500"/>
              </a:spcAft>
              <a:buClrTx/>
              <a:buSzTx/>
              <a:buFont typeface="Arial" pitchFamily="34" charset="0"/>
              <a:buChar char="•"/>
              <a:defRPr/>
            </a:pPr>
            <a:r>
              <a:rPr lang="en-US" sz="2100" b="1" kern="0" dirty="0"/>
              <a:t>Java</a:t>
            </a:r>
            <a:r>
              <a:rPr lang="en-US" sz="2100" kern="0" dirty="0"/>
              <a:t>: </a:t>
            </a:r>
            <a:r>
              <a:rPr lang="en-US" sz="2100" kern="0" dirty="0" err="1"/>
              <a:t>java.util.Observer</a:t>
            </a:r>
            <a:r>
              <a:rPr lang="en-US" sz="2100" kern="0" dirty="0"/>
              <a:t>, </a:t>
            </a:r>
            <a:r>
              <a:rPr lang="en-US" sz="2100" kern="0" dirty="0" err="1"/>
              <a:t>java.util.Observable</a:t>
            </a:r>
            <a:endParaRPr lang="en-US" sz="2100" kern="0" dirty="0"/>
          </a:p>
        </p:txBody>
      </p:sp>
      <p:sp>
        <p:nvSpPr>
          <p:cNvPr id="8" name="Rectangle 3" descr="Rectangle: Click to edit Master text styles&#10;Second level&#10;Third level&#10;Fourth level&#10;Fifth level"/>
          <p:cNvSpPr txBox="1">
            <a:spLocks noChangeArrowheads="1"/>
          </p:cNvSpPr>
          <p:nvPr/>
        </p:nvSpPr>
        <p:spPr bwMode="auto">
          <a:xfrm>
            <a:off x="539556" y="3861048"/>
            <a:ext cx="8424936" cy="2160240"/>
          </a:xfrm>
          <a:prstGeom prst="rect">
            <a:avLst/>
          </a:prstGeom>
          <a:noFill/>
          <a:ln w="9525">
            <a:noFill/>
            <a:miter lim="800000"/>
            <a:headEnd/>
            <a:tailEnd/>
          </a:ln>
        </p:spPr>
        <p:txBody>
          <a:bodyPr lIns="91370" tIns="45687" rIns="91370" bIns="45687"/>
          <a:lstStyle/>
          <a:p>
            <a:pPr defTabSz="448938">
              <a:lnSpc>
                <a:spcPct val="110000"/>
              </a:lnSpc>
              <a:spcAft>
                <a:spcPts val="600"/>
              </a:spcAft>
              <a:defRPr/>
            </a:pPr>
            <a:endParaRPr lang="en-US" sz="2000" kern="0" dirty="0">
              <a:solidFill>
                <a:srgbClr val="000000"/>
              </a:solidFill>
              <a:latin typeface="Arial Unicode MS" panose="020B0604020202020204" pitchFamily="34" charset="-128"/>
              <a:cs typeface="DejaVu Sans"/>
            </a:endParaRPr>
          </a:p>
        </p:txBody>
      </p:sp>
      <p:pic>
        <p:nvPicPr>
          <p:cNvPr id="10" name="Picture 2" descr="E:\Data\android_smartphone.jpg"/>
          <p:cNvPicPr>
            <a:picLocks noChangeAspect="1" noChangeArrowheads="1"/>
          </p:cNvPicPr>
          <p:nvPr/>
        </p:nvPicPr>
        <p:blipFill>
          <a:blip r:embed="rId3" cstate="print"/>
          <a:srcRect l="27098" t="4473" r="27812" b="3727"/>
          <a:stretch>
            <a:fillRect/>
          </a:stretch>
        </p:blipFill>
        <p:spPr bwMode="auto">
          <a:xfrm>
            <a:off x="7884373" y="3789040"/>
            <a:ext cx="990551" cy="1929300"/>
          </a:xfrm>
          <a:prstGeom prst="rect">
            <a:avLst/>
          </a:prstGeom>
          <a:noFill/>
        </p:spPr>
      </p:pic>
      <p:sp>
        <p:nvSpPr>
          <p:cNvPr id="2" name="Titel 1"/>
          <p:cNvSpPr>
            <a:spLocks noGrp="1"/>
          </p:cNvSpPr>
          <p:nvPr>
            <p:ph type="title" idx="4294967295"/>
          </p:nvPr>
        </p:nvSpPr>
        <p:spPr>
          <a:xfrm>
            <a:off x="0" y="0"/>
            <a:ext cx="5878513" cy="979488"/>
          </a:xfrm>
        </p:spPr>
        <p:txBody>
          <a:bodyPr/>
          <a:lstStyle/>
          <a:p>
            <a:pPr algn="ctr"/>
            <a:r>
              <a:rPr lang="de-DE" sz="2800" dirty="0" smtClean="0">
                <a:solidFill>
                  <a:srgbClr val="7DA647"/>
                </a:solidFill>
                <a:latin typeface="Arial"/>
                <a:ea typeface="Arial-BoldMT"/>
                <a:cs typeface="DejaVu Sans"/>
              </a:rPr>
              <a:t>4. Observer - Anwendung</a:t>
            </a:r>
            <a:endParaRPr lang="de-DE" sz="2800" dirty="0"/>
          </a:p>
        </p:txBody>
      </p:sp>
      <p:sp>
        <p:nvSpPr>
          <p:cNvPr id="14" name="Fußzeilenplatzhalter 13"/>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5" name="Foliennummernplatzhalter 14"/>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77</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25640801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45000"/>
                                  </p:stCondLst>
                                  <p:childTnLst>
                                    <p:animRot by="120000">
                                      <p:cBhvr>
                                        <p:cTn id="6" dur="200" fill="hold">
                                          <p:stCondLst>
                                            <p:cond delay="0"/>
                                          </p:stCondLst>
                                        </p:cTn>
                                        <p:tgtEl>
                                          <p:spTgt spid="10"/>
                                        </p:tgtEl>
                                        <p:attrNameLst>
                                          <p:attrName>r</p:attrName>
                                        </p:attrNameLst>
                                      </p:cBhvr>
                                    </p:animRot>
                                    <p:animRot by="-240000">
                                      <p:cBhvr>
                                        <p:cTn id="7" dur="400" fill="hold">
                                          <p:stCondLst>
                                            <p:cond delay="400"/>
                                          </p:stCondLst>
                                        </p:cTn>
                                        <p:tgtEl>
                                          <p:spTgt spid="10"/>
                                        </p:tgtEl>
                                        <p:attrNameLst>
                                          <p:attrName>r</p:attrName>
                                        </p:attrNameLst>
                                      </p:cBhvr>
                                    </p:animRot>
                                    <p:animRot by="240000">
                                      <p:cBhvr>
                                        <p:cTn id="8" dur="400" fill="hold">
                                          <p:stCondLst>
                                            <p:cond delay="800"/>
                                          </p:stCondLst>
                                        </p:cTn>
                                        <p:tgtEl>
                                          <p:spTgt spid="10"/>
                                        </p:tgtEl>
                                        <p:attrNameLst>
                                          <p:attrName>r</p:attrName>
                                        </p:attrNameLst>
                                      </p:cBhvr>
                                    </p:animRot>
                                    <p:animRot by="-240000">
                                      <p:cBhvr>
                                        <p:cTn id="9" dur="400" fill="hold">
                                          <p:stCondLst>
                                            <p:cond delay="1200"/>
                                          </p:stCondLst>
                                        </p:cTn>
                                        <p:tgtEl>
                                          <p:spTgt spid="10"/>
                                        </p:tgtEl>
                                        <p:attrNameLst>
                                          <p:attrName>r</p:attrName>
                                        </p:attrNameLst>
                                      </p:cBhvr>
                                    </p:animRot>
                                    <p:animRot by="120000">
                                      <p:cBhvr>
                                        <p:cTn id="10" dur="400" fill="hold">
                                          <p:stCondLst>
                                            <p:cond delay="1600"/>
                                          </p:stCondLst>
                                        </p:cTn>
                                        <p:tgtEl>
                                          <p:spTgt spid="10"/>
                                        </p:tgtEl>
                                        <p:attrNameLst>
                                          <p:attrName>r</p:attrName>
                                        </p:attrNameLst>
                                      </p:cBhvr>
                                    </p:animRot>
                                  </p:childTnLst>
                                </p:cTn>
                              </p:par>
                            </p:childTnLst>
                          </p:cTn>
                        </p:par>
                        <p:par>
                          <p:cTn id="11" fill="hold">
                            <p:stCondLst>
                              <p:cond delay="51000"/>
                            </p:stCondLst>
                            <p:childTnLst>
                              <p:par>
                                <p:cTn id="12" presetID="32" presetClass="emph" presetSubtype="0" repeatCount="3000" fill="hold" nodeType="afterEffect">
                                  <p:stCondLst>
                                    <p:cond delay="5000"/>
                                  </p:stCondLst>
                                  <p:childTnLst>
                                    <p:animClr clrSpc="rgb" dir="cw">
                                      <p:cBhvr override="childStyle">
                                        <p:cTn id="13" dur="200" fill="hold"/>
                                        <p:tgtEl>
                                          <p:spTgt spid="10"/>
                                        </p:tgtEl>
                                        <p:attrNameLst>
                                          <p:attrName>style.color</p:attrName>
                                        </p:attrNameLst>
                                      </p:cBhvr>
                                      <p:to>
                                        <a:schemeClr val="accent2"/>
                                      </p:to>
                                    </p:animClr>
                                    <p:animClr clrSpc="rgb" dir="cw">
                                      <p:cBhvr>
                                        <p:cTn id="14" dur="200" fill="hold"/>
                                        <p:tgtEl>
                                          <p:spTgt spid="10"/>
                                        </p:tgtEl>
                                        <p:attrNameLst>
                                          <p:attrName>fillcolor</p:attrName>
                                        </p:attrNameLst>
                                      </p:cBhvr>
                                      <p:to>
                                        <a:schemeClr val="accent2"/>
                                      </p:to>
                                    </p:animClr>
                                    <p:set>
                                      <p:cBhvr>
                                        <p:cTn id="15" dur="200" fill="hold"/>
                                        <p:tgtEl>
                                          <p:spTgt spid="10"/>
                                        </p:tgtEl>
                                        <p:attrNameLst>
                                          <p:attrName>fill.type</p:attrName>
                                        </p:attrNameLst>
                                      </p:cBhvr>
                                      <p:to>
                                        <p:strVal val="solid"/>
                                      </p:to>
                                    </p:set>
                                    <p:set>
                                      <p:cBhvr>
                                        <p:cTn id="16" dur="200" fill="hold"/>
                                        <p:tgtEl>
                                          <p:spTgt spid="10"/>
                                        </p:tgtEl>
                                        <p:attrNameLst>
                                          <p:attrName>fill.on</p:attrName>
                                        </p:attrNameLst>
                                      </p:cBhvr>
                                      <p:to>
                                        <p:strVal val="true"/>
                                      </p:to>
                                    </p:set>
                                    <p:animRot by="120000">
                                      <p:cBhvr>
                                        <p:cTn id="17" dur="200" fill="hold">
                                          <p:stCondLst>
                                            <p:cond delay="0"/>
                                          </p:stCondLst>
                                        </p:cTn>
                                        <p:tgtEl>
                                          <p:spTgt spid="10"/>
                                        </p:tgtEl>
                                        <p:attrNameLst>
                                          <p:attrName>r</p:attrName>
                                        </p:attrNameLst>
                                      </p:cBhvr>
                                    </p:animRot>
                                    <p:animRot by="-240000">
                                      <p:cBhvr>
                                        <p:cTn id="18" dur="400" fill="hold">
                                          <p:stCondLst>
                                            <p:cond delay="400"/>
                                          </p:stCondLst>
                                        </p:cTn>
                                        <p:tgtEl>
                                          <p:spTgt spid="10"/>
                                        </p:tgtEl>
                                        <p:attrNameLst>
                                          <p:attrName>r</p:attrName>
                                        </p:attrNameLst>
                                      </p:cBhvr>
                                    </p:animRot>
                                    <p:animRot by="240000">
                                      <p:cBhvr>
                                        <p:cTn id="19" dur="400" fill="hold">
                                          <p:stCondLst>
                                            <p:cond delay="800"/>
                                          </p:stCondLst>
                                        </p:cTn>
                                        <p:tgtEl>
                                          <p:spTgt spid="10"/>
                                        </p:tgtEl>
                                        <p:attrNameLst>
                                          <p:attrName>r</p:attrName>
                                        </p:attrNameLst>
                                      </p:cBhvr>
                                    </p:animRot>
                                    <p:animRot by="-240000">
                                      <p:cBhvr>
                                        <p:cTn id="20" dur="400" fill="hold">
                                          <p:stCondLst>
                                            <p:cond delay="1200"/>
                                          </p:stCondLst>
                                        </p:cTn>
                                        <p:tgtEl>
                                          <p:spTgt spid="10"/>
                                        </p:tgtEl>
                                        <p:attrNameLst>
                                          <p:attrName>r</p:attrName>
                                        </p:attrNameLst>
                                      </p:cBhvr>
                                    </p:animRot>
                                    <p:animRot by="120000">
                                      <p:cBhvr>
                                        <p:cTn id="21" dur="400" fill="hold">
                                          <p:stCondLst>
                                            <p:cond delay="1600"/>
                                          </p:stCondLst>
                                        </p:cTn>
                                        <p:tgtEl>
                                          <p:spTgt spid="10"/>
                                        </p:tgtEl>
                                        <p:attrNameLst>
                                          <p:attrName>r</p:attrName>
                                        </p:attrNameLst>
                                      </p:cBhvr>
                                    </p:animRot>
                                  </p:childTnLst>
                                </p:cTn>
                              </p:par>
                            </p:childTnLst>
                          </p:cTn>
                        </p:par>
                        <p:par>
                          <p:cTn id="22" fill="hold">
                            <p:stCondLst>
                              <p:cond delay="62000"/>
                            </p:stCondLst>
                            <p:childTnLst>
                              <p:par>
                                <p:cTn id="23" presetID="32" presetClass="emph" presetSubtype="0" repeatCount="3000" fill="hold" nodeType="afterEffect">
                                  <p:stCondLst>
                                    <p:cond delay="5000"/>
                                  </p:stCondLst>
                                  <p:childTnLst>
                                    <p:animClr clrSpc="rgb" dir="cw">
                                      <p:cBhvr override="childStyle">
                                        <p:cTn id="24" dur="200" fill="hold"/>
                                        <p:tgtEl>
                                          <p:spTgt spid="10"/>
                                        </p:tgtEl>
                                        <p:attrNameLst>
                                          <p:attrName>style.color</p:attrName>
                                        </p:attrNameLst>
                                      </p:cBhvr>
                                      <p:to>
                                        <a:schemeClr val="accent2"/>
                                      </p:to>
                                    </p:animClr>
                                    <p:animClr clrSpc="rgb" dir="cw">
                                      <p:cBhvr>
                                        <p:cTn id="25" dur="200" fill="hold"/>
                                        <p:tgtEl>
                                          <p:spTgt spid="10"/>
                                        </p:tgtEl>
                                        <p:attrNameLst>
                                          <p:attrName>fillcolor</p:attrName>
                                        </p:attrNameLst>
                                      </p:cBhvr>
                                      <p:to>
                                        <a:schemeClr val="accent2"/>
                                      </p:to>
                                    </p:animClr>
                                    <p:set>
                                      <p:cBhvr>
                                        <p:cTn id="26" dur="200" fill="hold"/>
                                        <p:tgtEl>
                                          <p:spTgt spid="10"/>
                                        </p:tgtEl>
                                        <p:attrNameLst>
                                          <p:attrName>fill.type</p:attrName>
                                        </p:attrNameLst>
                                      </p:cBhvr>
                                      <p:to>
                                        <p:strVal val="solid"/>
                                      </p:to>
                                    </p:set>
                                    <p:set>
                                      <p:cBhvr>
                                        <p:cTn id="27" dur="200" fill="hold"/>
                                        <p:tgtEl>
                                          <p:spTgt spid="10"/>
                                        </p:tgtEl>
                                        <p:attrNameLst>
                                          <p:attrName>fill.on</p:attrName>
                                        </p:attrNameLst>
                                      </p:cBhvr>
                                      <p:to>
                                        <p:strVal val="true"/>
                                      </p:to>
                                    </p:set>
                                    <p:animRot by="120000">
                                      <p:cBhvr>
                                        <p:cTn id="28" dur="200" fill="hold">
                                          <p:stCondLst>
                                            <p:cond delay="0"/>
                                          </p:stCondLst>
                                        </p:cTn>
                                        <p:tgtEl>
                                          <p:spTgt spid="10"/>
                                        </p:tgtEl>
                                        <p:attrNameLst>
                                          <p:attrName>r</p:attrName>
                                        </p:attrNameLst>
                                      </p:cBhvr>
                                    </p:animRot>
                                    <p:animRot by="-240000">
                                      <p:cBhvr>
                                        <p:cTn id="29" dur="400" fill="hold">
                                          <p:stCondLst>
                                            <p:cond delay="400"/>
                                          </p:stCondLst>
                                        </p:cTn>
                                        <p:tgtEl>
                                          <p:spTgt spid="10"/>
                                        </p:tgtEl>
                                        <p:attrNameLst>
                                          <p:attrName>r</p:attrName>
                                        </p:attrNameLst>
                                      </p:cBhvr>
                                    </p:animRot>
                                    <p:animRot by="240000">
                                      <p:cBhvr>
                                        <p:cTn id="30" dur="400" fill="hold">
                                          <p:stCondLst>
                                            <p:cond delay="800"/>
                                          </p:stCondLst>
                                        </p:cTn>
                                        <p:tgtEl>
                                          <p:spTgt spid="10"/>
                                        </p:tgtEl>
                                        <p:attrNameLst>
                                          <p:attrName>r</p:attrName>
                                        </p:attrNameLst>
                                      </p:cBhvr>
                                    </p:animRot>
                                    <p:animRot by="-240000">
                                      <p:cBhvr>
                                        <p:cTn id="31" dur="400" fill="hold">
                                          <p:stCondLst>
                                            <p:cond delay="1200"/>
                                          </p:stCondLst>
                                        </p:cTn>
                                        <p:tgtEl>
                                          <p:spTgt spid="10"/>
                                        </p:tgtEl>
                                        <p:attrNameLst>
                                          <p:attrName>r</p:attrName>
                                        </p:attrNameLst>
                                      </p:cBhvr>
                                    </p:animRot>
                                    <p:animRot by="120000">
                                      <p:cBhvr>
                                        <p:cTn id="32" dur="400" fill="hold">
                                          <p:stCondLst>
                                            <p:cond delay="16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387404" y="1168725"/>
            <a:ext cx="8280400" cy="4895850"/>
          </a:xfrm>
          <a:prstGeom prst="rect">
            <a:avLst/>
          </a:prstGeom>
          <a:noFill/>
          <a:ln w="9525">
            <a:noFill/>
            <a:round/>
            <a:headEnd/>
            <a:tailEnd/>
          </a:ln>
        </p:spPr>
        <p:txBody>
          <a:bodyPr lIns="0" tIns="0" rIns="0" bIns="0"/>
          <a:lstStyle/>
          <a:p>
            <a:pPr marL="341065" indent="-341065" defTabSz="448938">
              <a:lnSpc>
                <a:spcPct val="107000"/>
              </a:lnSpc>
              <a:spcAft>
                <a:spcPts val="600"/>
              </a:spcAft>
              <a:buSzPct val="100000"/>
              <a:tabLst>
                <a:tab pos="341065" algn="l"/>
                <a:tab pos="910564" algn="l"/>
                <a:tab pos="1824300" algn="l"/>
                <a:tab pos="2738037" algn="l"/>
                <a:tab pos="3651773" algn="l"/>
                <a:tab pos="4565511" algn="l"/>
                <a:tab pos="5479248" algn="l"/>
                <a:tab pos="6392984" algn="l"/>
                <a:tab pos="7306721" algn="l"/>
                <a:tab pos="8220457" algn="l"/>
                <a:tab pos="9134190" algn="l"/>
                <a:tab pos="10047930" algn="l"/>
              </a:tabLst>
            </a:pPr>
            <a:endParaRPr lang="de-DE" sz="2200" dirty="0">
              <a:solidFill>
                <a:srgbClr val="000000"/>
              </a:solidFill>
              <a:latin typeface="Arial Unicode MS" panose="020B0604020202020204" pitchFamily="34" charset="-128"/>
            </a:endParaRPr>
          </a:p>
        </p:txBody>
      </p:sp>
      <p:pic>
        <p:nvPicPr>
          <p:cNvPr id="5" name="Picture 7" descr="space"/>
          <p:cNvPicPr>
            <a:picLocks noChangeAspect="1" noChangeArrowheads="1"/>
          </p:cNvPicPr>
          <p:nvPr/>
        </p:nvPicPr>
        <p:blipFill>
          <a:blip r:embed="rId3" cstate="print"/>
          <a:srcRect r="3659" b="7713"/>
          <a:stretch>
            <a:fillRect/>
          </a:stretch>
        </p:blipFill>
        <p:spPr bwMode="auto">
          <a:xfrm>
            <a:off x="-102450" y="1268760"/>
            <a:ext cx="9169805" cy="4752528"/>
          </a:xfrm>
          <a:prstGeom prst="rect">
            <a:avLst/>
          </a:prstGeom>
          <a:noFill/>
          <a:ln w="9525">
            <a:noFill/>
            <a:miter lim="800000"/>
            <a:headEnd/>
            <a:tailEnd/>
          </a:ln>
        </p:spPr>
      </p:pic>
      <p:pic>
        <p:nvPicPr>
          <p:cNvPr id="6" name="Picture 2" descr="gof"/>
          <p:cNvPicPr>
            <a:picLocks noChangeAspect="1" noChangeArrowheads="1"/>
          </p:cNvPicPr>
          <p:nvPr/>
        </p:nvPicPr>
        <p:blipFill>
          <a:blip r:embed="rId4" cstate="print"/>
          <a:srcRect l="2547" t="8133" r="17832" b="12199"/>
          <a:stretch>
            <a:fillRect/>
          </a:stretch>
        </p:blipFill>
        <p:spPr bwMode="auto">
          <a:xfrm>
            <a:off x="7236296" y="8313"/>
            <a:ext cx="1872208" cy="2090869"/>
          </a:xfrm>
          <a:prstGeom prst="rect">
            <a:avLst/>
          </a:prstGeom>
          <a:noFill/>
          <a:ln w="9525">
            <a:solidFill>
              <a:schemeClr val="tx1"/>
            </a:solidFill>
            <a:miter lim="800000"/>
            <a:headEnd/>
            <a:tailEnd/>
          </a:ln>
          <a:effectLst>
            <a:outerShdw dist="35921" dir="2700000" algn="ctr" rotWithShape="0">
              <a:srgbClr val="808080"/>
            </a:outerShdw>
          </a:effectLst>
        </p:spPr>
      </p:pic>
      <p:sp>
        <p:nvSpPr>
          <p:cNvPr id="8" name="Rectangle 3" descr="Rectangle: Click to edit Master text styles&#10;Second level&#10;Third level&#10;Fourth level&#10;Fifth level"/>
          <p:cNvSpPr txBox="1">
            <a:spLocks noChangeArrowheads="1"/>
          </p:cNvSpPr>
          <p:nvPr/>
        </p:nvSpPr>
        <p:spPr bwMode="auto">
          <a:xfrm>
            <a:off x="1691687" y="2097442"/>
            <a:ext cx="1954009" cy="467462"/>
          </a:xfrm>
          <a:prstGeom prst="rect">
            <a:avLst/>
          </a:prstGeom>
          <a:solidFill>
            <a:schemeClr val="bg1"/>
          </a:solidFill>
          <a:ln w="9525">
            <a:noFill/>
            <a:miter lim="800000"/>
            <a:headEnd/>
            <a:tailEnd/>
          </a:ln>
        </p:spPr>
        <p:txBody>
          <a:bodyPr lIns="91370" tIns="45687" rIns="91370" bIns="45687"/>
          <a:lstStyle/>
          <a:p>
            <a:pPr algn="ctr" defTabSz="448938">
              <a:defRPr/>
            </a:pPr>
            <a:r>
              <a:rPr lang="en-US" sz="2200" b="1" kern="0" dirty="0" err="1">
                <a:solidFill>
                  <a:srgbClr val="000000"/>
                </a:solidFill>
                <a:latin typeface="Arial Unicode MS" panose="020B0604020202020204" pitchFamily="34" charset="-128"/>
                <a:cs typeface="DejaVu Sans"/>
              </a:rPr>
              <a:t>Erzeugung</a:t>
            </a:r>
            <a:endParaRPr lang="en-US" sz="2200" kern="0" dirty="0">
              <a:solidFill>
                <a:srgbClr val="000000"/>
              </a:solidFill>
              <a:latin typeface="Arial Unicode MS" panose="020B0604020202020204" pitchFamily="34" charset="-128"/>
              <a:cs typeface="DejaVu Sans"/>
            </a:endParaRPr>
          </a:p>
        </p:txBody>
      </p:sp>
      <p:sp>
        <p:nvSpPr>
          <p:cNvPr id="9" name="Rectangle 3" descr="Rectangle: Click to edit Master text styles&#10;Second level&#10;Third level&#10;Fourth level&#10;Fifth level"/>
          <p:cNvSpPr txBox="1">
            <a:spLocks noChangeArrowheads="1"/>
          </p:cNvSpPr>
          <p:nvPr/>
        </p:nvSpPr>
        <p:spPr bwMode="auto">
          <a:xfrm>
            <a:off x="4346190" y="2132856"/>
            <a:ext cx="1954009" cy="467462"/>
          </a:xfrm>
          <a:prstGeom prst="rect">
            <a:avLst/>
          </a:prstGeom>
          <a:solidFill>
            <a:schemeClr val="bg1"/>
          </a:solidFill>
          <a:ln w="9525">
            <a:noFill/>
            <a:miter lim="800000"/>
            <a:headEnd/>
            <a:tailEnd/>
          </a:ln>
        </p:spPr>
        <p:txBody>
          <a:bodyPr lIns="91370" tIns="45687" rIns="91370" bIns="45687"/>
          <a:lstStyle/>
          <a:p>
            <a:pPr algn="ctr" defTabSz="448938">
              <a:defRPr/>
            </a:pPr>
            <a:r>
              <a:rPr lang="en-US" sz="2200" b="1" kern="0" dirty="0" err="1">
                <a:solidFill>
                  <a:srgbClr val="000000"/>
                </a:solidFill>
                <a:latin typeface="Arial Unicode MS" panose="020B0604020202020204" pitchFamily="34" charset="-128"/>
                <a:cs typeface="DejaVu Sans"/>
              </a:rPr>
              <a:t>Struktur</a:t>
            </a:r>
            <a:endParaRPr lang="en-US" sz="2200" kern="0" dirty="0">
              <a:solidFill>
                <a:srgbClr val="000000"/>
              </a:solidFill>
              <a:latin typeface="Arial Unicode MS" panose="020B0604020202020204" pitchFamily="34" charset="-128"/>
              <a:cs typeface="DejaVu Sans"/>
            </a:endParaRPr>
          </a:p>
        </p:txBody>
      </p:sp>
      <p:sp>
        <p:nvSpPr>
          <p:cNvPr id="10" name="Rectangle 3" descr="Rectangle: Click to edit Master text styles&#10;Second level&#10;Third level&#10;Fourth level&#10;Fifth level"/>
          <p:cNvSpPr txBox="1">
            <a:spLocks noChangeArrowheads="1"/>
          </p:cNvSpPr>
          <p:nvPr/>
        </p:nvSpPr>
        <p:spPr bwMode="auto">
          <a:xfrm>
            <a:off x="6938478" y="2132856"/>
            <a:ext cx="1954009" cy="467462"/>
          </a:xfrm>
          <a:prstGeom prst="rect">
            <a:avLst/>
          </a:prstGeom>
          <a:solidFill>
            <a:schemeClr val="bg1"/>
          </a:solidFill>
          <a:ln w="9525">
            <a:noFill/>
            <a:miter lim="800000"/>
            <a:headEnd/>
            <a:tailEnd/>
          </a:ln>
        </p:spPr>
        <p:txBody>
          <a:bodyPr lIns="91370" tIns="45687" rIns="91370" bIns="45687"/>
          <a:lstStyle/>
          <a:p>
            <a:pPr algn="ctr" defTabSz="448938">
              <a:defRPr/>
            </a:pPr>
            <a:r>
              <a:rPr lang="en-US" sz="2200" b="1" kern="0" dirty="0" err="1">
                <a:solidFill>
                  <a:srgbClr val="000000"/>
                </a:solidFill>
                <a:latin typeface="Arial Unicode MS" panose="020B0604020202020204" pitchFamily="34" charset="-128"/>
                <a:cs typeface="DejaVu Sans"/>
              </a:rPr>
              <a:t>Verhalten</a:t>
            </a:r>
            <a:endParaRPr lang="en-US" sz="2200" kern="0" dirty="0">
              <a:solidFill>
                <a:srgbClr val="000000"/>
              </a:solidFill>
              <a:latin typeface="Arial Unicode MS" panose="020B0604020202020204" pitchFamily="34" charset="-128"/>
              <a:cs typeface="DejaVu Sans"/>
            </a:endParaRPr>
          </a:p>
        </p:txBody>
      </p:sp>
      <p:sp>
        <p:nvSpPr>
          <p:cNvPr id="12" name="Rectangle 3" descr="Rectangle: Click to edit Master text styles&#10;Second level&#10;Third level&#10;Fourth level&#10;Fifth level"/>
          <p:cNvSpPr txBox="1">
            <a:spLocks noChangeArrowheads="1"/>
          </p:cNvSpPr>
          <p:nvPr/>
        </p:nvSpPr>
        <p:spPr bwMode="auto">
          <a:xfrm>
            <a:off x="4346190" y="1377362"/>
            <a:ext cx="1954009" cy="467462"/>
          </a:xfrm>
          <a:prstGeom prst="rect">
            <a:avLst/>
          </a:prstGeom>
          <a:solidFill>
            <a:schemeClr val="bg1"/>
          </a:solidFill>
          <a:ln w="9525">
            <a:noFill/>
            <a:miter lim="800000"/>
            <a:headEnd/>
            <a:tailEnd/>
          </a:ln>
        </p:spPr>
        <p:txBody>
          <a:bodyPr lIns="91370" tIns="45687" rIns="91370" bIns="45687"/>
          <a:lstStyle/>
          <a:p>
            <a:pPr algn="ctr" defTabSz="448938">
              <a:defRPr/>
            </a:pPr>
            <a:r>
              <a:rPr lang="en-US" sz="2400" b="1" i="1" kern="0" dirty="0" err="1">
                <a:solidFill>
                  <a:srgbClr val="000000"/>
                </a:solidFill>
                <a:latin typeface="Arial Unicode MS" panose="020B0604020202020204" pitchFamily="34" charset="-128"/>
                <a:cs typeface="DejaVu Sans"/>
              </a:rPr>
              <a:t>Zweck</a:t>
            </a:r>
            <a:endParaRPr lang="en-US" sz="2400" i="1" kern="0" dirty="0">
              <a:solidFill>
                <a:srgbClr val="000000"/>
              </a:solidFill>
              <a:latin typeface="Arial Unicode MS" panose="020B0604020202020204" pitchFamily="34" charset="-128"/>
              <a:cs typeface="DejaVu Sans"/>
            </a:endParaRPr>
          </a:p>
        </p:txBody>
      </p:sp>
      <p:sp>
        <p:nvSpPr>
          <p:cNvPr id="13" name="Rectangle 3" descr="Rectangle: Click to edit Master text styles&#10;Second level&#10;Third level&#10;Fourth level&#10;Fifth level"/>
          <p:cNvSpPr txBox="1">
            <a:spLocks noChangeArrowheads="1"/>
          </p:cNvSpPr>
          <p:nvPr/>
        </p:nvSpPr>
        <p:spPr bwMode="auto">
          <a:xfrm rot="16200000">
            <a:off x="-799178" y="4464356"/>
            <a:ext cx="2103577" cy="434224"/>
          </a:xfrm>
          <a:prstGeom prst="rect">
            <a:avLst/>
          </a:prstGeom>
          <a:solidFill>
            <a:schemeClr val="bg1"/>
          </a:solidFill>
          <a:ln w="9525">
            <a:noFill/>
            <a:miter lim="800000"/>
            <a:headEnd/>
            <a:tailEnd/>
          </a:ln>
        </p:spPr>
        <p:txBody>
          <a:bodyPr lIns="91370" tIns="45687" rIns="91370" bIns="45687"/>
          <a:lstStyle/>
          <a:p>
            <a:pPr algn="ctr" defTabSz="448938">
              <a:defRPr/>
            </a:pPr>
            <a:r>
              <a:rPr lang="en-US" sz="2200" b="1" i="1" kern="0" dirty="0" err="1">
                <a:solidFill>
                  <a:srgbClr val="000000"/>
                </a:solidFill>
                <a:latin typeface="Arial Unicode MS" panose="020B0604020202020204" pitchFamily="34" charset="-128"/>
                <a:cs typeface="DejaVu Sans"/>
              </a:rPr>
              <a:t>Bereich</a:t>
            </a:r>
            <a:endParaRPr lang="en-US" sz="2200" i="1" kern="0" dirty="0">
              <a:solidFill>
                <a:srgbClr val="000000"/>
              </a:solidFill>
              <a:latin typeface="Arial Unicode MS" panose="020B0604020202020204" pitchFamily="34" charset="-128"/>
              <a:cs typeface="DejaVu Sans"/>
            </a:endParaRPr>
          </a:p>
        </p:txBody>
      </p:sp>
      <p:sp>
        <p:nvSpPr>
          <p:cNvPr id="14" name="Rectangle 3" descr="Rectangle: Click to edit Master text styles&#10;Second level&#10;Third level&#10;Fourth level&#10;Fifth level"/>
          <p:cNvSpPr txBox="1">
            <a:spLocks noChangeArrowheads="1"/>
          </p:cNvSpPr>
          <p:nvPr/>
        </p:nvSpPr>
        <p:spPr bwMode="auto">
          <a:xfrm rot="16200000">
            <a:off x="505234" y="3031278"/>
            <a:ext cx="934923" cy="434224"/>
          </a:xfrm>
          <a:prstGeom prst="rect">
            <a:avLst/>
          </a:prstGeom>
          <a:solidFill>
            <a:schemeClr val="bg1"/>
          </a:solidFill>
          <a:ln w="9525">
            <a:noFill/>
            <a:miter lim="800000"/>
            <a:headEnd/>
            <a:tailEnd/>
          </a:ln>
        </p:spPr>
        <p:txBody>
          <a:bodyPr lIns="0" tIns="0" rIns="0" bIns="0"/>
          <a:lstStyle/>
          <a:p>
            <a:pPr algn="ctr" defTabSz="448938">
              <a:defRPr/>
            </a:pPr>
            <a:r>
              <a:rPr lang="en-US" sz="2000" b="1" kern="0" dirty="0" err="1">
                <a:solidFill>
                  <a:srgbClr val="000000"/>
                </a:solidFill>
                <a:latin typeface="Arial Unicode MS" panose="020B0604020202020204" pitchFamily="34" charset="-128"/>
                <a:cs typeface="DejaVu Sans"/>
              </a:rPr>
              <a:t>Klasse</a:t>
            </a:r>
            <a:endParaRPr lang="en-US" sz="2000" kern="0" dirty="0">
              <a:solidFill>
                <a:srgbClr val="000000"/>
              </a:solidFill>
              <a:latin typeface="Arial Unicode MS" panose="020B0604020202020204" pitchFamily="34" charset="-128"/>
              <a:cs typeface="DejaVu Sans"/>
            </a:endParaRPr>
          </a:p>
        </p:txBody>
      </p:sp>
      <p:sp>
        <p:nvSpPr>
          <p:cNvPr id="15" name="Rectangle 3" descr="Rectangle: Click to edit Master text styles&#10;Second level&#10;Third level&#10;Fourth level&#10;Fifth level"/>
          <p:cNvSpPr txBox="1">
            <a:spLocks noChangeArrowheads="1"/>
          </p:cNvSpPr>
          <p:nvPr/>
        </p:nvSpPr>
        <p:spPr bwMode="auto">
          <a:xfrm rot="16200000">
            <a:off x="468632" y="4868073"/>
            <a:ext cx="1008113" cy="434224"/>
          </a:xfrm>
          <a:prstGeom prst="rect">
            <a:avLst/>
          </a:prstGeom>
          <a:solidFill>
            <a:schemeClr val="bg1"/>
          </a:solidFill>
          <a:ln w="9525">
            <a:noFill/>
            <a:miter lim="800000"/>
            <a:headEnd/>
            <a:tailEnd/>
          </a:ln>
        </p:spPr>
        <p:txBody>
          <a:bodyPr lIns="0" tIns="0" rIns="0" bIns="0"/>
          <a:lstStyle/>
          <a:p>
            <a:pPr algn="ctr" defTabSz="448938">
              <a:defRPr/>
            </a:pPr>
            <a:r>
              <a:rPr lang="en-US" sz="2000" b="1" kern="0" dirty="0" err="1">
                <a:solidFill>
                  <a:srgbClr val="000000"/>
                </a:solidFill>
                <a:latin typeface="Arial Unicode MS" panose="020B0604020202020204" pitchFamily="34" charset="-128"/>
                <a:cs typeface="DejaVu Sans"/>
              </a:rPr>
              <a:t>Objekt</a:t>
            </a:r>
            <a:endParaRPr lang="en-US" sz="2000" kern="0" dirty="0">
              <a:solidFill>
                <a:srgbClr val="000000"/>
              </a:solidFill>
              <a:latin typeface="Arial Unicode MS" panose="020B0604020202020204" pitchFamily="34" charset="-128"/>
              <a:cs typeface="DejaVu Sans"/>
            </a:endParaRPr>
          </a:p>
        </p:txBody>
      </p:sp>
      <p:sp>
        <p:nvSpPr>
          <p:cNvPr id="16" name="Rechteck 15"/>
          <p:cNvSpPr/>
          <p:nvPr/>
        </p:nvSpPr>
        <p:spPr bwMode="auto">
          <a:xfrm>
            <a:off x="6768000" y="5050800"/>
            <a:ext cx="1008000" cy="241200"/>
          </a:xfrm>
          <a:prstGeom prst="rect">
            <a:avLst/>
          </a:prstGeom>
          <a:noFill/>
          <a:ln w="28575" cap="flat" cmpd="sng" algn="ctr">
            <a:solidFill>
              <a:srgbClr val="FF0000"/>
            </a:solidFill>
            <a:prstDash val="solid"/>
            <a:round/>
            <a:headEnd type="none" w="med" len="med"/>
            <a:tailEnd type="none" w="med" len="med"/>
          </a:ln>
          <a:effectLst/>
        </p:spPr>
        <p:txBody>
          <a:bodyPr vert="horz" wrap="square" lIns="91370" tIns="45687" rIns="91370" bIns="45687" numCol="1" rtlCol="0" anchor="t" anchorCtr="0" compatLnSpc="1">
            <a:prstTxWarp prst="textNoShape">
              <a:avLst/>
            </a:prstTxWarp>
          </a:bodyPr>
          <a:lstStyle/>
          <a:p>
            <a:pPr defTabSz="448938">
              <a:buClr>
                <a:srgbClr val="000000"/>
              </a:buClr>
              <a:buSzPct val="100000"/>
            </a:pPr>
            <a:endParaRPr lang="de-DE" dirty="0" smtClean="0">
              <a:solidFill>
                <a:srgbClr val="FFFFFF"/>
              </a:solidFill>
              <a:latin typeface="Arial Unicode MS" panose="020B0604020202020204" pitchFamily="34" charset="-128"/>
              <a:cs typeface="DejaVu Sans" charset="0"/>
            </a:endParaRPr>
          </a:p>
        </p:txBody>
      </p:sp>
      <p:sp>
        <p:nvSpPr>
          <p:cNvPr id="2" name="Titel 1"/>
          <p:cNvSpPr>
            <a:spLocks noGrp="1"/>
          </p:cNvSpPr>
          <p:nvPr>
            <p:ph type="title" idx="4294967295"/>
          </p:nvPr>
        </p:nvSpPr>
        <p:spPr>
          <a:xfrm>
            <a:off x="0" y="0"/>
            <a:ext cx="5878513" cy="979488"/>
          </a:xfrm>
        </p:spPr>
        <p:txBody>
          <a:bodyPr wrap="square"/>
          <a:lstStyle/>
          <a:p>
            <a:pPr algn="ctr"/>
            <a:r>
              <a:rPr lang="de-DE" sz="2800" dirty="0" smtClean="0">
                <a:solidFill>
                  <a:srgbClr val="7DA647"/>
                </a:solidFill>
                <a:latin typeface="Arial"/>
                <a:ea typeface="Arial-BoldMT"/>
                <a:cs typeface="DejaVu Sans"/>
              </a:rPr>
              <a:t>Überblick „Gang </a:t>
            </a:r>
            <a:r>
              <a:rPr lang="de-DE" sz="2800" dirty="0" err="1" smtClean="0">
                <a:solidFill>
                  <a:srgbClr val="7DA647"/>
                </a:solidFill>
                <a:latin typeface="Arial"/>
                <a:ea typeface="Arial-BoldMT"/>
                <a:cs typeface="DejaVu Sans"/>
              </a:rPr>
              <a:t>of</a:t>
            </a:r>
            <a:r>
              <a:rPr lang="de-DE" sz="2800" dirty="0" smtClean="0">
                <a:solidFill>
                  <a:srgbClr val="7DA647"/>
                </a:solidFill>
                <a:latin typeface="Arial"/>
                <a:ea typeface="Arial-BoldMT"/>
                <a:cs typeface="DejaVu Sans"/>
              </a:rPr>
              <a:t> </a:t>
            </a:r>
            <a:r>
              <a:rPr lang="de-DE" sz="2800" dirty="0" err="1" smtClean="0">
                <a:solidFill>
                  <a:srgbClr val="7DA647"/>
                </a:solidFill>
                <a:latin typeface="Arial"/>
                <a:ea typeface="Arial-BoldMT"/>
                <a:cs typeface="DejaVu Sans"/>
              </a:rPr>
              <a:t>Four</a:t>
            </a:r>
            <a:r>
              <a:rPr lang="de-DE" sz="2800" dirty="0" smtClean="0">
                <a:solidFill>
                  <a:srgbClr val="7DA647"/>
                </a:solidFill>
                <a:latin typeface="Arial"/>
                <a:ea typeface="Arial-BoldMT"/>
                <a:cs typeface="DejaVu Sans"/>
              </a:rPr>
              <a:t>“ Entwurfsmuster</a:t>
            </a:r>
            <a:endParaRPr lang="de-DE" sz="2800" dirty="0"/>
          </a:p>
        </p:txBody>
      </p:sp>
      <p:sp>
        <p:nvSpPr>
          <p:cNvPr id="21" name="Fußzeilenplatzhalter 20"/>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22" name="Foliennummernplatzhalter 21"/>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78</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41453492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387404" y="1168725"/>
            <a:ext cx="8280400" cy="4895850"/>
          </a:xfrm>
          <a:prstGeom prst="rect">
            <a:avLst/>
          </a:prstGeom>
          <a:noFill/>
          <a:ln w="9525">
            <a:noFill/>
            <a:round/>
            <a:headEnd/>
            <a:tailEnd/>
          </a:ln>
        </p:spPr>
        <p:txBody>
          <a:bodyPr lIns="0" tIns="0" rIns="0" bIns="0"/>
          <a:lstStyle/>
          <a:p>
            <a:pPr marL="341065" indent="-341065" defTabSz="448938">
              <a:lnSpc>
                <a:spcPct val="107000"/>
              </a:lnSpc>
              <a:spcAft>
                <a:spcPts val="600"/>
              </a:spcAft>
              <a:buSzPct val="100000"/>
              <a:tabLst>
                <a:tab pos="341065" algn="l"/>
                <a:tab pos="910564" algn="l"/>
                <a:tab pos="1824300" algn="l"/>
                <a:tab pos="2738037" algn="l"/>
                <a:tab pos="3651773" algn="l"/>
                <a:tab pos="4565511" algn="l"/>
                <a:tab pos="5479248" algn="l"/>
                <a:tab pos="6392984" algn="l"/>
                <a:tab pos="7306721" algn="l"/>
                <a:tab pos="8220457" algn="l"/>
                <a:tab pos="9134190" algn="l"/>
                <a:tab pos="10047930" algn="l"/>
              </a:tabLst>
            </a:pPr>
            <a:endParaRPr lang="de-DE" sz="2200" dirty="0">
              <a:solidFill>
                <a:srgbClr val="000000"/>
              </a:solidFill>
              <a:latin typeface="Arial Unicode MS" panose="020B0604020202020204" pitchFamily="34" charset="-128"/>
            </a:endParaRPr>
          </a:p>
        </p:txBody>
      </p:sp>
      <p:sp>
        <p:nvSpPr>
          <p:cNvPr id="8" name="Rectangle 3" descr="Rectangle: Click to edit Master text styles&#10;Second level&#10;Third level&#10;Fourth level&#10;Fifth level"/>
          <p:cNvSpPr txBox="1">
            <a:spLocks noChangeArrowheads="1"/>
          </p:cNvSpPr>
          <p:nvPr/>
        </p:nvSpPr>
        <p:spPr>
          <a:xfrm>
            <a:off x="467544" y="1412776"/>
            <a:ext cx="8208912" cy="4536504"/>
          </a:xfrm>
          <a:prstGeom prst="rect">
            <a:avLst/>
          </a:prstGeom>
        </p:spPr>
        <p:txBody>
          <a:bodyPr lIns="91370" tIns="45687" rIns="91370" bIns="45687"/>
          <a:lstStyle>
            <a:lvl1pPr marL="342900" indent="-34290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ea typeface="+mn-ea"/>
                <a:cs typeface="+mn-cs"/>
              </a:defRPr>
            </a:lvl1pPr>
            <a:lvl2pPr marL="742950" indent="-28575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cs typeface="+mn-cs"/>
              </a:defRPr>
            </a:lvl2pPr>
            <a:lvl3pPr marL="1143000" indent="-22860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cs typeface="+mn-cs"/>
              </a:defRPr>
            </a:lvl3pPr>
            <a:lvl4pPr marL="1600200" indent="-22860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spcBef>
                <a:spcPct val="0"/>
              </a:spcBef>
              <a:spcAft>
                <a:spcPts val="90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spcBef>
                <a:spcPct val="0"/>
              </a:spcBef>
              <a:spcAft>
                <a:spcPts val="90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spcBef>
                <a:spcPct val="0"/>
              </a:spcBef>
              <a:spcAft>
                <a:spcPts val="90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spcBef>
                <a:spcPct val="0"/>
              </a:spcBef>
              <a:spcAft>
                <a:spcPts val="900"/>
              </a:spcAft>
              <a:buClr>
                <a:srgbClr val="000000"/>
              </a:buClr>
              <a:buSzPct val="100000"/>
              <a:buFont typeface="Times New Roman" pitchFamily="16" charset="0"/>
              <a:defRPr>
                <a:solidFill>
                  <a:srgbClr val="000000"/>
                </a:solidFill>
                <a:latin typeface="+mn-lt"/>
                <a:cs typeface="+mn-cs"/>
              </a:defRPr>
            </a:lvl9pPr>
          </a:lstStyle>
          <a:p>
            <a:pPr eaLnBrk="1" hangingPunct="1">
              <a:lnSpc>
                <a:spcPct val="107000"/>
              </a:lnSpc>
              <a:spcBef>
                <a:spcPts val="0"/>
              </a:spcBef>
              <a:spcAft>
                <a:spcPts val="600"/>
              </a:spcAft>
              <a:defRPr/>
            </a:pPr>
            <a:r>
              <a:rPr lang="de-DE" sz="2400" b="1" dirty="0"/>
              <a:t>Entwurfswissen festhalten:</a:t>
            </a:r>
          </a:p>
          <a:p>
            <a:pPr>
              <a:lnSpc>
                <a:spcPct val="107000"/>
              </a:lnSpc>
              <a:spcBef>
                <a:spcPts val="0"/>
              </a:spcBef>
              <a:spcAft>
                <a:spcPts val="600"/>
              </a:spcAft>
              <a:buFont typeface="Arial" panose="020B0604020202020204" pitchFamily="34" charset="0"/>
              <a:buChar char="•"/>
              <a:tabLst>
                <a:tab pos="341065" algn="l"/>
                <a:tab pos="910564" algn="l"/>
                <a:tab pos="1824300" algn="l"/>
                <a:tab pos="2738037" algn="l"/>
                <a:tab pos="3651773" algn="l"/>
                <a:tab pos="4565511" algn="l"/>
                <a:tab pos="5479248" algn="l"/>
                <a:tab pos="6392984" algn="l"/>
                <a:tab pos="7306721" algn="l"/>
                <a:tab pos="8220457" algn="l"/>
                <a:tab pos="9134190" algn="l"/>
                <a:tab pos="10047930" algn="l"/>
              </a:tabLst>
            </a:pPr>
            <a:r>
              <a:rPr lang="de-DE" sz="2400" dirty="0"/>
              <a:t>Design-Strukturen </a:t>
            </a:r>
            <a:r>
              <a:rPr lang="de-DE" sz="2400" b="1" dirty="0"/>
              <a:t>explizit benennen</a:t>
            </a:r>
            <a:endParaRPr lang="de-DE" sz="2400" dirty="0"/>
          </a:p>
          <a:p>
            <a:pPr>
              <a:lnSpc>
                <a:spcPct val="107000"/>
              </a:lnSpc>
              <a:spcBef>
                <a:spcPts val="0"/>
              </a:spcBef>
              <a:spcAft>
                <a:spcPts val="600"/>
              </a:spcAft>
              <a:buFont typeface="Arial" panose="020B0604020202020204" pitchFamily="34" charset="0"/>
              <a:buChar char="•"/>
              <a:tabLst>
                <a:tab pos="341065" algn="l"/>
                <a:tab pos="910564" algn="l"/>
                <a:tab pos="1824300" algn="l"/>
                <a:tab pos="2738037" algn="l"/>
                <a:tab pos="3651773" algn="l"/>
                <a:tab pos="4565511" algn="l"/>
                <a:tab pos="5479248" algn="l"/>
                <a:tab pos="6392984" algn="l"/>
                <a:tab pos="7306721" algn="l"/>
                <a:tab pos="8220457" algn="l"/>
                <a:tab pos="9134190" algn="l"/>
                <a:tab pos="10047930" algn="l"/>
              </a:tabLst>
            </a:pPr>
            <a:r>
              <a:rPr lang="de-DE" sz="2400" dirty="0"/>
              <a:t>Design-</a:t>
            </a:r>
            <a:r>
              <a:rPr lang="de-DE" sz="2400" b="1" dirty="0"/>
              <a:t>Entscheidungen </a:t>
            </a:r>
            <a:r>
              <a:rPr lang="de-DE" sz="2400" dirty="0"/>
              <a:t>dokumentieren</a:t>
            </a:r>
            <a:endParaRPr lang="en-US" sz="2400" b="1" kern="0" dirty="0"/>
          </a:p>
          <a:p>
            <a:pPr>
              <a:lnSpc>
                <a:spcPct val="107000"/>
              </a:lnSpc>
              <a:spcBef>
                <a:spcPts val="1800"/>
              </a:spcBef>
              <a:spcAft>
                <a:spcPts val="600"/>
              </a:spcAft>
              <a:tabLst>
                <a:tab pos="341065" algn="l"/>
                <a:tab pos="910564" algn="l"/>
                <a:tab pos="1824300" algn="l"/>
                <a:tab pos="2738037" algn="l"/>
                <a:tab pos="3651773" algn="l"/>
                <a:tab pos="4565511" algn="l"/>
                <a:tab pos="5479248" algn="l"/>
                <a:tab pos="6392984" algn="l"/>
                <a:tab pos="7306721" algn="l"/>
                <a:tab pos="8220457" algn="l"/>
                <a:tab pos="9134190" algn="l"/>
                <a:tab pos="10047930" algn="l"/>
              </a:tabLst>
            </a:pPr>
            <a:r>
              <a:rPr lang="en-US" sz="2400" b="1" kern="0" dirty="0" err="1"/>
              <a:t>Entwurf</a:t>
            </a:r>
            <a:r>
              <a:rPr lang="en-US" sz="2400" b="1" kern="0" dirty="0"/>
              <a:t> </a:t>
            </a:r>
            <a:r>
              <a:rPr lang="en-US" sz="2400" b="1" kern="0" dirty="0" err="1"/>
              <a:t>wiederverwenden</a:t>
            </a:r>
            <a:r>
              <a:rPr lang="en-US" sz="2400" b="1" kern="0" dirty="0"/>
              <a:t>:</a:t>
            </a:r>
            <a:endParaRPr lang="en-US" sz="2400" kern="0" dirty="0"/>
          </a:p>
          <a:p>
            <a:pPr eaLnBrk="1" hangingPunct="1">
              <a:lnSpc>
                <a:spcPct val="107000"/>
              </a:lnSpc>
              <a:spcBef>
                <a:spcPts val="0"/>
              </a:spcBef>
              <a:spcAft>
                <a:spcPts val="600"/>
              </a:spcAft>
              <a:buClrTx/>
              <a:buFont typeface="Arial" panose="020B0604020202020204" pitchFamily="34" charset="0"/>
              <a:buChar char="•"/>
              <a:tabLst>
                <a:tab pos="341065" algn="l"/>
                <a:tab pos="910564" algn="l"/>
                <a:tab pos="1824300" algn="l"/>
                <a:tab pos="2738037" algn="l"/>
                <a:tab pos="3651773" algn="l"/>
                <a:tab pos="4565511" algn="l"/>
                <a:tab pos="5479248" algn="l"/>
                <a:tab pos="6392984" algn="l"/>
                <a:tab pos="7306721" algn="l"/>
                <a:tab pos="8220457" algn="l"/>
                <a:tab pos="9134190" algn="l"/>
                <a:tab pos="10047930" algn="l"/>
              </a:tabLst>
            </a:pPr>
            <a:r>
              <a:rPr lang="de-DE" sz="2400" b="1" dirty="0"/>
              <a:t>Sprachen- </a:t>
            </a:r>
            <a:r>
              <a:rPr lang="de-DE" sz="2400" dirty="0"/>
              <a:t>/ </a:t>
            </a:r>
            <a:r>
              <a:rPr lang="de-DE" sz="2400" b="1" dirty="0"/>
              <a:t>implementierungsunabhängig</a:t>
            </a:r>
          </a:p>
          <a:p>
            <a:pPr eaLnBrk="1" hangingPunct="1">
              <a:lnSpc>
                <a:spcPct val="107000"/>
              </a:lnSpc>
              <a:spcBef>
                <a:spcPts val="0"/>
              </a:spcBef>
              <a:spcAft>
                <a:spcPts val="600"/>
              </a:spcAft>
              <a:buFont typeface="Arial" panose="020B0604020202020204" pitchFamily="34" charset="0"/>
              <a:buChar char="•"/>
              <a:defRPr/>
            </a:pPr>
            <a:r>
              <a:rPr lang="en-US" sz="2400" kern="0" dirty="0" err="1"/>
              <a:t>Über</a:t>
            </a:r>
            <a:r>
              <a:rPr lang="en-US" sz="2400" kern="0" dirty="0"/>
              <a:t> </a:t>
            </a:r>
            <a:r>
              <a:rPr lang="en-US" sz="2400" b="1" kern="0" dirty="0" err="1"/>
              <a:t>sprachspezifische</a:t>
            </a:r>
            <a:r>
              <a:rPr lang="en-US" sz="2400" kern="0" dirty="0"/>
              <a:t> </a:t>
            </a:r>
            <a:r>
              <a:rPr lang="en-US" sz="2400" kern="0" dirty="0" err="1"/>
              <a:t>Einschränkungen</a:t>
            </a:r>
            <a:r>
              <a:rPr lang="en-US" sz="2400" kern="0" dirty="0"/>
              <a:t> </a:t>
            </a:r>
            <a:r>
              <a:rPr lang="en-US" sz="2400" kern="0" dirty="0" err="1"/>
              <a:t>hinaus</a:t>
            </a:r>
            <a:endParaRPr lang="en-US" sz="2400" kern="0" dirty="0"/>
          </a:p>
          <a:p>
            <a:pPr eaLnBrk="1" hangingPunct="1">
              <a:lnSpc>
                <a:spcPct val="107000"/>
              </a:lnSpc>
              <a:spcBef>
                <a:spcPts val="0"/>
              </a:spcBef>
              <a:spcAft>
                <a:spcPts val="600"/>
              </a:spcAft>
              <a:buFont typeface="Arial" panose="020B0604020202020204" pitchFamily="34" charset="0"/>
              <a:buChar char="•"/>
              <a:defRPr/>
            </a:pPr>
            <a:r>
              <a:rPr lang="en-US" sz="2400" kern="0" dirty="0"/>
              <a:t>Basis </a:t>
            </a:r>
            <a:r>
              <a:rPr lang="en-US" sz="2400" kern="0" dirty="0" err="1"/>
              <a:t>für</a:t>
            </a:r>
            <a:r>
              <a:rPr lang="en-US" sz="2400" kern="0" dirty="0"/>
              <a:t> </a:t>
            </a:r>
            <a:r>
              <a:rPr lang="en-US" sz="2400" b="1" kern="0" dirty="0" err="1"/>
              <a:t>Automatisierung</a:t>
            </a:r>
            <a:endParaRPr lang="en-US" sz="2400" b="1" kern="0" dirty="0"/>
          </a:p>
          <a:p>
            <a:pPr eaLnBrk="1" hangingPunct="1">
              <a:lnSpc>
                <a:spcPct val="107000"/>
              </a:lnSpc>
              <a:spcBef>
                <a:spcPts val="1800"/>
              </a:spcBef>
              <a:spcAft>
                <a:spcPts val="600"/>
              </a:spcAft>
              <a:defRPr/>
            </a:pPr>
            <a:r>
              <a:rPr lang="en-US" sz="2400" b="1" kern="0" dirty="0" err="1"/>
              <a:t>Empirische</a:t>
            </a:r>
            <a:r>
              <a:rPr lang="en-US" sz="2400" b="1" kern="0" dirty="0"/>
              <a:t> </a:t>
            </a:r>
            <a:r>
              <a:rPr lang="en-US" sz="2400" b="1" kern="0" dirty="0" err="1"/>
              <a:t>Studien</a:t>
            </a:r>
            <a:r>
              <a:rPr lang="en-US" sz="2400" kern="0" dirty="0"/>
              <a:t> (</a:t>
            </a:r>
            <a:r>
              <a:rPr lang="en-US" sz="2400" kern="0" dirty="0" err="1"/>
              <a:t>Tichy</a:t>
            </a:r>
            <a:r>
              <a:rPr lang="en-US" sz="2400" kern="0" dirty="0"/>
              <a:t> et al. 2001): Muster </a:t>
            </a:r>
            <a:r>
              <a:rPr lang="en-US" sz="2400" kern="0" dirty="0" err="1"/>
              <a:t>hilfreich</a:t>
            </a:r>
            <a:r>
              <a:rPr lang="en-US" sz="2400" kern="0" dirty="0"/>
              <a:t>.</a:t>
            </a:r>
          </a:p>
        </p:txBody>
      </p:sp>
      <p:pic>
        <p:nvPicPr>
          <p:cNvPr id="7" name="Grafik 7" descr="tick.jpeg"/>
          <p:cNvPicPr>
            <a:picLocks noChangeAspect="1"/>
          </p:cNvPicPr>
          <p:nvPr/>
        </p:nvPicPr>
        <p:blipFill>
          <a:blip r:embed="rId3" cstate="print"/>
          <a:srcRect/>
          <a:stretch>
            <a:fillRect/>
          </a:stretch>
        </p:blipFill>
        <p:spPr bwMode="auto">
          <a:xfrm>
            <a:off x="8388427" y="5197902"/>
            <a:ext cx="576064" cy="535354"/>
          </a:xfrm>
          <a:prstGeom prst="rect">
            <a:avLst/>
          </a:prstGeom>
          <a:noFill/>
          <a:ln w="9525">
            <a:noFill/>
            <a:miter lim="800000"/>
            <a:headEnd/>
            <a:tailEnd/>
          </a:ln>
        </p:spPr>
      </p:pic>
      <p:pic>
        <p:nvPicPr>
          <p:cNvPr id="12" name="Picture 2" descr="E:\thumbs_up_bciy.jpg"/>
          <p:cNvPicPr>
            <a:picLocks noChangeAspect="1" noChangeArrowheads="1"/>
          </p:cNvPicPr>
          <p:nvPr/>
        </p:nvPicPr>
        <p:blipFill>
          <a:blip r:embed="rId4" cstate="print"/>
          <a:srcRect/>
          <a:stretch>
            <a:fillRect/>
          </a:stretch>
        </p:blipFill>
        <p:spPr bwMode="auto">
          <a:xfrm>
            <a:off x="7092280" y="1299318"/>
            <a:ext cx="1584176" cy="1265586"/>
          </a:xfrm>
          <a:prstGeom prst="rect">
            <a:avLst/>
          </a:prstGeom>
          <a:noFill/>
        </p:spPr>
      </p:pic>
      <p:sp>
        <p:nvSpPr>
          <p:cNvPr id="2" name="Titel 1"/>
          <p:cNvSpPr>
            <a:spLocks noGrp="1"/>
          </p:cNvSpPr>
          <p:nvPr>
            <p:ph type="title" idx="4294967295"/>
          </p:nvPr>
        </p:nvSpPr>
        <p:spPr>
          <a:xfrm>
            <a:off x="0" y="0"/>
            <a:ext cx="5878513" cy="979488"/>
          </a:xfrm>
        </p:spPr>
        <p:txBody>
          <a:bodyPr/>
          <a:lstStyle/>
          <a:p>
            <a:pPr algn="ctr"/>
            <a:r>
              <a:rPr lang="de-DE" sz="2800" dirty="0" smtClean="0">
                <a:solidFill>
                  <a:srgbClr val="7DA647"/>
                </a:solidFill>
                <a:latin typeface="Arial"/>
                <a:ea typeface="Arial-BoldMT"/>
                <a:cs typeface="DejaVu Sans"/>
              </a:rPr>
              <a:t>Vorteile von Mustern</a:t>
            </a:r>
            <a:endParaRPr lang="de-DE" sz="2800" dirty="0"/>
          </a:p>
        </p:txBody>
      </p:sp>
      <p:sp>
        <p:nvSpPr>
          <p:cNvPr id="14" name="Fußzeilenplatzhalter 13"/>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5" name="Foliennummernplatzhalter 14"/>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79</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15428997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5000"/>
                                  </p:stCondLst>
                                  <p:childTnLst>
                                    <p:animMotion origin="layout" path="M -2.77778E-7 -4.53284E-7 C 0.00052 0.02729 0.00157 0.08187 0.00157 0.08187 C 0.00157 0.08187 0.00052 0.02729 -2.77778E-7 -4.53284E-7 Z " pathEditMode="relative" ptsTypes="fff">
                                      <p:cBhvr>
                                        <p:cTn id="6" dur="5000" fill="hold"/>
                                        <p:tgtEl>
                                          <p:spTgt spid="12"/>
                                        </p:tgtEl>
                                        <p:attrNameLst>
                                          <p:attrName>ppt_x</p:attrName>
                                          <p:attrName>ppt_y</p:attrName>
                                        </p:attrNameLst>
                                      </p:cBhvr>
                                    </p:animMotion>
                                  </p:childTnLst>
                                </p:cTn>
                              </p:par>
                            </p:childTnLst>
                          </p:cTn>
                        </p:par>
                        <p:par>
                          <p:cTn id="7" fill="hold">
                            <p:stCondLst>
                              <p:cond delay="10000"/>
                            </p:stCondLst>
                            <p:childTnLst>
                              <p:par>
                                <p:cTn id="8" presetID="0" presetClass="path" presetSubtype="0" accel="50000" decel="50000" fill="hold" nodeType="afterEffect">
                                  <p:stCondLst>
                                    <p:cond delay="5000"/>
                                  </p:stCondLst>
                                  <p:childTnLst>
                                    <p:animMotion origin="layout" path="M 5E-6 9.89824E-7 C 0.00052 0.02937 0.0014 0.08811 0.0014 0.08811 C 0.0014 0.08811 0.00052 0.02937 5E-6 9.89824E-7 Z " pathEditMode="relative" ptsTypes="fff">
                                      <p:cBhvr>
                                        <p:cTn id="9" dur="5000" fill="hold"/>
                                        <p:tgtEl>
                                          <p:spTgt spid="12"/>
                                        </p:tgtEl>
                                        <p:attrNameLst>
                                          <p:attrName>ppt_x</p:attrName>
                                          <p:attrName>ppt_y</p:attrName>
                                        </p:attrNameLst>
                                      </p:cBhvr>
                                    </p:animMotion>
                                  </p:childTnLst>
                                </p:cTn>
                              </p:par>
                            </p:childTnLst>
                          </p:cTn>
                        </p:par>
                        <p:par>
                          <p:cTn id="10" fill="hold">
                            <p:stCondLst>
                              <p:cond delay="20000"/>
                            </p:stCondLst>
                            <p:childTnLst>
                              <p:par>
                                <p:cTn id="11" presetID="0" presetClass="path" presetSubtype="0" accel="50000" decel="50000" fill="hold" nodeType="afterEffect">
                                  <p:stCondLst>
                                    <p:cond delay="5000"/>
                                  </p:stCondLst>
                                  <p:childTnLst>
                                    <p:animMotion origin="layout" path="M 6.11111E-6 3.80204E-6 C 0.00053 0.03076 0.00157 0.09227 0.00157 0.09227 C 0.00157 0.09227 0.00053 0.03076 6.11111E-6 3.80204E-6 Z " pathEditMode="relative" ptsTypes="fff">
                                      <p:cBhvr>
                                        <p:cTn id="12" dur="5000" fill="hold"/>
                                        <p:tgtEl>
                                          <p:spTgt spid="12"/>
                                        </p:tgtEl>
                                        <p:attrNameLst>
                                          <p:attrName>ppt_x</p:attrName>
                                          <p:attrName>ppt_y</p:attrName>
                                        </p:attrNameLst>
                                      </p:cBhvr>
                                    </p:animMotion>
                                  </p:childTnLst>
                                </p:cTn>
                              </p:par>
                            </p:childTnLst>
                          </p:cTn>
                        </p:par>
                        <p:par>
                          <p:cTn id="13" fill="hold">
                            <p:stCondLst>
                              <p:cond delay="30000"/>
                            </p:stCondLst>
                            <p:childTnLst>
                              <p:par>
                                <p:cTn id="14" presetID="0" presetClass="path" presetSubtype="0" accel="50000" decel="50000" fill="hold" nodeType="afterEffect">
                                  <p:stCondLst>
                                    <p:cond delay="5000"/>
                                  </p:stCondLst>
                                  <p:childTnLst>
                                    <p:animMotion origin="layout" path="M 5E-6 2.39593E-6 C 0.00052 0.02868 0.0014 0.08603 0.0014 0.08603 C 0.0014 0.08603 0.00052 0.02868 5E-6 2.39593E-6 Z " pathEditMode="relative" ptsTypes="fff">
                                      <p:cBhvr>
                                        <p:cTn id="15" dur="5000" fill="hold"/>
                                        <p:tgtEl>
                                          <p:spTgt spid="12"/>
                                        </p:tgtEl>
                                        <p:attrNameLst>
                                          <p:attrName>ppt_x</p:attrName>
                                          <p:attrName>ppt_y</p:attrName>
                                        </p:attrNameLst>
                                      </p:cBhvr>
                                    </p:animMotion>
                                  </p:childTnLst>
                                </p:cTn>
                              </p:par>
                            </p:childTnLst>
                          </p:cTn>
                        </p:par>
                        <p:par>
                          <p:cTn id="16" fill="hold">
                            <p:stCondLst>
                              <p:cond delay="40000"/>
                            </p:stCondLst>
                            <p:childTnLst>
                              <p:par>
                                <p:cTn id="17" presetID="0" presetClass="path" presetSubtype="0" accel="50000" decel="50000" fill="hold" nodeType="afterEffect">
                                  <p:stCondLst>
                                    <p:cond delay="5000"/>
                                  </p:stCondLst>
                                  <p:childTnLst>
                                    <p:animMotion origin="layout" path="M 7.5E-6 2.39593E-6 C 0.00053 0.03076 0.00157 0.09228 0.00157 0.09228 C 0.00157 0.09228 0.00053 0.03076 7.5E-6 2.39593E-6 Z " pathEditMode="relative" ptsTypes="fff">
                                      <p:cBhvr>
                                        <p:cTn id="18" dur="5000" fill="hold"/>
                                        <p:tgtEl>
                                          <p:spTgt spid="12"/>
                                        </p:tgtEl>
                                        <p:attrNameLst>
                                          <p:attrName>ppt_x</p:attrName>
                                          <p:attrName>ppt_y</p:attrName>
                                        </p:attrNameLst>
                                      </p:cBhvr>
                                    </p:animMotion>
                                  </p:childTnLst>
                                </p:cTn>
                              </p:par>
                            </p:childTnLst>
                          </p:cTn>
                        </p:par>
                        <p:par>
                          <p:cTn id="19" fill="hold">
                            <p:stCondLst>
                              <p:cond delay="50000"/>
                            </p:stCondLst>
                            <p:childTnLst>
                              <p:par>
                                <p:cTn id="20" presetID="0" presetClass="path" presetSubtype="0" accel="50000" decel="50000" fill="hold" nodeType="afterEffect">
                                  <p:stCondLst>
                                    <p:cond delay="5000"/>
                                  </p:stCondLst>
                                  <p:childTnLst>
                                    <p:animMotion origin="layout" path="M -6.93889E-18 2.39593E-6 C 0.00052 0.03006 0.00157 0.09019 0.00157 0.09019 C 0.00157 0.09019 0.00052 0.03006 -6.93889E-18 2.39593E-6 Z " pathEditMode="relative" ptsTypes="fff">
                                      <p:cBhvr>
                                        <p:cTn id="21" dur="5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idx="4294967295"/>
          </p:nvPr>
        </p:nvSpPr>
        <p:spPr>
          <a:xfrm>
            <a:off x="0" y="0"/>
            <a:ext cx="5878513" cy="979488"/>
          </a:xfrm>
        </p:spPr>
        <p:txBody>
          <a:bodyPr/>
          <a:lstStyle/>
          <a:p>
            <a:pPr eaLnBrk="1" hangingPunct="1"/>
            <a:r>
              <a:rPr lang="de-DE" dirty="0" smtClean="0">
                <a:solidFill>
                  <a:srgbClr val="7DA647"/>
                </a:solidFill>
              </a:rPr>
              <a:t>Metamodellierungs-Hierarchie:</a:t>
            </a:r>
            <a:br>
              <a:rPr lang="de-DE" dirty="0" smtClean="0">
                <a:solidFill>
                  <a:srgbClr val="7DA647"/>
                </a:solidFill>
              </a:rPr>
            </a:br>
            <a:r>
              <a:rPr lang="de-DE" dirty="0" smtClean="0">
                <a:solidFill>
                  <a:srgbClr val="7DA647"/>
                </a:solidFill>
              </a:rPr>
              <a:t>Schicht M0</a:t>
            </a:r>
            <a:endParaRPr lang="en-US" sz="2800" dirty="0" smtClean="0">
              <a:ea typeface="ＭＳ Ｐゴシック" charset="-128"/>
            </a:endParaRPr>
          </a:p>
        </p:txBody>
      </p:sp>
      <p:pic>
        <p:nvPicPr>
          <p:cNvPr id="7" name="Grafik 6" descr="instances1.emf"/>
          <p:cNvPicPr>
            <a:picLocks noChangeAspect="1"/>
          </p:cNvPicPr>
          <p:nvPr/>
        </p:nvPicPr>
        <p:blipFill>
          <a:blip r:embed="rId3" cstate="print"/>
          <a:stretch>
            <a:fillRect/>
          </a:stretch>
        </p:blipFill>
        <p:spPr bwMode="auto">
          <a:xfrm>
            <a:off x="6516216" y="1212173"/>
            <a:ext cx="2419196" cy="4737107"/>
          </a:xfrm>
          <a:prstGeom prst="rect">
            <a:avLst/>
          </a:prstGeom>
          <a:noFill/>
          <a:ln w="9525">
            <a:noFill/>
            <a:miter lim="800000"/>
            <a:headEnd/>
            <a:tailEnd/>
          </a:ln>
        </p:spPr>
      </p:pic>
      <p:pic>
        <p:nvPicPr>
          <p:cNvPr id="9" name="Grafik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0000" y="2132856"/>
            <a:ext cx="9522560" cy="4081656"/>
          </a:xfrm>
          <a:prstGeom prst="rect">
            <a:avLst/>
          </a:prstGeom>
        </p:spPr>
      </p:pic>
      <p:sp>
        <p:nvSpPr>
          <p:cNvPr id="12" name="Rechteck 11"/>
          <p:cNvSpPr/>
          <p:nvPr/>
        </p:nvSpPr>
        <p:spPr bwMode="auto">
          <a:xfrm>
            <a:off x="5047200" y="3861048"/>
            <a:ext cx="3528392" cy="93610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1800" b="0" i="0" u="none" strike="noStrike" cap="none" normalizeH="0" baseline="0" dirty="0" smtClean="0">
              <a:ln>
                <a:noFill/>
              </a:ln>
              <a:solidFill>
                <a:schemeClr val="bg1"/>
              </a:solidFill>
              <a:effectLst/>
              <a:latin typeface="Arial Unicode MS" panose="020B0604020202020204" pitchFamily="34" charset="-128"/>
              <a:cs typeface="DejaVu Sans" charset="0"/>
            </a:endParaRPr>
          </a:p>
        </p:txBody>
      </p:sp>
      <p:sp>
        <p:nvSpPr>
          <p:cNvPr id="4" name="Textfeld 3"/>
          <p:cNvSpPr txBox="1">
            <a:spLocks noChangeArrowheads="1"/>
          </p:cNvSpPr>
          <p:nvPr/>
        </p:nvSpPr>
        <p:spPr bwMode="auto">
          <a:xfrm>
            <a:off x="2483768" y="1290768"/>
            <a:ext cx="5688632" cy="981807"/>
          </a:xfrm>
          <a:prstGeom prst="rect">
            <a:avLst/>
          </a:prstGeom>
          <a:solidFill>
            <a:srgbClr val="FFFFFF"/>
          </a:solidFill>
          <a:ln w="25400">
            <a:solidFill>
              <a:schemeClr val="tx1"/>
            </a:solidFill>
            <a:miter lim="800000"/>
            <a:headEnd/>
            <a:tailEnd/>
          </a:ln>
          <a:effectLst>
            <a:outerShdw dist="38100" dir="2700000" sx="103999" sy="103999" algn="tl" rotWithShape="0">
              <a:srgbClr val="808080">
                <a:alpha val="39999"/>
              </a:srgbClr>
            </a:outerShdw>
          </a:effectLst>
        </p:spPr>
        <p:txBody>
          <a:bodyPr wrap="square">
            <a:spAutoFit/>
          </a:bodyPr>
          <a:lstStyle/>
          <a:p>
            <a:pPr eaLnBrk="1" hangingPunct="1">
              <a:lnSpc>
                <a:spcPct val="110000"/>
              </a:lnSpc>
              <a:spcAft>
                <a:spcPts val="600"/>
              </a:spcAft>
            </a:pPr>
            <a:r>
              <a:rPr lang="en-US" altLang="de-DE" sz="2400" b="1" dirty="0" err="1" smtClean="0">
                <a:solidFill>
                  <a:srgbClr val="000000"/>
                </a:solidFill>
                <a:latin typeface="Arial" pitchFamily="34" charset="0"/>
                <a:cs typeface="Arial" pitchFamily="34" charset="0"/>
              </a:rPr>
              <a:t>Schicht</a:t>
            </a:r>
            <a:r>
              <a:rPr lang="en-US" altLang="de-DE" sz="2400" b="1" dirty="0" smtClean="0">
                <a:solidFill>
                  <a:srgbClr val="000000"/>
                </a:solidFill>
                <a:latin typeface="Arial" pitchFamily="34" charset="0"/>
                <a:cs typeface="Arial" pitchFamily="34" charset="0"/>
              </a:rPr>
              <a:t> M0: </a:t>
            </a:r>
            <a:r>
              <a:rPr lang="en-US" altLang="de-DE" sz="2400" b="1" dirty="0" err="1" smtClean="0">
                <a:solidFill>
                  <a:srgbClr val="000000"/>
                </a:solidFill>
                <a:latin typeface="Arial" pitchFamily="34" charset="0"/>
                <a:cs typeface="Arial" pitchFamily="34" charset="0"/>
              </a:rPr>
              <a:t>Laufzeit-Instanzen</a:t>
            </a:r>
            <a:r>
              <a:rPr lang="en-US" altLang="de-DE" sz="2400" dirty="0" smtClean="0">
                <a:solidFill>
                  <a:srgbClr val="000000"/>
                </a:solidFill>
                <a:latin typeface="Arial" pitchFamily="34" charset="0"/>
                <a:cs typeface="Arial" pitchFamily="34" charset="0"/>
              </a:rPr>
              <a:t> </a:t>
            </a:r>
          </a:p>
          <a:p>
            <a:pPr marL="285750" indent="-285750" eaLnBrk="1" hangingPunct="1">
              <a:lnSpc>
                <a:spcPct val="110000"/>
              </a:lnSpc>
              <a:spcAft>
                <a:spcPts val="600"/>
              </a:spcAft>
              <a:buFont typeface="Arial" panose="020B0604020202020204" pitchFamily="34" charset="0"/>
              <a:buChar char="•"/>
            </a:pPr>
            <a:r>
              <a:rPr lang="en-US" altLang="de-DE" sz="2400" dirty="0" err="1" smtClean="0">
                <a:solidFill>
                  <a:srgbClr val="000000"/>
                </a:solidFill>
                <a:latin typeface="Arial" pitchFamily="34" charset="0"/>
                <a:cs typeface="Arial" pitchFamily="34" charset="0"/>
              </a:rPr>
              <a:t>Reale</a:t>
            </a:r>
            <a:r>
              <a:rPr lang="en-US" altLang="de-DE" sz="2400" dirty="0" smtClean="0">
                <a:solidFill>
                  <a:srgbClr val="000000"/>
                </a:solidFill>
                <a:latin typeface="Arial" pitchFamily="34" charset="0"/>
                <a:cs typeface="Arial" pitchFamily="34" charset="0"/>
              </a:rPr>
              <a:t> </a:t>
            </a:r>
            <a:r>
              <a:rPr lang="en-US" altLang="de-DE" sz="2400" b="1" dirty="0" err="1" smtClean="0">
                <a:solidFill>
                  <a:srgbClr val="000000"/>
                </a:solidFill>
                <a:latin typeface="Arial" pitchFamily="34" charset="0"/>
                <a:cs typeface="Arial" pitchFamily="34" charset="0"/>
                <a:sym typeface="Wingdings" charset="2"/>
              </a:rPr>
              <a:t>Laufzeit-Instanzen</a:t>
            </a:r>
            <a:r>
              <a:rPr lang="en-US" altLang="de-DE" sz="2400" b="1" dirty="0" smtClean="0">
                <a:solidFill>
                  <a:srgbClr val="000000"/>
                </a:solidFill>
                <a:latin typeface="Arial" pitchFamily="34" charset="0"/>
                <a:cs typeface="Arial" pitchFamily="34" charset="0"/>
                <a:sym typeface="Wingdings" charset="2"/>
              </a:rPr>
              <a:t> </a:t>
            </a:r>
            <a:r>
              <a:rPr lang="en-US" altLang="de-DE" sz="2400" dirty="0" err="1" smtClean="0">
                <a:solidFill>
                  <a:srgbClr val="000000"/>
                </a:solidFill>
                <a:latin typeface="Arial" pitchFamily="34" charset="0"/>
                <a:cs typeface="Arial" pitchFamily="34" charset="0"/>
                <a:sym typeface="Wingdings" charset="2"/>
              </a:rPr>
              <a:t>der</a:t>
            </a:r>
            <a:r>
              <a:rPr lang="en-US" altLang="de-DE" sz="2400" dirty="0" smtClean="0">
                <a:solidFill>
                  <a:srgbClr val="000000"/>
                </a:solidFill>
                <a:latin typeface="Arial" pitchFamily="34" charset="0"/>
                <a:cs typeface="Arial" pitchFamily="34" charset="0"/>
                <a:sym typeface="Wingdings" charset="2"/>
              </a:rPr>
              <a:t> </a:t>
            </a:r>
            <a:r>
              <a:rPr lang="en-US" altLang="de-DE" sz="2400" dirty="0" err="1" smtClean="0">
                <a:solidFill>
                  <a:srgbClr val="000000"/>
                </a:solidFill>
                <a:latin typeface="Arial" pitchFamily="34" charset="0"/>
                <a:cs typeface="Arial" pitchFamily="34" charset="0"/>
                <a:sym typeface="Wingdings" charset="2"/>
              </a:rPr>
              <a:t>Modelle</a:t>
            </a:r>
            <a:endParaRPr lang="en-US" altLang="de-DE" sz="2400" dirty="0">
              <a:solidFill>
                <a:srgbClr val="000000"/>
              </a:solidFill>
              <a:latin typeface="Arial" pitchFamily="34" charset="0"/>
              <a:cs typeface="Arial" pitchFamily="34" charset="0"/>
            </a:endParaRPr>
          </a:p>
        </p:txBody>
      </p:sp>
      <p:sp>
        <p:nvSpPr>
          <p:cNvPr id="14" name="Fußzeilenplatzhalter 13"/>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5" name="Foliennummernplatzhalter 14"/>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8</a:t>
            </a:fld>
            <a:endParaRPr lang="de-DE" sz="1600">
              <a:solidFill>
                <a:prstClr val="black"/>
              </a:solidFill>
              <a:latin typeface="Arial"/>
              <a:cs typeface="DejaVu Sans"/>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7"/>
                                        </p:tgtEl>
                                      </p:cBhvr>
                                      <p:by x="75000" y="75000"/>
                                    </p:animScale>
                                  </p:childTnLst>
                                </p:cTn>
                              </p:par>
                              <p:par>
                                <p:cTn id="7" presetID="35" presetClass="path" presetSubtype="0" accel="50000" decel="50000" fill="hold" nodeType="withEffect">
                                  <p:stCondLst>
                                    <p:cond delay="0"/>
                                  </p:stCondLst>
                                  <p:childTnLst>
                                    <p:animMotion origin="layout" path="M 4.72222E-6 1.8043E-7 L -0.30556 0.10363 " pathEditMode="relative" rAng="0" ptsTypes="AA">
                                      <p:cBhvr>
                                        <p:cTn id="8" dur="2000" fill="hold"/>
                                        <p:tgtEl>
                                          <p:spTgt spid="7"/>
                                        </p:tgtEl>
                                        <p:attrNameLst>
                                          <p:attrName>ppt_x</p:attrName>
                                          <p:attrName>ppt_y</p:attrName>
                                        </p:attrNameLst>
                                      </p:cBhvr>
                                      <p:rCtr x="-15300" y="5200"/>
                                    </p:animMotion>
                                  </p:childTnLst>
                                </p:cTn>
                              </p:par>
                              <p:par>
                                <p:cTn id="9" presetID="42" presetClass="entr" presetSubtype="0" fill="hold" grpId="0" nodeType="withEffect">
                                  <p:stCondLst>
                                    <p:cond delay="0"/>
                                  </p:stCondLst>
                                  <p:childTnLst>
                                    <p:set>
                                      <p:cBhvr>
                                        <p:cTn id="10" dur="1" fill="hold">
                                          <p:stCondLst>
                                            <p:cond delay="0"/>
                                          </p:stCondLst>
                                        </p:cTn>
                                        <p:tgtEl>
                                          <p:spTgt spid="4">
                                            <p:bg/>
                                          </p:spTgt>
                                        </p:tgtEl>
                                        <p:attrNameLst>
                                          <p:attrName>style.visibility</p:attrName>
                                        </p:attrNameLst>
                                      </p:cBhvr>
                                      <p:to>
                                        <p:strVal val="visible"/>
                                      </p:to>
                                    </p:set>
                                    <p:animEffect transition="in" filter="fade">
                                      <p:cBhvr>
                                        <p:cTn id="11" dur="1000"/>
                                        <p:tgtEl>
                                          <p:spTgt spid="4">
                                            <p:bg/>
                                          </p:spTgt>
                                        </p:tgtEl>
                                      </p:cBhvr>
                                    </p:animEffect>
                                    <p:anim calcmode="lin" valueType="num">
                                      <p:cBhvr>
                                        <p:cTn id="12" dur="1000" fill="hold"/>
                                        <p:tgtEl>
                                          <p:spTgt spid="4">
                                            <p:bg/>
                                          </p:spTgt>
                                        </p:tgtEl>
                                        <p:attrNameLst>
                                          <p:attrName>ppt_x</p:attrName>
                                        </p:attrNameLst>
                                      </p:cBhvr>
                                      <p:tavLst>
                                        <p:tav tm="0">
                                          <p:val>
                                            <p:strVal val="#ppt_x"/>
                                          </p:val>
                                        </p:tav>
                                        <p:tav tm="100000">
                                          <p:val>
                                            <p:strVal val="#ppt_x"/>
                                          </p:val>
                                        </p:tav>
                                      </p:tavLst>
                                    </p:anim>
                                    <p:anim calcmode="lin" valueType="num">
                                      <p:cBhvr>
                                        <p:cTn id="13" dur="1000" fill="hold"/>
                                        <p:tgtEl>
                                          <p:spTgt spid="4">
                                            <p:bg/>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uiExpand="1" build="allAtOnce"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387404" y="1168725"/>
            <a:ext cx="8280400" cy="4895850"/>
          </a:xfrm>
          <a:prstGeom prst="rect">
            <a:avLst/>
          </a:prstGeom>
          <a:noFill/>
          <a:ln w="9525">
            <a:noFill/>
            <a:round/>
            <a:headEnd/>
            <a:tailEnd/>
          </a:ln>
        </p:spPr>
        <p:txBody>
          <a:bodyPr lIns="0" tIns="0" rIns="0" bIns="0"/>
          <a:lstStyle/>
          <a:p>
            <a:pPr marL="341065" indent="-341065" defTabSz="448938">
              <a:lnSpc>
                <a:spcPct val="107000"/>
              </a:lnSpc>
              <a:spcAft>
                <a:spcPts val="600"/>
              </a:spcAft>
              <a:buSzPct val="100000"/>
              <a:tabLst>
                <a:tab pos="341065" algn="l"/>
                <a:tab pos="910564" algn="l"/>
                <a:tab pos="1824300" algn="l"/>
                <a:tab pos="2738037" algn="l"/>
                <a:tab pos="3651773" algn="l"/>
                <a:tab pos="4565511" algn="l"/>
                <a:tab pos="5479248" algn="l"/>
                <a:tab pos="6392984" algn="l"/>
                <a:tab pos="7306721" algn="l"/>
                <a:tab pos="8220457" algn="l"/>
                <a:tab pos="9134190" algn="l"/>
                <a:tab pos="10047930" algn="l"/>
              </a:tabLst>
            </a:pPr>
            <a:endParaRPr lang="de-DE" sz="2200" dirty="0">
              <a:solidFill>
                <a:srgbClr val="000000"/>
              </a:solidFill>
              <a:latin typeface="Arial Unicode MS" panose="020B0604020202020204" pitchFamily="34" charset="-128"/>
            </a:endParaRPr>
          </a:p>
        </p:txBody>
      </p:sp>
      <p:sp>
        <p:nvSpPr>
          <p:cNvPr id="7" name="Rectangle 28"/>
          <p:cNvSpPr>
            <a:spLocks noChangeArrowheads="1"/>
          </p:cNvSpPr>
          <p:nvPr/>
        </p:nvSpPr>
        <p:spPr bwMode="auto">
          <a:xfrm>
            <a:off x="1115616" y="4653136"/>
            <a:ext cx="6480720" cy="1080120"/>
          </a:xfrm>
          <a:prstGeom prst="rect">
            <a:avLst/>
          </a:prstGeom>
          <a:solidFill>
            <a:srgbClr val="FFFFCC"/>
          </a:solidFill>
          <a:ln w="9525" algn="ctr">
            <a:solidFill>
              <a:srgbClr val="000000"/>
            </a:solidFill>
            <a:miter lim="800000"/>
            <a:headEnd/>
            <a:tailEnd/>
          </a:ln>
        </p:spPr>
        <p:txBody>
          <a:bodyPr lIns="91370" tIns="45687" rIns="91370" bIns="45687"/>
          <a:lstStyle/>
          <a:p>
            <a:pPr defTabSz="448938">
              <a:lnSpc>
                <a:spcPct val="110000"/>
              </a:lnSpc>
              <a:spcAft>
                <a:spcPts val="600"/>
              </a:spcAft>
            </a:pPr>
            <a:r>
              <a:rPr lang="de-DE" sz="2400" dirty="0" smtClean="0">
                <a:solidFill>
                  <a:srgbClr val="000000"/>
                </a:solidFill>
                <a:latin typeface="Arial Unicode MS" panose="020B0604020202020204" pitchFamily="34" charset="-128"/>
              </a:rPr>
              <a:t>Lösung</a:t>
            </a:r>
            <a:r>
              <a:rPr lang="de-DE" sz="2400" dirty="0">
                <a:solidFill>
                  <a:srgbClr val="000000"/>
                </a:solidFill>
                <a:latin typeface="Arial Unicode MS" panose="020B0604020202020204" pitchFamily="34" charset="-128"/>
              </a:rPr>
              <a:t>: nicht nur </a:t>
            </a:r>
            <a:r>
              <a:rPr lang="de-DE" sz="2400" b="1" i="1" dirty="0">
                <a:solidFill>
                  <a:srgbClr val="000000"/>
                </a:solidFill>
                <a:latin typeface="Arial Unicode MS" panose="020B0604020202020204" pitchFamily="34" charset="-128"/>
              </a:rPr>
              <a:t>Design</a:t>
            </a:r>
            <a:r>
              <a:rPr lang="de-DE" sz="2400" b="1" dirty="0">
                <a:solidFill>
                  <a:srgbClr val="000000"/>
                </a:solidFill>
                <a:latin typeface="Arial Unicode MS" panose="020B0604020202020204" pitchFamily="34" charset="-128"/>
              </a:rPr>
              <a:t> </a:t>
            </a:r>
            <a:r>
              <a:rPr lang="de-DE" sz="2400" b="1" dirty="0" smtClean="0">
                <a:solidFill>
                  <a:srgbClr val="000000"/>
                </a:solidFill>
                <a:latin typeface="Arial Unicode MS" panose="020B0604020202020204" pitchFamily="34" charset="-128"/>
              </a:rPr>
              <a:t> </a:t>
            </a:r>
            <a:r>
              <a:rPr lang="de-DE" sz="2400" dirty="0" smtClean="0">
                <a:solidFill>
                  <a:srgbClr val="000000"/>
                </a:solidFill>
                <a:latin typeface="Arial Unicode MS" panose="020B0604020202020204" pitchFamily="34" charset="-128"/>
              </a:rPr>
              <a:t>wiederverwenden.</a:t>
            </a:r>
            <a:r>
              <a:rPr lang="de-DE" sz="2400" dirty="0" smtClean="0">
                <a:solidFill>
                  <a:srgbClr val="000000"/>
                </a:solidFill>
                <a:latin typeface="Arial Unicode MS" panose="020B0604020202020204" pitchFamily="34" charset="-128"/>
                <a:sym typeface="Wingdings" pitchFamily="2" charset="2"/>
              </a:rPr>
              <a:t>  </a:t>
            </a:r>
            <a:r>
              <a:rPr lang="de-DE" sz="2400" b="1" dirty="0">
                <a:solidFill>
                  <a:srgbClr val="000000"/>
                </a:solidFill>
                <a:latin typeface="Arial Unicode MS" panose="020B0604020202020204" pitchFamily="34" charset="-128"/>
                <a:sym typeface="Wingdings" pitchFamily="2" charset="2"/>
              </a:rPr>
              <a:t>Frameworks</a:t>
            </a:r>
            <a:r>
              <a:rPr lang="de-DE" sz="2400" dirty="0">
                <a:solidFill>
                  <a:srgbClr val="000000"/>
                </a:solidFill>
                <a:latin typeface="Arial Unicode MS" panose="020B0604020202020204" pitchFamily="34" charset="-128"/>
                <a:sym typeface="Wingdings" pitchFamily="2" charset="2"/>
              </a:rPr>
              <a:t> </a:t>
            </a:r>
            <a:r>
              <a:rPr lang="de-DE" sz="2400" dirty="0" smtClean="0">
                <a:solidFill>
                  <a:srgbClr val="000000"/>
                </a:solidFill>
                <a:latin typeface="Arial Unicode MS" panose="020B0604020202020204" pitchFamily="34" charset="-128"/>
                <a:sym typeface="Wingdings" pitchFamily="2" charset="2"/>
              </a:rPr>
              <a:t>!</a:t>
            </a:r>
            <a:endParaRPr lang="de-DE" sz="2400" dirty="0">
              <a:solidFill>
                <a:srgbClr val="000000"/>
              </a:solidFill>
              <a:latin typeface="Arial Unicode MS" panose="020B0604020202020204" pitchFamily="34" charset="-128"/>
            </a:endParaRPr>
          </a:p>
        </p:txBody>
      </p:sp>
      <p:sp>
        <p:nvSpPr>
          <p:cNvPr id="9" name="Rectangle 3" descr="Rectangle: Click to edit Master text styles&#10;Second level&#10;Third level&#10;Fourth level&#10;Fifth level"/>
          <p:cNvSpPr txBox="1">
            <a:spLocks noChangeArrowheads="1"/>
          </p:cNvSpPr>
          <p:nvPr/>
        </p:nvSpPr>
        <p:spPr bwMode="auto">
          <a:xfrm>
            <a:off x="467544" y="1700810"/>
            <a:ext cx="8676456" cy="2664296"/>
          </a:xfrm>
          <a:prstGeom prst="rect">
            <a:avLst/>
          </a:prstGeom>
          <a:noFill/>
          <a:ln w="9525">
            <a:noFill/>
            <a:miter lim="800000"/>
            <a:headEnd/>
            <a:tailEnd/>
          </a:ln>
          <a:effectLst/>
        </p:spPr>
        <p:txBody>
          <a:bodyPr lIns="91370" tIns="45687" rIns="91370" bIns="45687"/>
          <a:lstStyle/>
          <a:p>
            <a:pPr marL="233195" indent="-233195" defTabSz="448938">
              <a:lnSpc>
                <a:spcPct val="110000"/>
              </a:lnSpc>
              <a:spcBef>
                <a:spcPts val="0"/>
              </a:spcBef>
              <a:spcAft>
                <a:spcPts val="1200"/>
              </a:spcAft>
              <a:defRPr/>
            </a:pPr>
            <a:r>
              <a:rPr lang="en-US" sz="2400" b="1" kern="0" dirty="0" err="1">
                <a:solidFill>
                  <a:srgbClr val="000000"/>
                </a:solidFill>
                <a:latin typeface="Arial Unicode MS" panose="020B0604020202020204" pitchFamily="34" charset="-128"/>
              </a:rPr>
              <a:t>Kann</a:t>
            </a:r>
            <a:r>
              <a:rPr lang="en-US" sz="2400" b="1" kern="0" dirty="0">
                <a:solidFill>
                  <a:srgbClr val="000000"/>
                </a:solidFill>
                <a:latin typeface="Arial Unicode MS" panose="020B0604020202020204" pitchFamily="34" charset="-128"/>
              </a:rPr>
              <a:t> </a:t>
            </a:r>
            <a:r>
              <a:rPr lang="en-US" sz="2400" b="1" kern="0" dirty="0" err="1">
                <a:solidFill>
                  <a:srgbClr val="000000"/>
                </a:solidFill>
                <a:latin typeface="Arial Unicode MS" panose="020B0604020202020204" pitchFamily="34" charset="-128"/>
              </a:rPr>
              <a:t>Entwurfsoptionen</a:t>
            </a:r>
            <a:r>
              <a:rPr lang="en-US" sz="2400" b="1" kern="0" dirty="0">
                <a:solidFill>
                  <a:srgbClr val="000000"/>
                </a:solidFill>
                <a:latin typeface="Arial Unicode MS" panose="020B0604020202020204" pitchFamily="34" charset="-128"/>
              </a:rPr>
              <a:t> </a:t>
            </a:r>
            <a:r>
              <a:rPr lang="en-US" sz="2400" b="1" kern="0" dirty="0" err="1">
                <a:solidFill>
                  <a:srgbClr val="000000"/>
                </a:solidFill>
                <a:latin typeface="Arial Unicode MS" panose="020B0604020202020204" pitchFamily="34" charset="-128"/>
              </a:rPr>
              <a:t>einschränken</a:t>
            </a:r>
            <a:r>
              <a:rPr lang="en-US" sz="2400" b="1" kern="0" dirty="0">
                <a:solidFill>
                  <a:srgbClr val="000000"/>
                </a:solidFill>
                <a:latin typeface="Arial Unicode MS" panose="020B0604020202020204" pitchFamily="34" charset="-128"/>
              </a:rPr>
              <a:t>.</a:t>
            </a:r>
          </a:p>
          <a:p>
            <a:pPr marL="233195" indent="-233195" defTabSz="448938">
              <a:lnSpc>
                <a:spcPct val="110000"/>
              </a:lnSpc>
              <a:spcBef>
                <a:spcPts val="2400"/>
              </a:spcBef>
              <a:spcAft>
                <a:spcPts val="1200"/>
              </a:spcAft>
              <a:defRPr/>
            </a:pPr>
            <a:r>
              <a:rPr lang="en-US" sz="2400" b="1" kern="0" dirty="0" err="1">
                <a:solidFill>
                  <a:srgbClr val="000000"/>
                </a:solidFill>
                <a:latin typeface="Arial Unicode MS" panose="020B0604020202020204" pitchFamily="34" charset="-128"/>
              </a:rPr>
              <a:t>Abstrahiert</a:t>
            </a:r>
            <a:r>
              <a:rPr lang="en-US" sz="2400" b="1" kern="0" dirty="0">
                <a:solidFill>
                  <a:srgbClr val="000000"/>
                </a:solidFill>
                <a:latin typeface="Arial Unicode MS" panose="020B0604020202020204" pitchFamily="34" charset="-128"/>
              </a:rPr>
              <a:t> (</a:t>
            </a:r>
            <a:r>
              <a:rPr lang="en-US" sz="2400" b="1" kern="0" dirty="0" err="1">
                <a:solidFill>
                  <a:srgbClr val="000000"/>
                </a:solidFill>
                <a:latin typeface="Arial Unicode MS" panose="020B0604020202020204" pitchFamily="34" charset="-128"/>
              </a:rPr>
              <a:t>bewusst</a:t>
            </a:r>
            <a:r>
              <a:rPr lang="en-US" sz="2400" b="1" kern="0" dirty="0">
                <a:solidFill>
                  <a:srgbClr val="000000"/>
                </a:solidFill>
                <a:latin typeface="Arial Unicode MS" panose="020B0604020202020204" pitchFamily="34" charset="-128"/>
              </a:rPr>
              <a:t>) von </a:t>
            </a:r>
            <a:r>
              <a:rPr lang="en-US" sz="2400" b="1" kern="0" dirty="0" err="1">
                <a:solidFill>
                  <a:srgbClr val="000000"/>
                </a:solidFill>
                <a:latin typeface="Arial Unicode MS" panose="020B0604020202020204" pitchFamily="34" charset="-128"/>
              </a:rPr>
              <a:t>Implementierung</a:t>
            </a:r>
            <a:r>
              <a:rPr lang="en-US" sz="2400" b="1" kern="0" dirty="0">
                <a:solidFill>
                  <a:srgbClr val="000000"/>
                </a:solidFill>
                <a:latin typeface="Arial Unicode MS" panose="020B0604020202020204" pitchFamily="34" charset="-128"/>
              </a:rPr>
              <a:t>:</a:t>
            </a:r>
          </a:p>
          <a:p>
            <a:pPr marL="233195" indent="-233195" defTabSz="448938">
              <a:lnSpc>
                <a:spcPct val="110000"/>
              </a:lnSpc>
              <a:spcBef>
                <a:spcPts val="0"/>
              </a:spcBef>
              <a:spcAft>
                <a:spcPts val="1200"/>
              </a:spcAft>
              <a:buFontTx/>
              <a:buChar char="•"/>
              <a:defRPr/>
            </a:pPr>
            <a:r>
              <a:rPr lang="en-US" sz="2400" b="1" kern="0" dirty="0" err="1">
                <a:solidFill>
                  <a:srgbClr val="000000"/>
                </a:solidFill>
                <a:latin typeface="Arial Unicode MS" panose="020B0604020202020204" pitchFamily="34" charset="-128"/>
                <a:cs typeface="DejaVu Sans"/>
              </a:rPr>
              <a:t>Implementierungsdetails</a:t>
            </a:r>
            <a:r>
              <a:rPr lang="en-US" sz="2400" b="1" kern="0" dirty="0">
                <a:solidFill>
                  <a:srgbClr val="000000"/>
                </a:solidFill>
                <a:latin typeface="Arial Unicode MS" panose="020B0604020202020204" pitchFamily="34" charset="-128"/>
                <a:cs typeface="DejaVu Sans"/>
              </a:rPr>
              <a:t> </a:t>
            </a:r>
            <a:r>
              <a:rPr lang="en-US" sz="2400" kern="0" dirty="0" err="1">
                <a:solidFill>
                  <a:srgbClr val="000000"/>
                </a:solidFill>
                <a:latin typeface="Arial Unicode MS" panose="020B0604020202020204" pitchFamily="34" charset="-128"/>
                <a:cs typeface="DejaVu Sans"/>
              </a:rPr>
              <a:t>ungelöst</a:t>
            </a:r>
            <a:endParaRPr lang="en-US" sz="2400" kern="0" dirty="0">
              <a:solidFill>
                <a:srgbClr val="000000"/>
              </a:solidFill>
              <a:latin typeface="Arial Unicode MS" panose="020B0604020202020204" pitchFamily="34" charset="-128"/>
            </a:endParaRPr>
          </a:p>
          <a:p>
            <a:pPr marL="233195" indent="-233195" defTabSz="448938">
              <a:lnSpc>
                <a:spcPct val="110000"/>
              </a:lnSpc>
              <a:spcBef>
                <a:spcPts val="0"/>
              </a:spcBef>
              <a:spcAft>
                <a:spcPts val="1200"/>
              </a:spcAft>
              <a:buFontTx/>
              <a:buChar char="•"/>
              <a:defRPr/>
            </a:pPr>
            <a:r>
              <a:rPr lang="en-US" sz="2400" b="1" kern="0" dirty="0" err="1">
                <a:solidFill>
                  <a:srgbClr val="000000"/>
                </a:solidFill>
                <a:latin typeface="Arial Unicode MS" panose="020B0604020202020204" pitchFamily="34" charset="-128"/>
              </a:rPr>
              <a:t>Manuelle</a:t>
            </a:r>
            <a:r>
              <a:rPr lang="en-US" sz="2400" b="1" kern="0" dirty="0">
                <a:solidFill>
                  <a:srgbClr val="000000"/>
                </a:solidFill>
                <a:latin typeface="Arial Unicode MS" panose="020B0604020202020204" pitchFamily="34" charset="-128"/>
              </a:rPr>
              <a:t> </a:t>
            </a:r>
            <a:r>
              <a:rPr lang="en-US" sz="2400" b="1" kern="0" dirty="0" err="1">
                <a:solidFill>
                  <a:srgbClr val="000000"/>
                </a:solidFill>
                <a:latin typeface="Arial Unicode MS" panose="020B0604020202020204" pitchFamily="34" charset="-128"/>
              </a:rPr>
              <a:t>Implementierung</a:t>
            </a:r>
            <a:r>
              <a:rPr lang="en-US" sz="2400" b="1" kern="0" dirty="0">
                <a:solidFill>
                  <a:srgbClr val="000000"/>
                </a:solidFill>
                <a:latin typeface="Arial Unicode MS" panose="020B0604020202020204" pitchFamily="34" charset="-128"/>
              </a:rPr>
              <a:t> </a:t>
            </a:r>
            <a:r>
              <a:rPr lang="en-US" sz="2400" kern="0" dirty="0" err="1">
                <a:solidFill>
                  <a:srgbClr val="000000"/>
                </a:solidFill>
                <a:latin typeface="Arial Unicode MS" panose="020B0604020202020204" pitchFamily="34" charset="-128"/>
              </a:rPr>
              <a:t>mühsam</a:t>
            </a:r>
            <a:r>
              <a:rPr lang="en-US" sz="2400" kern="0" dirty="0">
                <a:solidFill>
                  <a:srgbClr val="000000"/>
                </a:solidFill>
                <a:latin typeface="Arial Unicode MS" panose="020B0604020202020204" pitchFamily="34" charset="-128"/>
              </a:rPr>
              <a:t>, </a:t>
            </a:r>
            <a:r>
              <a:rPr lang="en-US" sz="2400" kern="0" dirty="0" err="1">
                <a:solidFill>
                  <a:srgbClr val="000000"/>
                </a:solidFill>
                <a:latin typeface="Arial Unicode MS" panose="020B0604020202020204" pitchFamily="34" charset="-128"/>
              </a:rPr>
              <a:t>fehleranfällig</a:t>
            </a:r>
            <a:endParaRPr lang="en-US" sz="2400" kern="0" dirty="0">
              <a:solidFill>
                <a:srgbClr val="000000"/>
              </a:solidFill>
              <a:latin typeface="Arial Unicode MS" panose="020B0604020202020204" pitchFamily="34" charset="-128"/>
              <a:cs typeface="DejaVu Sans"/>
            </a:endParaRPr>
          </a:p>
        </p:txBody>
      </p:sp>
      <p:pic>
        <p:nvPicPr>
          <p:cNvPr id="8" name="Picture 2" descr="E:\thumbs-down-2.jpg"/>
          <p:cNvPicPr>
            <a:picLocks noChangeAspect="1" noChangeArrowheads="1"/>
          </p:cNvPicPr>
          <p:nvPr/>
        </p:nvPicPr>
        <p:blipFill>
          <a:blip r:embed="rId3" cstate="print"/>
          <a:srcRect/>
          <a:stretch>
            <a:fillRect/>
          </a:stretch>
        </p:blipFill>
        <p:spPr bwMode="auto">
          <a:xfrm>
            <a:off x="7308311" y="1363832"/>
            <a:ext cx="1430945" cy="1345088"/>
          </a:xfrm>
          <a:prstGeom prst="rect">
            <a:avLst/>
          </a:prstGeom>
          <a:noFill/>
        </p:spPr>
      </p:pic>
      <p:sp>
        <p:nvSpPr>
          <p:cNvPr id="2" name="Titel 1"/>
          <p:cNvSpPr>
            <a:spLocks noGrp="1"/>
          </p:cNvSpPr>
          <p:nvPr>
            <p:ph type="title" idx="4294967295"/>
          </p:nvPr>
        </p:nvSpPr>
        <p:spPr>
          <a:xfrm>
            <a:off x="0" y="0"/>
            <a:ext cx="5878513" cy="979488"/>
          </a:xfrm>
        </p:spPr>
        <p:txBody>
          <a:bodyPr/>
          <a:lstStyle/>
          <a:p>
            <a:pPr algn="ctr"/>
            <a:r>
              <a:rPr lang="de-DE" sz="2800" dirty="0" smtClean="0">
                <a:solidFill>
                  <a:srgbClr val="7DA647"/>
                </a:solidFill>
                <a:latin typeface="Arial"/>
                <a:ea typeface="Arial-BoldMT"/>
                <a:cs typeface="DejaVu Sans"/>
              </a:rPr>
              <a:t>Grenzen von Mustern</a:t>
            </a:r>
            <a:endParaRPr lang="de-DE" sz="2800" dirty="0"/>
          </a:p>
        </p:txBody>
      </p:sp>
      <p:sp>
        <p:nvSpPr>
          <p:cNvPr id="14" name="Fußzeilenplatzhalter 13"/>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5" name="Foliennummernplatzhalter 14"/>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80</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39601781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5000"/>
                                  </p:stCondLst>
                                  <p:childTnLst>
                                    <p:animRot by="120000">
                                      <p:cBhvr>
                                        <p:cTn id="6" dur="200" fill="hold">
                                          <p:stCondLst>
                                            <p:cond delay="0"/>
                                          </p:stCondLst>
                                        </p:cTn>
                                        <p:tgtEl>
                                          <p:spTgt spid="8"/>
                                        </p:tgtEl>
                                        <p:attrNameLst>
                                          <p:attrName>r</p:attrName>
                                        </p:attrNameLst>
                                      </p:cBhvr>
                                    </p:animRot>
                                    <p:animRot by="-240000">
                                      <p:cBhvr>
                                        <p:cTn id="7" dur="400" fill="hold">
                                          <p:stCondLst>
                                            <p:cond delay="400"/>
                                          </p:stCondLst>
                                        </p:cTn>
                                        <p:tgtEl>
                                          <p:spTgt spid="8"/>
                                        </p:tgtEl>
                                        <p:attrNameLst>
                                          <p:attrName>r</p:attrName>
                                        </p:attrNameLst>
                                      </p:cBhvr>
                                    </p:animRot>
                                    <p:animRot by="240000">
                                      <p:cBhvr>
                                        <p:cTn id="8" dur="400" fill="hold">
                                          <p:stCondLst>
                                            <p:cond delay="800"/>
                                          </p:stCondLst>
                                        </p:cTn>
                                        <p:tgtEl>
                                          <p:spTgt spid="8"/>
                                        </p:tgtEl>
                                        <p:attrNameLst>
                                          <p:attrName>r</p:attrName>
                                        </p:attrNameLst>
                                      </p:cBhvr>
                                    </p:animRot>
                                    <p:animRot by="-240000">
                                      <p:cBhvr>
                                        <p:cTn id="9" dur="400" fill="hold">
                                          <p:stCondLst>
                                            <p:cond delay="1200"/>
                                          </p:stCondLst>
                                        </p:cTn>
                                        <p:tgtEl>
                                          <p:spTgt spid="8"/>
                                        </p:tgtEl>
                                        <p:attrNameLst>
                                          <p:attrName>r</p:attrName>
                                        </p:attrNameLst>
                                      </p:cBhvr>
                                    </p:animRot>
                                    <p:animRot by="120000">
                                      <p:cBhvr>
                                        <p:cTn id="10" dur="400" fill="hold">
                                          <p:stCondLst>
                                            <p:cond delay="1600"/>
                                          </p:stCondLst>
                                        </p:cTn>
                                        <p:tgtEl>
                                          <p:spTgt spid="8"/>
                                        </p:tgtEl>
                                        <p:attrNameLst>
                                          <p:attrName>r</p:attrName>
                                        </p:attrNameLst>
                                      </p:cBhvr>
                                    </p:animRot>
                                  </p:childTnLst>
                                </p:cTn>
                              </p:par>
                            </p:childTnLst>
                          </p:cTn>
                        </p:par>
                        <p:par>
                          <p:cTn id="11" fill="hold">
                            <p:stCondLst>
                              <p:cond delay="11000"/>
                            </p:stCondLst>
                            <p:childTnLst>
                              <p:par>
                                <p:cTn id="12" presetID="32" presetClass="emph" presetSubtype="0" repeatCount="3000" fill="hold" nodeType="afterEffect">
                                  <p:stCondLst>
                                    <p:cond delay="5000"/>
                                  </p:stCondLst>
                                  <p:childTnLst>
                                    <p:animClr clrSpc="rgb" dir="cw">
                                      <p:cBhvr override="childStyle">
                                        <p:cTn id="13" dur="200" fill="hold"/>
                                        <p:tgtEl>
                                          <p:spTgt spid="8"/>
                                        </p:tgtEl>
                                        <p:attrNameLst>
                                          <p:attrName>style.color</p:attrName>
                                        </p:attrNameLst>
                                      </p:cBhvr>
                                      <p:to>
                                        <a:schemeClr val="accent2"/>
                                      </p:to>
                                    </p:animClr>
                                    <p:animClr clrSpc="rgb" dir="cw">
                                      <p:cBhvr>
                                        <p:cTn id="14" dur="200" fill="hold"/>
                                        <p:tgtEl>
                                          <p:spTgt spid="8"/>
                                        </p:tgtEl>
                                        <p:attrNameLst>
                                          <p:attrName>fillcolor</p:attrName>
                                        </p:attrNameLst>
                                      </p:cBhvr>
                                      <p:to>
                                        <a:schemeClr val="accent2"/>
                                      </p:to>
                                    </p:animClr>
                                    <p:set>
                                      <p:cBhvr>
                                        <p:cTn id="15" dur="200" fill="hold"/>
                                        <p:tgtEl>
                                          <p:spTgt spid="8"/>
                                        </p:tgtEl>
                                        <p:attrNameLst>
                                          <p:attrName>fill.type</p:attrName>
                                        </p:attrNameLst>
                                      </p:cBhvr>
                                      <p:to>
                                        <p:strVal val="solid"/>
                                      </p:to>
                                    </p:set>
                                    <p:set>
                                      <p:cBhvr>
                                        <p:cTn id="16" dur="200" fill="hold"/>
                                        <p:tgtEl>
                                          <p:spTgt spid="8"/>
                                        </p:tgtEl>
                                        <p:attrNameLst>
                                          <p:attrName>fill.on</p:attrName>
                                        </p:attrNameLst>
                                      </p:cBhvr>
                                      <p:to>
                                        <p:strVal val="true"/>
                                      </p:to>
                                    </p:set>
                                    <p:animRot by="120000">
                                      <p:cBhvr>
                                        <p:cTn id="17" dur="200" fill="hold">
                                          <p:stCondLst>
                                            <p:cond delay="0"/>
                                          </p:stCondLst>
                                        </p:cTn>
                                        <p:tgtEl>
                                          <p:spTgt spid="8"/>
                                        </p:tgtEl>
                                        <p:attrNameLst>
                                          <p:attrName>r</p:attrName>
                                        </p:attrNameLst>
                                      </p:cBhvr>
                                    </p:animRot>
                                    <p:animRot by="-240000">
                                      <p:cBhvr>
                                        <p:cTn id="18" dur="400" fill="hold">
                                          <p:stCondLst>
                                            <p:cond delay="400"/>
                                          </p:stCondLst>
                                        </p:cTn>
                                        <p:tgtEl>
                                          <p:spTgt spid="8"/>
                                        </p:tgtEl>
                                        <p:attrNameLst>
                                          <p:attrName>r</p:attrName>
                                        </p:attrNameLst>
                                      </p:cBhvr>
                                    </p:animRot>
                                    <p:animRot by="240000">
                                      <p:cBhvr>
                                        <p:cTn id="19" dur="400" fill="hold">
                                          <p:stCondLst>
                                            <p:cond delay="800"/>
                                          </p:stCondLst>
                                        </p:cTn>
                                        <p:tgtEl>
                                          <p:spTgt spid="8"/>
                                        </p:tgtEl>
                                        <p:attrNameLst>
                                          <p:attrName>r</p:attrName>
                                        </p:attrNameLst>
                                      </p:cBhvr>
                                    </p:animRot>
                                    <p:animRot by="-240000">
                                      <p:cBhvr>
                                        <p:cTn id="20" dur="400" fill="hold">
                                          <p:stCondLst>
                                            <p:cond delay="1200"/>
                                          </p:stCondLst>
                                        </p:cTn>
                                        <p:tgtEl>
                                          <p:spTgt spid="8"/>
                                        </p:tgtEl>
                                        <p:attrNameLst>
                                          <p:attrName>r</p:attrName>
                                        </p:attrNameLst>
                                      </p:cBhvr>
                                    </p:animRot>
                                    <p:animRot by="120000">
                                      <p:cBhvr>
                                        <p:cTn id="21" dur="400" fill="hold">
                                          <p:stCondLst>
                                            <p:cond delay="1600"/>
                                          </p:stCondLst>
                                        </p:cTn>
                                        <p:tgtEl>
                                          <p:spTgt spid="8"/>
                                        </p:tgtEl>
                                        <p:attrNameLst>
                                          <p:attrName>r</p:attrName>
                                        </p:attrNameLst>
                                      </p:cBhvr>
                                    </p:animRot>
                                  </p:childTnLst>
                                </p:cTn>
                              </p:par>
                            </p:childTnLst>
                          </p:cTn>
                        </p:par>
                        <p:par>
                          <p:cTn id="22" fill="hold">
                            <p:stCondLst>
                              <p:cond delay="22000"/>
                            </p:stCondLst>
                            <p:childTnLst>
                              <p:par>
                                <p:cTn id="23" presetID="32" presetClass="emph" presetSubtype="0" repeatCount="3000" fill="hold" nodeType="afterEffect">
                                  <p:stCondLst>
                                    <p:cond delay="5000"/>
                                  </p:stCondLst>
                                  <p:childTnLst>
                                    <p:animClr clrSpc="rgb" dir="cw">
                                      <p:cBhvr override="childStyle">
                                        <p:cTn id="24" dur="200" fill="hold"/>
                                        <p:tgtEl>
                                          <p:spTgt spid="8"/>
                                        </p:tgtEl>
                                        <p:attrNameLst>
                                          <p:attrName>style.color</p:attrName>
                                        </p:attrNameLst>
                                      </p:cBhvr>
                                      <p:to>
                                        <a:schemeClr val="accent2"/>
                                      </p:to>
                                    </p:animClr>
                                    <p:animClr clrSpc="rgb" dir="cw">
                                      <p:cBhvr>
                                        <p:cTn id="25" dur="200" fill="hold"/>
                                        <p:tgtEl>
                                          <p:spTgt spid="8"/>
                                        </p:tgtEl>
                                        <p:attrNameLst>
                                          <p:attrName>fillcolor</p:attrName>
                                        </p:attrNameLst>
                                      </p:cBhvr>
                                      <p:to>
                                        <a:schemeClr val="accent2"/>
                                      </p:to>
                                    </p:animClr>
                                    <p:set>
                                      <p:cBhvr>
                                        <p:cTn id="26" dur="200" fill="hold"/>
                                        <p:tgtEl>
                                          <p:spTgt spid="8"/>
                                        </p:tgtEl>
                                        <p:attrNameLst>
                                          <p:attrName>fill.type</p:attrName>
                                        </p:attrNameLst>
                                      </p:cBhvr>
                                      <p:to>
                                        <p:strVal val="solid"/>
                                      </p:to>
                                    </p:set>
                                    <p:set>
                                      <p:cBhvr>
                                        <p:cTn id="27" dur="200" fill="hold"/>
                                        <p:tgtEl>
                                          <p:spTgt spid="8"/>
                                        </p:tgtEl>
                                        <p:attrNameLst>
                                          <p:attrName>fill.on</p:attrName>
                                        </p:attrNameLst>
                                      </p:cBhvr>
                                      <p:to>
                                        <p:strVal val="true"/>
                                      </p:to>
                                    </p:set>
                                    <p:animRot by="120000">
                                      <p:cBhvr>
                                        <p:cTn id="28" dur="200" fill="hold">
                                          <p:stCondLst>
                                            <p:cond delay="0"/>
                                          </p:stCondLst>
                                        </p:cTn>
                                        <p:tgtEl>
                                          <p:spTgt spid="8"/>
                                        </p:tgtEl>
                                        <p:attrNameLst>
                                          <p:attrName>r</p:attrName>
                                        </p:attrNameLst>
                                      </p:cBhvr>
                                    </p:animRot>
                                    <p:animRot by="-240000">
                                      <p:cBhvr>
                                        <p:cTn id="29" dur="400" fill="hold">
                                          <p:stCondLst>
                                            <p:cond delay="400"/>
                                          </p:stCondLst>
                                        </p:cTn>
                                        <p:tgtEl>
                                          <p:spTgt spid="8"/>
                                        </p:tgtEl>
                                        <p:attrNameLst>
                                          <p:attrName>r</p:attrName>
                                        </p:attrNameLst>
                                      </p:cBhvr>
                                    </p:animRot>
                                    <p:animRot by="240000">
                                      <p:cBhvr>
                                        <p:cTn id="30" dur="400" fill="hold">
                                          <p:stCondLst>
                                            <p:cond delay="800"/>
                                          </p:stCondLst>
                                        </p:cTn>
                                        <p:tgtEl>
                                          <p:spTgt spid="8"/>
                                        </p:tgtEl>
                                        <p:attrNameLst>
                                          <p:attrName>r</p:attrName>
                                        </p:attrNameLst>
                                      </p:cBhvr>
                                    </p:animRot>
                                    <p:animRot by="-240000">
                                      <p:cBhvr>
                                        <p:cTn id="31" dur="400" fill="hold">
                                          <p:stCondLst>
                                            <p:cond delay="1200"/>
                                          </p:stCondLst>
                                        </p:cTn>
                                        <p:tgtEl>
                                          <p:spTgt spid="8"/>
                                        </p:tgtEl>
                                        <p:attrNameLst>
                                          <p:attrName>r</p:attrName>
                                        </p:attrNameLst>
                                      </p:cBhvr>
                                    </p:animRot>
                                    <p:animRot by="120000">
                                      <p:cBhvr>
                                        <p:cTn id="32" dur="400" fill="hold">
                                          <p:stCondLst>
                                            <p:cond delay="16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387404" y="1168725"/>
            <a:ext cx="8280400" cy="4895850"/>
          </a:xfrm>
          <a:prstGeom prst="rect">
            <a:avLst/>
          </a:prstGeom>
          <a:noFill/>
          <a:ln w="9525">
            <a:noFill/>
            <a:round/>
            <a:headEnd/>
            <a:tailEnd/>
          </a:ln>
        </p:spPr>
        <p:txBody>
          <a:bodyPr lIns="0" tIns="0" rIns="0" bIns="0"/>
          <a:lstStyle/>
          <a:p>
            <a:pPr marL="341065" indent="-341065" defTabSz="448938">
              <a:lnSpc>
                <a:spcPct val="107000"/>
              </a:lnSpc>
              <a:spcAft>
                <a:spcPts val="600"/>
              </a:spcAft>
              <a:buSzPct val="100000"/>
              <a:tabLst>
                <a:tab pos="341065" algn="l"/>
                <a:tab pos="910564" algn="l"/>
                <a:tab pos="1824300" algn="l"/>
                <a:tab pos="2738037" algn="l"/>
                <a:tab pos="3651773" algn="l"/>
                <a:tab pos="4565511" algn="l"/>
                <a:tab pos="5479248" algn="l"/>
                <a:tab pos="6392984" algn="l"/>
                <a:tab pos="7306721" algn="l"/>
                <a:tab pos="8220457" algn="l"/>
                <a:tab pos="9134190" algn="l"/>
                <a:tab pos="10047930" algn="l"/>
              </a:tabLst>
            </a:pPr>
            <a:endParaRPr lang="de-DE" sz="2200" dirty="0">
              <a:solidFill>
                <a:srgbClr val="000000"/>
              </a:solidFill>
              <a:latin typeface="Arial Unicode MS" panose="020B0604020202020204" pitchFamily="34" charset="-128"/>
            </a:endParaRPr>
          </a:p>
        </p:txBody>
      </p:sp>
      <p:sp>
        <p:nvSpPr>
          <p:cNvPr id="5" name="Rectangle 3" descr="Rectangle: Click to edit Master text styles&#10;Second level&#10;Third level&#10;Fourth level&#10;Fifth level"/>
          <p:cNvSpPr txBox="1">
            <a:spLocks noChangeArrowheads="1"/>
          </p:cNvSpPr>
          <p:nvPr/>
        </p:nvSpPr>
        <p:spPr>
          <a:xfrm>
            <a:off x="458491" y="1412776"/>
            <a:ext cx="8289977" cy="4821560"/>
          </a:xfrm>
          <a:prstGeom prst="rect">
            <a:avLst/>
          </a:prstGeom>
        </p:spPr>
        <p:txBody>
          <a:bodyPr lIns="91370" tIns="45687" rIns="91370" bIns="45687"/>
          <a:lstStyle>
            <a:lvl1pPr marL="342900" indent="-34290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ea typeface="+mn-ea"/>
                <a:cs typeface="+mn-cs"/>
              </a:defRPr>
            </a:lvl1pPr>
            <a:lvl2pPr marL="742950" indent="-28575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cs typeface="+mn-cs"/>
              </a:defRPr>
            </a:lvl2pPr>
            <a:lvl3pPr marL="1143000" indent="-22860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cs typeface="+mn-cs"/>
              </a:defRPr>
            </a:lvl3pPr>
            <a:lvl4pPr marL="1600200" indent="-22860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spcBef>
                <a:spcPct val="0"/>
              </a:spcBef>
              <a:spcAft>
                <a:spcPts val="90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spcBef>
                <a:spcPct val="0"/>
              </a:spcBef>
              <a:spcAft>
                <a:spcPts val="90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spcBef>
                <a:spcPct val="0"/>
              </a:spcBef>
              <a:spcAft>
                <a:spcPts val="90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spcBef>
                <a:spcPct val="0"/>
              </a:spcBef>
              <a:spcAft>
                <a:spcPts val="900"/>
              </a:spcAft>
              <a:buClr>
                <a:srgbClr val="000000"/>
              </a:buClr>
              <a:buSzPct val="100000"/>
              <a:buFont typeface="Times New Roman" pitchFamily="16" charset="0"/>
              <a:defRPr>
                <a:solidFill>
                  <a:srgbClr val="000000"/>
                </a:solidFill>
                <a:latin typeface="+mn-lt"/>
                <a:cs typeface="+mn-cs"/>
              </a:defRPr>
            </a:lvl9pPr>
          </a:lstStyle>
          <a:p>
            <a:pPr eaLnBrk="1" hangingPunct="1">
              <a:lnSpc>
                <a:spcPct val="110000"/>
              </a:lnSpc>
              <a:spcBef>
                <a:spcPts val="0"/>
              </a:spcBef>
              <a:spcAft>
                <a:spcPts val="600"/>
              </a:spcAft>
              <a:defRPr/>
            </a:pPr>
            <a:r>
              <a:rPr lang="en-US" sz="2400" b="1" kern="0" dirty="0" err="1" smtClean="0"/>
              <a:t>Einführung</a:t>
            </a:r>
            <a:r>
              <a:rPr lang="en-US" sz="2400" b="1" kern="0" dirty="0" smtClean="0"/>
              <a:t> </a:t>
            </a:r>
            <a:r>
              <a:rPr lang="en-US" sz="2400" b="1" kern="0" dirty="0"/>
              <a:t>Software Design Patterns</a:t>
            </a:r>
            <a:r>
              <a:rPr lang="en-US" sz="2400" kern="0" dirty="0"/>
              <a:t>:</a:t>
            </a:r>
          </a:p>
          <a:p>
            <a:pPr eaLnBrk="1" hangingPunct="1">
              <a:lnSpc>
                <a:spcPct val="110000"/>
              </a:lnSpc>
              <a:spcBef>
                <a:spcPts val="0"/>
              </a:spcBef>
              <a:spcAft>
                <a:spcPts val="600"/>
              </a:spcAft>
              <a:buFont typeface="Arial" panose="020B0604020202020204" pitchFamily="34" charset="0"/>
              <a:buChar char="•"/>
              <a:defRPr/>
            </a:pPr>
            <a:r>
              <a:rPr lang="en-US" sz="2400" kern="0" dirty="0" err="1"/>
              <a:t>Ziele</a:t>
            </a:r>
            <a:r>
              <a:rPr lang="en-US" sz="2400" kern="0" dirty="0"/>
              <a:t> / </a:t>
            </a:r>
            <a:r>
              <a:rPr lang="en-US" sz="2400" kern="0" dirty="0" err="1"/>
              <a:t>grundlegende</a:t>
            </a:r>
            <a:r>
              <a:rPr lang="en-US" sz="2400" kern="0" dirty="0"/>
              <a:t> </a:t>
            </a:r>
            <a:r>
              <a:rPr lang="en-US" sz="2400" kern="0" dirty="0" err="1"/>
              <a:t>Elemente</a:t>
            </a:r>
            <a:endParaRPr lang="en-US" sz="2400" kern="0" dirty="0"/>
          </a:p>
          <a:p>
            <a:pPr eaLnBrk="1" hangingPunct="1">
              <a:lnSpc>
                <a:spcPct val="110000"/>
              </a:lnSpc>
              <a:spcBef>
                <a:spcPts val="0"/>
              </a:spcBef>
              <a:spcAft>
                <a:spcPts val="600"/>
              </a:spcAft>
              <a:buFont typeface="Arial" panose="020B0604020202020204" pitchFamily="34" charset="0"/>
              <a:buChar char="•"/>
              <a:defRPr/>
            </a:pPr>
            <a:r>
              <a:rPr lang="en-US" sz="2400" kern="0" dirty="0" err="1"/>
              <a:t>Erstes</a:t>
            </a:r>
            <a:r>
              <a:rPr lang="en-US" sz="2400" kern="0" dirty="0"/>
              <a:t> </a:t>
            </a:r>
            <a:r>
              <a:rPr lang="en-US" sz="2400" kern="0" dirty="0" err="1"/>
              <a:t>Beispiel</a:t>
            </a:r>
            <a:r>
              <a:rPr lang="en-US" sz="2400" kern="0" dirty="0"/>
              <a:t>: Observer Pattern</a:t>
            </a:r>
          </a:p>
          <a:p>
            <a:pPr eaLnBrk="1" hangingPunct="1">
              <a:lnSpc>
                <a:spcPct val="110000"/>
              </a:lnSpc>
              <a:spcBef>
                <a:spcPts val="0"/>
              </a:spcBef>
              <a:spcAft>
                <a:spcPts val="600"/>
              </a:spcAft>
              <a:buFont typeface="Arial" panose="020B0604020202020204" pitchFamily="34" charset="0"/>
              <a:buChar char="•"/>
              <a:defRPr/>
            </a:pPr>
            <a:r>
              <a:rPr lang="en-US" sz="2400" kern="0" dirty="0" err="1"/>
              <a:t>Überblick</a:t>
            </a:r>
            <a:r>
              <a:rPr lang="en-US" sz="2400" kern="0" dirty="0"/>
              <a:t> “Gang of Four” Patterns</a:t>
            </a:r>
          </a:p>
          <a:p>
            <a:pPr eaLnBrk="1" hangingPunct="1">
              <a:lnSpc>
                <a:spcPct val="110000"/>
              </a:lnSpc>
              <a:spcBef>
                <a:spcPts val="0"/>
              </a:spcBef>
              <a:spcAft>
                <a:spcPts val="600"/>
              </a:spcAft>
              <a:buFont typeface="Arial" panose="020B0604020202020204" pitchFamily="34" charset="0"/>
              <a:buChar char="•"/>
              <a:defRPr/>
            </a:pPr>
            <a:r>
              <a:rPr lang="en-US" sz="2400" kern="0" dirty="0" err="1"/>
              <a:t>Vorteile</a:t>
            </a:r>
            <a:r>
              <a:rPr lang="en-US" sz="2400" kern="0" dirty="0"/>
              <a:t> / </a:t>
            </a:r>
            <a:r>
              <a:rPr lang="en-US" sz="2400" kern="0" dirty="0" err="1" smtClean="0"/>
              <a:t>Beschränkungen</a:t>
            </a:r>
            <a:endParaRPr lang="en-US" sz="2400" kern="0" dirty="0"/>
          </a:p>
        </p:txBody>
      </p:sp>
      <p:pic>
        <p:nvPicPr>
          <p:cNvPr id="6" name="Picture 2" descr="E:\thumbs_up_bciy.jpg"/>
          <p:cNvPicPr>
            <a:picLocks noChangeAspect="1" noChangeArrowheads="1"/>
          </p:cNvPicPr>
          <p:nvPr/>
        </p:nvPicPr>
        <p:blipFill>
          <a:blip r:embed="rId3" cstate="print"/>
          <a:srcRect/>
          <a:stretch>
            <a:fillRect/>
          </a:stretch>
        </p:blipFill>
        <p:spPr bwMode="auto">
          <a:xfrm>
            <a:off x="7020272" y="1772816"/>
            <a:ext cx="1584176" cy="1265586"/>
          </a:xfrm>
          <a:prstGeom prst="rect">
            <a:avLst/>
          </a:prstGeom>
          <a:noFill/>
        </p:spPr>
      </p:pic>
      <p:sp>
        <p:nvSpPr>
          <p:cNvPr id="2" name="Titel 1"/>
          <p:cNvSpPr>
            <a:spLocks noGrp="1"/>
          </p:cNvSpPr>
          <p:nvPr>
            <p:ph type="title" idx="4294967295"/>
          </p:nvPr>
        </p:nvSpPr>
        <p:spPr>
          <a:xfrm>
            <a:off x="0" y="0"/>
            <a:ext cx="5878513" cy="979488"/>
          </a:xfrm>
        </p:spPr>
        <p:txBody>
          <a:bodyPr/>
          <a:lstStyle/>
          <a:p>
            <a:pPr algn="ctr"/>
            <a:r>
              <a:rPr lang="de-DE" sz="2800" dirty="0" smtClean="0">
                <a:solidFill>
                  <a:srgbClr val="7DA647"/>
                </a:solidFill>
                <a:latin typeface="Arial"/>
                <a:ea typeface="Arial-BoldMT"/>
                <a:cs typeface="DejaVu Sans"/>
              </a:rPr>
              <a:t>Zusammenfassung:</a:t>
            </a:r>
            <a:br>
              <a:rPr lang="de-DE" sz="2800" dirty="0" smtClean="0">
                <a:solidFill>
                  <a:srgbClr val="7DA647"/>
                </a:solidFill>
                <a:latin typeface="Arial"/>
                <a:ea typeface="Arial-BoldMT"/>
                <a:cs typeface="DejaVu Sans"/>
              </a:rPr>
            </a:br>
            <a:r>
              <a:rPr lang="de-DE" sz="2800" dirty="0" smtClean="0">
                <a:solidFill>
                  <a:srgbClr val="7DA647"/>
                </a:solidFill>
                <a:latin typeface="Arial"/>
                <a:ea typeface="Arial-BoldMT"/>
                <a:cs typeface="DejaVu Sans"/>
              </a:rPr>
              <a:t>Design Pattern</a:t>
            </a:r>
            <a:endParaRPr lang="de-DE" sz="2800" dirty="0"/>
          </a:p>
        </p:txBody>
      </p:sp>
      <p:sp>
        <p:nvSpPr>
          <p:cNvPr id="13" name="Fußzeilenplatzhalter 12"/>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4" name="Foliennummernplatzhalter 13"/>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81</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41772071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TextShape 2"/>
          <p:cNvSpPr txBox="1"/>
          <p:nvPr/>
        </p:nvSpPr>
        <p:spPr>
          <a:xfrm>
            <a:off x="174706" y="1484784"/>
            <a:ext cx="8936073" cy="4622364"/>
          </a:xfrm>
          <a:prstGeom prst="rect">
            <a:avLst/>
          </a:prstGeom>
        </p:spPr>
        <p:txBody>
          <a:bodyPr lIns="82936" tIns="41469" rIns="82936" bIns="41469"/>
          <a:lstStyle/>
          <a:p>
            <a:pPr defTabSz="829366" fontAlgn="auto">
              <a:lnSpc>
                <a:spcPct val="110000"/>
              </a:lnSpc>
              <a:spcBef>
                <a:spcPts val="0"/>
              </a:spcBef>
              <a:spcAft>
                <a:spcPts val="900"/>
              </a:spcAft>
            </a:pPr>
            <a:r>
              <a:rPr lang="de-DE" sz="2200" b="1" dirty="0">
                <a:solidFill>
                  <a:srgbClr val="000000"/>
                </a:solidFill>
                <a:latin typeface="Arial"/>
                <a:cs typeface="DejaVu Sans"/>
              </a:rPr>
              <a:t>In diesem Abschnitt:</a:t>
            </a:r>
            <a:r>
              <a:rPr lang="de-DE" sz="2200" dirty="0">
                <a:solidFill>
                  <a:srgbClr val="000000"/>
                </a:solidFill>
                <a:latin typeface="Arial"/>
                <a:cs typeface="DejaVu Sans"/>
              </a:rPr>
              <a:t> Fortgeschrittene Konzepte zur „Modellbasierte Software-Entwicklung“. Wichtige </a:t>
            </a:r>
            <a:r>
              <a:rPr lang="de-DE" sz="2200" dirty="0" smtClean="0">
                <a:solidFill>
                  <a:srgbClr val="000000"/>
                </a:solidFill>
                <a:latin typeface="Arial"/>
                <a:cs typeface="DejaVu Sans"/>
              </a:rPr>
              <a:t>Punkte:</a:t>
            </a:r>
            <a:endParaRPr lang="de-DE" dirty="0" smtClean="0">
              <a:solidFill>
                <a:prstClr val="black"/>
              </a:solidFill>
              <a:latin typeface="Arial"/>
              <a:cs typeface="DejaVu Sans"/>
            </a:endParaRPr>
          </a:p>
          <a:p>
            <a:pPr marL="342900" indent="-234000" defTabSz="829366" fontAlgn="auto">
              <a:lnSpc>
                <a:spcPct val="110000"/>
              </a:lnSpc>
              <a:spcBef>
                <a:spcPts val="0"/>
              </a:spcBef>
              <a:spcAft>
                <a:spcPts val="900"/>
              </a:spcAft>
              <a:buFont typeface="Arial" panose="020B0604020202020204" pitchFamily="34" charset="0"/>
              <a:buChar char="•"/>
            </a:pPr>
            <a:r>
              <a:rPr lang="de-DE" sz="2200" dirty="0" smtClean="0">
                <a:solidFill>
                  <a:srgbClr val="000000"/>
                </a:solidFill>
                <a:latin typeface="Arial"/>
                <a:cs typeface="DejaVu Sans"/>
              </a:rPr>
              <a:t>Metamodellierung</a:t>
            </a:r>
            <a:endParaRPr lang="de-DE" dirty="0" smtClean="0">
              <a:solidFill>
                <a:prstClr val="black"/>
              </a:solidFill>
              <a:latin typeface="Arial"/>
              <a:cs typeface="DejaVu Sans"/>
            </a:endParaRPr>
          </a:p>
          <a:p>
            <a:pPr marL="342900" indent="-234000" defTabSz="829366" fontAlgn="auto">
              <a:lnSpc>
                <a:spcPct val="110000"/>
              </a:lnSpc>
              <a:spcBef>
                <a:spcPts val="0"/>
              </a:spcBef>
              <a:spcAft>
                <a:spcPts val="900"/>
              </a:spcAft>
              <a:buFont typeface="Arial" panose="020B0604020202020204" pitchFamily="34" charset="0"/>
              <a:buChar char="•"/>
            </a:pPr>
            <a:r>
              <a:rPr lang="de-DE" sz="2200" dirty="0" smtClean="0">
                <a:solidFill>
                  <a:srgbClr val="000000"/>
                </a:solidFill>
                <a:latin typeface="Arial"/>
                <a:cs typeface="DejaVu Sans"/>
              </a:rPr>
              <a:t>UML-Erweiterungen</a:t>
            </a:r>
          </a:p>
          <a:p>
            <a:pPr marL="342900" indent="-234000" defTabSz="829366" fontAlgn="auto">
              <a:lnSpc>
                <a:spcPct val="110000"/>
              </a:lnSpc>
              <a:spcBef>
                <a:spcPts val="0"/>
              </a:spcBef>
              <a:spcAft>
                <a:spcPts val="900"/>
              </a:spcAft>
              <a:buFont typeface="Arial" panose="020B0604020202020204" pitchFamily="34" charset="0"/>
              <a:buChar char="•"/>
            </a:pPr>
            <a:r>
              <a:rPr lang="de-DE" sz="2200" dirty="0" smtClean="0">
                <a:solidFill>
                  <a:srgbClr val="000000"/>
                </a:solidFill>
                <a:latin typeface="Arial"/>
                <a:cs typeface="DejaVu Sans"/>
              </a:rPr>
              <a:t>Modelltransformationen</a:t>
            </a:r>
          </a:p>
          <a:p>
            <a:pPr marL="342900" indent="-234000" defTabSz="829366" fontAlgn="auto">
              <a:lnSpc>
                <a:spcPct val="110000"/>
              </a:lnSpc>
              <a:spcBef>
                <a:spcPts val="0"/>
              </a:spcBef>
              <a:spcAft>
                <a:spcPts val="900"/>
              </a:spcAft>
              <a:buFont typeface="Arial" panose="020B0604020202020204" pitchFamily="34" charset="0"/>
              <a:buChar char="•"/>
            </a:pPr>
            <a:r>
              <a:rPr lang="de-DE" sz="2200" dirty="0" smtClean="0">
                <a:solidFill>
                  <a:srgbClr val="000000"/>
                </a:solidFill>
                <a:latin typeface="Arial"/>
                <a:cs typeface="DejaVu Sans"/>
              </a:rPr>
              <a:t>Design Patterns</a:t>
            </a:r>
          </a:p>
          <a:p>
            <a:pPr marL="342900" indent="-342900" defTabSz="829366" fontAlgn="auto">
              <a:lnSpc>
                <a:spcPct val="110000"/>
              </a:lnSpc>
              <a:spcBef>
                <a:spcPts val="0"/>
              </a:spcBef>
              <a:spcAft>
                <a:spcPts val="900"/>
              </a:spcAft>
              <a:buFont typeface="Arial" panose="020B0604020202020204" pitchFamily="34" charset="0"/>
              <a:buChar char="•"/>
            </a:pPr>
            <a:endParaRPr dirty="0">
              <a:solidFill>
                <a:prstClr val="black"/>
              </a:solidFill>
              <a:latin typeface="Arial"/>
              <a:cs typeface="DejaVu Sans"/>
            </a:endParaRPr>
          </a:p>
          <a:p>
            <a:pPr defTabSz="829366" fontAlgn="auto">
              <a:lnSpc>
                <a:spcPct val="110000"/>
              </a:lnSpc>
              <a:spcBef>
                <a:spcPts val="0"/>
              </a:spcBef>
              <a:spcAft>
                <a:spcPts val="900"/>
              </a:spcAft>
            </a:pPr>
            <a:r>
              <a:rPr lang="de-DE" sz="2200" b="1" dirty="0">
                <a:solidFill>
                  <a:srgbClr val="000000"/>
                </a:solidFill>
                <a:latin typeface="Arial"/>
                <a:cs typeface="DejaVu Sans"/>
              </a:rPr>
              <a:t>Im nächsten Kapitel:</a:t>
            </a:r>
            <a:r>
              <a:rPr lang="de-DE" sz="2200" dirty="0">
                <a:solidFill>
                  <a:srgbClr val="000000"/>
                </a:solidFill>
                <a:latin typeface="Arial"/>
                <a:cs typeface="DejaVu Sans"/>
              </a:rPr>
              <a:t> </a:t>
            </a:r>
            <a:r>
              <a:rPr lang="de-DE" sz="2200" dirty="0" err="1" smtClean="0">
                <a:solidFill>
                  <a:srgbClr val="000000"/>
                </a:solidFill>
                <a:latin typeface="Arial"/>
                <a:cs typeface="DejaVu Sans"/>
              </a:rPr>
              <a:t>Object</a:t>
            </a:r>
            <a:r>
              <a:rPr lang="de-DE" sz="2200" dirty="0" smtClean="0">
                <a:solidFill>
                  <a:srgbClr val="000000"/>
                </a:solidFill>
                <a:latin typeface="Arial"/>
                <a:cs typeface="DejaVu Sans"/>
              </a:rPr>
              <a:t> </a:t>
            </a:r>
            <a:r>
              <a:rPr lang="de-DE" sz="2200" dirty="0" err="1" smtClean="0">
                <a:solidFill>
                  <a:srgbClr val="000000"/>
                </a:solidFill>
                <a:latin typeface="Arial"/>
                <a:cs typeface="DejaVu Sans"/>
              </a:rPr>
              <a:t>Constraint</a:t>
            </a:r>
            <a:r>
              <a:rPr lang="de-DE" sz="2200" dirty="0" smtClean="0">
                <a:solidFill>
                  <a:srgbClr val="000000"/>
                </a:solidFill>
                <a:latin typeface="Arial"/>
                <a:cs typeface="DejaVu Sans"/>
              </a:rPr>
              <a:t> Language (OCL)</a:t>
            </a:r>
            <a:endParaRPr dirty="0">
              <a:solidFill>
                <a:prstClr val="black"/>
              </a:solidFill>
              <a:latin typeface="Arial"/>
              <a:cs typeface="DejaVu Sans"/>
            </a:endParaRPr>
          </a:p>
        </p:txBody>
      </p:sp>
      <p:sp>
        <p:nvSpPr>
          <p:cNvPr id="4" name="TextShape 1"/>
          <p:cNvSpPr txBox="1"/>
          <p:nvPr/>
        </p:nvSpPr>
        <p:spPr>
          <a:xfrm>
            <a:off x="0" y="0"/>
            <a:ext cx="5877921" cy="979756"/>
          </a:xfrm>
          <a:prstGeom prst="rect">
            <a:avLst/>
          </a:prstGeom>
        </p:spPr>
        <p:txBody>
          <a:bodyPr wrap="none" lIns="0" tIns="0" rIns="0" bIns="0" anchor="ctr"/>
          <a:lstStyle/>
          <a:p>
            <a:pPr algn="ctr" defTabSz="829022" fontAlgn="auto">
              <a:spcBef>
                <a:spcPts val="0"/>
              </a:spcBef>
              <a:spcAft>
                <a:spcPts val="0"/>
              </a:spcAft>
            </a:pPr>
            <a:r>
              <a:rPr lang="en-US" sz="2800" dirty="0" err="1" smtClean="0">
                <a:solidFill>
                  <a:srgbClr val="7DA647"/>
                </a:solidFill>
                <a:latin typeface="Arial"/>
                <a:ea typeface="SimSun"/>
                <a:cs typeface="DejaVu Sans"/>
              </a:rPr>
              <a:t>Zusammenfassung</a:t>
            </a:r>
            <a:r>
              <a:rPr lang="en-US" sz="2800" dirty="0" smtClean="0">
                <a:solidFill>
                  <a:srgbClr val="7DA647"/>
                </a:solidFill>
                <a:latin typeface="Arial"/>
                <a:ea typeface="SimSun"/>
                <a:cs typeface="DejaVu Sans"/>
              </a:rPr>
              <a:t> und </a:t>
            </a:r>
            <a:r>
              <a:rPr lang="en-US" sz="2800" dirty="0" err="1" smtClean="0">
                <a:solidFill>
                  <a:srgbClr val="7DA647"/>
                </a:solidFill>
                <a:latin typeface="Arial"/>
                <a:ea typeface="SimSun"/>
                <a:cs typeface="DejaVu Sans"/>
              </a:rPr>
              <a:t>Ausblick</a:t>
            </a:r>
            <a:r>
              <a:rPr lang="en-US" sz="2800" dirty="0" smtClean="0">
                <a:solidFill>
                  <a:srgbClr val="7DA647"/>
                </a:solidFill>
                <a:latin typeface="Arial"/>
                <a:ea typeface="SimSun"/>
                <a:cs typeface="DejaVu Sans"/>
              </a:rPr>
              <a:t> </a:t>
            </a:r>
          </a:p>
        </p:txBody>
      </p:sp>
      <p:sp>
        <p:nvSpPr>
          <p:cNvPr id="11" name="Fußzeilenplatzhalter 10"/>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2" name="Foliennummernplatzhalter 11"/>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82</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55566590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TextShape 2"/>
          <p:cNvSpPr txBox="1"/>
          <p:nvPr/>
        </p:nvSpPr>
        <p:spPr>
          <a:xfrm>
            <a:off x="174706" y="1208366"/>
            <a:ext cx="8936073" cy="4898782"/>
          </a:xfrm>
          <a:prstGeom prst="rect">
            <a:avLst/>
          </a:prstGeom>
        </p:spPr>
        <p:txBody>
          <a:bodyPr lIns="82936" tIns="41469" rIns="82936" bIns="41469"/>
          <a:lstStyle/>
          <a:p>
            <a:pPr defTabSz="829366" fontAlgn="auto">
              <a:lnSpc>
                <a:spcPct val="110000"/>
              </a:lnSpc>
              <a:spcBef>
                <a:spcPts val="0"/>
              </a:spcBef>
              <a:spcAft>
                <a:spcPts val="900"/>
              </a:spcAft>
            </a:pPr>
            <a:endParaRPr dirty="0">
              <a:solidFill>
                <a:prstClr val="black"/>
              </a:solidFill>
              <a:latin typeface="Arial"/>
              <a:cs typeface="DejaVu Sans"/>
            </a:endParaRPr>
          </a:p>
        </p:txBody>
      </p:sp>
      <p:sp>
        <p:nvSpPr>
          <p:cNvPr id="4" name="TextShape 1"/>
          <p:cNvSpPr txBox="1"/>
          <p:nvPr/>
        </p:nvSpPr>
        <p:spPr>
          <a:xfrm>
            <a:off x="0" y="0"/>
            <a:ext cx="5877921" cy="979756"/>
          </a:xfrm>
          <a:prstGeom prst="rect">
            <a:avLst/>
          </a:prstGeom>
        </p:spPr>
        <p:txBody>
          <a:bodyPr wrap="none" lIns="0" tIns="0" rIns="0" bIns="0" anchor="ctr"/>
          <a:lstStyle/>
          <a:p>
            <a:pPr algn="ctr" defTabSz="829022" fontAlgn="auto">
              <a:spcBef>
                <a:spcPts val="0"/>
              </a:spcBef>
              <a:spcAft>
                <a:spcPts val="0"/>
              </a:spcAft>
            </a:pPr>
            <a:r>
              <a:rPr lang="en-US" sz="2800" dirty="0" err="1" smtClean="0">
                <a:solidFill>
                  <a:srgbClr val="7DA647"/>
                </a:solidFill>
                <a:latin typeface="Arial"/>
                <a:ea typeface="SimSun"/>
                <a:cs typeface="DejaVu Sans"/>
              </a:rPr>
              <a:t>Anhang</a:t>
            </a:r>
            <a:endParaRPr lang="en-US" sz="2800" dirty="0" smtClean="0">
              <a:solidFill>
                <a:srgbClr val="7DA647"/>
              </a:solidFill>
              <a:latin typeface="Arial"/>
              <a:ea typeface="SimSun"/>
              <a:cs typeface="DejaVu Sans"/>
            </a:endParaRPr>
          </a:p>
        </p:txBody>
      </p:sp>
      <p:sp>
        <p:nvSpPr>
          <p:cNvPr id="11" name="Fußzeilenplatzhalter 10"/>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2" name="Foliennummernplatzhalter 11"/>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83</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405295824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Shape 1"/>
          <p:cNvSpPr txBox="1"/>
          <p:nvPr/>
        </p:nvSpPr>
        <p:spPr>
          <a:xfrm>
            <a:off x="0" y="0"/>
            <a:ext cx="5877921" cy="979756"/>
          </a:xfrm>
          <a:prstGeom prst="rect">
            <a:avLst/>
          </a:prstGeom>
        </p:spPr>
        <p:txBody>
          <a:bodyPr wrap="none" lIns="0" tIns="0" rIns="0" bIns="0" anchor="ctr"/>
          <a:lstStyle/>
          <a:p>
            <a:pPr algn="ctr" defTabSz="828163" fontAlgn="auto">
              <a:spcBef>
                <a:spcPts val="0"/>
              </a:spcBef>
              <a:spcAft>
                <a:spcPts val="0"/>
              </a:spcAft>
            </a:pPr>
            <a:r>
              <a:rPr lang="en-US" sz="2800" dirty="0" smtClean="0">
                <a:solidFill>
                  <a:srgbClr val="7DA647"/>
                </a:solidFill>
                <a:latin typeface="Arial"/>
                <a:ea typeface="SimSun"/>
                <a:cs typeface="DejaVu Sans"/>
              </a:rPr>
              <a:t>Was </a:t>
            </a:r>
            <a:r>
              <a:rPr lang="en-US" sz="2800" dirty="0" err="1" smtClean="0">
                <a:solidFill>
                  <a:srgbClr val="7DA647"/>
                </a:solidFill>
                <a:latin typeface="Arial"/>
                <a:ea typeface="SimSun"/>
                <a:cs typeface="DejaVu Sans"/>
              </a:rPr>
              <a:t>Sie</a:t>
            </a:r>
            <a:r>
              <a:rPr lang="en-US" sz="2800" dirty="0" smtClean="0">
                <a:solidFill>
                  <a:srgbClr val="7DA647"/>
                </a:solidFill>
                <a:latin typeface="Arial"/>
                <a:ea typeface="SimSun"/>
                <a:cs typeface="DejaVu Sans"/>
              </a:rPr>
              <a:t> </a:t>
            </a:r>
            <a:r>
              <a:rPr lang="en-US" sz="2800" dirty="0" err="1" smtClean="0">
                <a:solidFill>
                  <a:srgbClr val="7DA647"/>
                </a:solidFill>
                <a:latin typeface="Arial"/>
                <a:ea typeface="SimSun"/>
                <a:cs typeface="DejaVu Sans"/>
              </a:rPr>
              <a:t>wiederholen</a:t>
            </a:r>
            <a:r>
              <a:rPr lang="en-US" sz="2800" dirty="0" smtClean="0">
                <a:solidFill>
                  <a:srgbClr val="7DA647"/>
                </a:solidFill>
                <a:latin typeface="Arial"/>
                <a:ea typeface="SimSun"/>
                <a:cs typeface="DejaVu Sans"/>
              </a:rPr>
              <a:t> </a:t>
            </a:r>
            <a:r>
              <a:rPr lang="en-US" sz="2800" dirty="0" err="1" smtClean="0">
                <a:solidFill>
                  <a:srgbClr val="7DA647"/>
                </a:solidFill>
                <a:latin typeface="Arial"/>
                <a:ea typeface="SimSun"/>
                <a:cs typeface="DejaVu Sans"/>
              </a:rPr>
              <a:t>sollten</a:t>
            </a:r>
            <a:endParaRPr lang="de-DE" sz="2800" b="1" dirty="0">
              <a:solidFill>
                <a:prstClr val="black"/>
              </a:solidFill>
              <a:latin typeface="Arial"/>
              <a:cs typeface="DejaVu Sans"/>
            </a:endParaRPr>
          </a:p>
        </p:txBody>
      </p:sp>
      <p:sp>
        <p:nvSpPr>
          <p:cNvPr id="94" name="TextShape 2"/>
          <p:cNvSpPr txBox="1"/>
          <p:nvPr/>
        </p:nvSpPr>
        <p:spPr>
          <a:xfrm>
            <a:off x="163276" y="1306343"/>
            <a:ext cx="8873220" cy="4526475"/>
          </a:xfrm>
          <a:prstGeom prst="rect">
            <a:avLst/>
          </a:prstGeom>
        </p:spPr>
        <p:txBody>
          <a:bodyPr wrap="square" lIns="0" tIns="0" rIns="0" bIns="0"/>
          <a:lstStyle/>
          <a:p>
            <a:pPr>
              <a:lnSpc>
                <a:spcPct val="107000"/>
              </a:lnSpc>
              <a:spcAft>
                <a:spcPts val="600"/>
              </a:spcAft>
            </a:pPr>
            <a:r>
              <a:rPr lang="de-DE" sz="2200" dirty="0" smtClean="0">
                <a:solidFill>
                  <a:schemeClr val="tx1"/>
                </a:solidFill>
                <a:latin typeface="+mn-lt"/>
              </a:rPr>
              <a:t>Für </a:t>
            </a:r>
            <a:r>
              <a:rPr lang="de-DE" sz="2200" dirty="0">
                <a:solidFill>
                  <a:schemeClr val="tx1"/>
                </a:solidFill>
                <a:latin typeface="+mn-lt"/>
              </a:rPr>
              <a:t>diesen Abschnitt </a:t>
            </a:r>
            <a:r>
              <a:rPr lang="de-DE" sz="2200" dirty="0" smtClean="0">
                <a:solidFill>
                  <a:schemeClr val="tx1"/>
                </a:solidFill>
                <a:latin typeface="+mn-lt"/>
              </a:rPr>
              <a:t>wiederholen: </a:t>
            </a:r>
            <a:endParaRPr lang="de-DE" sz="2200" dirty="0">
              <a:solidFill>
                <a:schemeClr val="tx1"/>
              </a:solidFill>
              <a:latin typeface="+mn-lt"/>
            </a:endParaRPr>
          </a:p>
          <a:p>
            <a:pPr marL="342900" indent="-234000">
              <a:lnSpc>
                <a:spcPct val="107000"/>
              </a:lnSpc>
              <a:spcAft>
                <a:spcPts val="600"/>
              </a:spcAft>
              <a:buFont typeface="Arial" panose="020B0604020202020204" pitchFamily="34" charset="0"/>
              <a:buChar char="•"/>
            </a:pPr>
            <a:r>
              <a:rPr lang="de-DE" sz="2200" b="1" dirty="0">
                <a:solidFill>
                  <a:schemeClr val="tx1"/>
                </a:solidFill>
                <a:latin typeface="+mn-lt"/>
              </a:rPr>
              <a:t>UML-Klassendiagramme</a:t>
            </a:r>
            <a:r>
              <a:rPr lang="de-DE" sz="2200" dirty="0">
                <a:solidFill>
                  <a:schemeClr val="tx1"/>
                </a:solidFill>
                <a:latin typeface="+mn-lt"/>
              </a:rPr>
              <a:t> (Generalisierung, Assoziationen, Komposition, Aggregation, </a:t>
            </a:r>
            <a:r>
              <a:rPr lang="de-DE" sz="2200" dirty="0" err="1">
                <a:solidFill>
                  <a:schemeClr val="tx1"/>
                </a:solidFill>
                <a:latin typeface="+mn-lt"/>
              </a:rPr>
              <a:t>Multiplizität</a:t>
            </a:r>
            <a:r>
              <a:rPr lang="de-DE" sz="2200" dirty="0">
                <a:solidFill>
                  <a:schemeClr val="tx1"/>
                </a:solidFill>
                <a:latin typeface="+mn-lt"/>
              </a:rPr>
              <a:t>,...) </a:t>
            </a:r>
          </a:p>
          <a:p>
            <a:pPr marL="342900" indent="-234000">
              <a:lnSpc>
                <a:spcPct val="107000"/>
              </a:lnSpc>
              <a:spcAft>
                <a:spcPts val="600"/>
              </a:spcAft>
              <a:buFont typeface="Arial" panose="020B0604020202020204" pitchFamily="34" charset="0"/>
              <a:buChar char="•"/>
            </a:pPr>
            <a:r>
              <a:rPr lang="de-DE" sz="2200" b="1" dirty="0">
                <a:solidFill>
                  <a:schemeClr val="tx1"/>
                </a:solidFill>
                <a:latin typeface="+mn-lt"/>
              </a:rPr>
              <a:t>UML-Aktivitätsdiagramme </a:t>
            </a:r>
            <a:r>
              <a:rPr lang="de-DE" sz="2200" dirty="0">
                <a:solidFill>
                  <a:schemeClr val="tx1"/>
                </a:solidFill>
                <a:latin typeface="+mn-lt"/>
              </a:rPr>
              <a:t>(Aktivitäten, Aktionen, Verzweigungsknoten, Verbindungsknoten, Verteilungsknoten, Kontrollflüsse,...) </a:t>
            </a:r>
          </a:p>
          <a:p>
            <a:pPr>
              <a:lnSpc>
                <a:spcPct val="107000"/>
              </a:lnSpc>
              <a:spcAft>
                <a:spcPts val="600"/>
              </a:spcAft>
            </a:pPr>
            <a:r>
              <a:rPr lang="de-DE" sz="2200" dirty="0" smtClean="0">
                <a:solidFill>
                  <a:schemeClr val="tx1"/>
                </a:solidFill>
                <a:latin typeface="+mn-lt"/>
              </a:rPr>
              <a:t>Hilfreich: </a:t>
            </a:r>
            <a:endParaRPr lang="de-DE" sz="2200" dirty="0">
              <a:solidFill>
                <a:schemeClr val="tx1"/>
              </a:solidFill>
              <a:latin typeface="+mn-lt"/>
            </a:endParaRPr>
          </a:p>
          <a:p>
            <a:pPr marL="342900" indent="-234000">
              <a:lnSpc>
                <a:spcPct val="107000"/>
              </a:lnSpc>
              <a:spcAft>
                <a:spcPts val="600"/>
              </a:spcAft>
              <a:buFont typeface="Arial" panose="020B0604020202020204" pitchFamily="34" charset="0"/>
              <a:buChar char="•"/>
            </a:pPr>
            <a:r>
              <a:rPr lang="de-DE" sz="2200" dirty="0">
                <a:solidFill>
                  <a:schemeClr val="tx1"/>
                </a:solidFill>
                <a:latin typeface="+mn-lt"/>
              </a:rPr>
              <a:t>Weitere </a:t>
            </a:r>
            <a:r>
              <a:rPr lang="de-DE" sz="2200" b="1" dirty="0">
                <a:solidFill>
                  <a:schemeClr val="tx1"/>
                </a:solidFill>
                <a:latin typeface="+mn-lt"/>
              </a:rPr>
              <a:t>Struktur-</a:t>
            </a:r>
            <a:r>
              <a:rPr lang="de-DE" sz="2200" dirty="0">
                <a:solidFill>
                  <a:schemeClr val="tx1"/>
                </a:solidFill>
                <a:latin typeface="+mn-lt"/>
              </a:rPr>
              <a:t> und </a:t>
            </a:r>
            <a:r>
              <a:rPr lang="de-DE" sz="2200" b="1" dirty="0">
                <a:solidFill>
                  <a:schemeClr val="tx1"/>
                </a:solidFill>
                <a:latin typeface="+mn-lt"/>
              </a:rPr>
              <a:t>Verhaltensdiagramme</a:t>
            </a:r>
            <a:r>
              <a:rPr lang="de-DE" sz="2200" dirty="0">
                <a:solidFill>
                  <a:schemeClr val="tx1"/>
                </a:solidFill>
                <a:latin typeface="+mn-lt"/>
              </a:rPr>
              <a:t> der UML              (z.B. Objekt-, Sequenz-, Zustandsdiagramme)</a:t>
            </a:r>
          </a:p>
          <a:p>
            <a:pPr>
              <a:lnSpc>
                <a:spcPct val="107000"/>
              </a:lnSpc>
              <a:spcAft>
                <a:spcPts val="600"/>
              </a:spcAft>
            </a:pPr>
            <a:r>
              <a:rPr lang="de-DE" sz="2200" dirty="0" smtClean="0">
                <a:solidFill>
                  <a:schemeClr val="tx1"/>
                </a:solidFill>
                <a:latin typeface="+mn-lt"/>
              </a:rPr>
              <a:t>Wichtig:</a:t>
            </a:r>
          </a:p>
          <a:p>
            <a:pPr marL="342900" indent="-342900">
              <a:lnSpc>
                <a:spcPct val="107000"/>
              </a:lnSpc>
              <a:spcAft>
                <a:spcPts val="600"/>
              </a:spcAft>
              <a:buFont typeface="Arial" panose="020B0604020202020204" pitchFamily="34" charset="0"/>
              <a:buChar char="•"/>
            </a:pPr>
            <a:r>
              <a:rPr lang="de-DE" sz="2200" dirty="0" smtClean="0">
                <a:solidFill>
                  <a:schemeClr val="tx1"/>
                </a:solidFill>
                <a:latin typeface="+mn-lt"/>
              </a:rPr>
              <a:t>Elemente </a:t>
            </a:r>
            <a:r>
              <a:rPr lang="de-DE" sz="2200" dirty="0">
                <a:solidFill>
                  <a:schemeClr val="tx1"/>
                </a:solidFill>
                <a:latin typeface="+mn-lt"/>
              </a:rPr>
              <a:t>dieser Diagramme </a:t>
            </a:r>
            <a:r>
              <a:rPr lang="de-DE" sz="2200" dirty="0" smtClean="0">
                <a:solidFill>
                  <a:schemeClr val="tx1"/>
                </a:solidFill>
                <a:latin typeface="+mn-lt"/>
              </a:rPr>
              <a:t>genau kennen</a:t>
            </a:r>
            <a:br>
              <a:rPr lang="de-DE" sz="2200" dirty="0" smtClean="0">
                <a:solidFill>
                  <a:schemeClr val="tx1"/>
                </a:solidFill>
                <a:latin typeface="+mn-lt"/>
              </a:rPr>
            </a:br>
            <a:r>
              <a:rPr lang="de-DE" sz="2200" dirty="0" smtClean="0">
                <a:solidFill>
                  <a:schemeClr val="tx1"/>
                </a:solidFill>
                <a:latin typeface="+mn-lt"/>
              </a:rPr>
              <a:t>(</a:t>
            </a:r>
            <a:r>
              <a:rPr lang="de-DE" sz="2200" dirty="0" smtClean="0">
                <a:solidFill>
                  <a:schemeClr val="tx1"/>
                </a:solidFill>
                <a:latin typeface="+mn-lt"/>
                <a:sym typeface="Wingdings" panose="05000000000000000000" pitchFamily="2" charset="2"/>
              </a:rPr>
              <a:t> relevant für zugehörige </a:t>
            </a:r>
            <a:r>
              <a:rPr lang="de-DE" sz="2200" b="1" dirty="0" smtClean="0">
                <a:solidFill>
                  <a:schemeClr val="tx1"/>
                </a:solidFill>
                <a:latin typeface="+mn-lt"/>
              </a:rPr>
              <a:t>Metamodelle</a:t>
            </a:r>
            <a:r>
              <a:rPr lang="de-DE" sz="2200" dirty="0" smtClean="0">
                <a:solidFill>
                  <a:schemeClr val="tx1"/>
                </a:solidFill>
                <a:latin typeface="+mn-lt"/>
              </a:rPr>
              <a:t>).</a:t>
            </a:r>
            <a:endParaRPr lang="de-DE" sz="2200" dirty="0">
              <a:solidFill>
                <a:schemeClr val="tx1"/>
              </a:solidFill>
              <a:latin typeface="+mn-lt"/>
            </a:endParaRPr>
          </a:p>
        </p:txBody>
      </p:sp>
      <p:sp>
        <p:nvSpPr>
          <p:cNvPr id="10" name="Fußzeilenplatzhalter 9"/>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1" name="Foliennummernplatzhalter 10"/>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84</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416388497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descr="Rectangle: Click to edit Master text styles&#10;Second level&#10;Third level&#10;Fourth level&#10;Fifth level"/>
          <p:cNvSpPr txBox="1">
            <a:spLocks noChangeArrowheads="1"/>
          </p:cNvSpPr>
          <p:nvPr/>
        </p:nvSpPr>
        <p:spPr>
          <a:xfrm>
            <a:off x="458487" y="1246858"/>
            <a:ext cx="8289977" cy="4987478"/>
          </a:xfrm>
          <a:prstGeom prst="rect">
            <a:avLst/>
          </a:prstGeom>
        </p:spPr>
        <p:txBody>
          <a:bodyPr/>
          <a:lstStyle>
            <a:lvl1pPr marL="342900" indent="-34290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ea typeface="+mn-ea"/>
                <a:cs typeface="+mn-cs"/>
              </a:defRPr>
            </a:lvl1pPr>
            <a:lvl2pPr marL="742950" indent="-28575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cs typeface="+mn-cs"/>
              </a:defRPr>
            </a:lvl2pPr>
            <a:lvl3pPr marL="1143000" indent="-22860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cs typeface="+mn-cs"/>
              </a:defRPr>
            </a:lvl3pPr>
            <a:lvl4pPr marL="1600200" indent="-22860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spcBef>
                <a:spcPct val="0"/>
              </a:spcBef>
              <a:spcAft>
                <a:spcPts val="90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spcBef>
                <a:spcPct val="0"/>
              </a:spcBef>
              <a:spcAft>
                <a:spcPts val="90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spcBef>
                <a:spcPct val="0"/>
              </a:spcBef>
              <a:spcAft>
                <a:spcPts val="90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spcBef>
                <a:spcPct val="0"/>
              </a:spcBef>
              <a:spcAft>
                <a:spcPts val="900"/>
              </a:spcAft>
              <a:buClr>
                <a:srgbClr val="000000"/>
              </a:buClr>
              <a:buSzPct val="100000"/>
              <a:buFont typeface="Times New Roman" pitchFamily="16" charset="0"/>
              <a:defRPr>
                <a:solidFill>
                  <a:srgbClr val="000000"/>
                </a:solidFill>
                <a:latin typeface="+mn-lt"/>
                <a:cs typeface="+mn-cs"/>
              </a:defRPr>
            </a:lvl9pPr>
          </a:lstStyle>
          <a:p>
            <a:pPr eaLnBrk="1" hangingPunct="1">
              <a:lnSpc>
                <a:spcPct val="110000"/>
              </a:lnSpc>
              <a:spcBef>
                <a:spcPts val="0"/>
              </a:spcBef>
              <a:spcAft>
                <a:spcPts val="600"/>
              </a:spcAft>
              <a:defRPr/>
            </a:pPr>
            <a:endParaRPr lang="en-US" sz="2400" b="1" kern="0" dirty="0" smtClean="0">
              <a:latin typeface="Arial" pitchFamily="34" charset="0"/>
            </a:endParaRPr>
          </a:p>
        </p:txBody>
      </p:sp>
      <p:sp>
        <p:nvSpPr>
          <p:cNvPr id="4" name="Titel 3"/>
          <p:cNvSpPr>
            <a:spLocks noGrp="1"/>
          </p:cNvSpPr>
          <p:nvPr>
            <p:ph type="title" idx="4294967295"/>
          </p:nvPr>
        </p:nvSpPr>
        <p:spPr>
          <a:xfrm>
            <a:off x="0" y="0"/>
            <a:ext cx="5878513" cy="979488"/>
          </a:xfrm>
        </p:spPr>
        <p:txBody>
          <a:bodyPr/>
          <a:lstStyle/>
          <a:p>
            <a:pPr defTabSz="829022" fontAlgn="auto">
              <a:spcBef>
                <a:spcPts val="0"/>
              </a:spcBef>
              <a:spcAft>
                <a:spcPts val="0"/>
              </a:spcAft>
            </a:pPr>
            <a:r>
              <a:rPr lang="de-DE" dirty="0">
                <a:solidFill>
                  <a:srgbClr val="7DA647"/>
                </a:solidFill>
                <a:latin typeface="Arial"/>
                <a:ea typeface="Arial-BoldMT"/>
                <a:cs typeface="DejaVu Sans"/>
              </a:rPr>
              <a:t>Modell und Metamodell der </a:t>
            </a:r>
            <a:br>
              <a:rPr lang="de-DE" dirty="0">
                <a:solidFill>
                  <a:srgbClr val="7DA647"/>
                </a:solidFill>
                <a:latin typeface="Arial"/>
                <a:ea typeface="Arial-BoldMT"/>
                <a:cs typeface="DejaVu Sans"/>
              </a:rPr>
            </a:br>
            <a:r>
              <a:rPr lang="de-DE" dirty="0">
                <a:solidFill>
                  <a:srgbClr val="7DA647"/>
                </a:solidFill>
                <a:latin typeface="Arial"/>
                <a:ea typeface="Arial-BoldMT"/>
                <a:cs typeface="DejaVu Sans"/>
              </a:rPr>
              <a:t>UML </a:t>
            </a:r>
            <a:r>
              <a:rPr lang="de-DE" dirty="0" smtClean="0">
                <a:solidFill>
                  <a:srgbClr val="7DA647"/>
                </a:solidFill>
                <a:latin typeface="Arial"/>
                <a:ea typeface="Arial-BoldMT"/>
                <a:cs typeface="DejaVu Sans"/>
              </a:rPr>
              <a:t>Metamodell</a:t>
            </a:r>
            <a:endParaRPr lang="de-DE" dirty="0"/>
          </a:p>
        </p:txBody>
      </p:sp>
      <p:sp>
        <p:nvSpPr>
          <p:cNvPr id="11" name="TextShape 2"/>
          <p:cNvSpPr txBox="1"/>
          <p:nvPr/>
        </p:nvSpPr>
        <p:spPr>
          <a:xfrm>
            <a:off x="163276" y="1306343"/>
            <a:ext cx="8816882" cy="4526475"/>
          </a:xfrm>
          <a:prstGeom prst="rect">
            <a:avLst/>
          </a:prstGeom>
        </p:spPr>
        <p:txBody>
          <a:bodyPr wrap="square" lIns="0" tIns="0" rIns="0" bIns="0"/>
          <a:lstStyle/>
          <a:p>
            <a:pPr marL="234000" indent="-234000" defTabSz="829022" fontAlgn="auto">
              <a:lnSpc>
                <a:spcPct val="110000"/>
              </a:lnSpc>
              <a:spcBef>
                <a:spcPts val="0"/>
              </a:spcBef>
              <a:spcAft>
                <a:spcPts val="300"/>
              </a:spcAft>
            </a:pPr>
            <a:r>
              <a:rPr lang="de-DE" sz="2200" b="1" dirty="0">
                <a:solidFill>
                  <a:prstClr val="black"/>
                </a:solidFill>
                <a:latin typeface="Arial"/>
                <a:cs typeface="DejaVu Sans"/>
              </a:rPr>
              <a:t>Metamodell</a:t>
            </a:r>
            <a:r>
              <a:rPr lang="de-DE" sz="2200" b="1" dirty="0" smtClean="0">
                <a:solidFill>
                  <a:prstClr val="black"/>
                </a:solidFill>
                <a:latin typeface="Arial"/>
                <a:cs typeface="DejaVu Sans"/>
              </a:rPr>
              <a:t>:</a:t>
            </a:r>
            <a:endParaRPr lang="de-DE" dirty="0" smtClean="0">
              <a:solidFill>
                <a:prstClr val="black"/>
              </a:solidFill>
              <a:latin typeface="Arial"/>
              <a:cs typeface="DejaVu Sans"/>
            </a:endParaRPr>
          </a:p>
          <a:p>
            <a:pPr marL="234000" indent="-234000" defTabSz="829022" fontAlgn="auto">
              <a:lnSpc>
                <a:spcPct val="110000"/>
              </a:lnSpc>
              <a:spcBef>
                <a:spcPts val="0"/>
              </a:spcBef>
              <a:spcAft>
                <a:spcPts val="300"/>
              </a:spcAft>
              <a:buFont typeface="Arial" panose="020B0604020202020204" pitchFamily="34" charset="0"/>
              <a:buChar char="•"/>
            </a:pPr>
            <a:r>
              <a:rPr lang="de-DE" sz="2200" dirty="0" smtClean="0">
                <a:solidFill>
                  <a:prstClr val="black"/>
                </a:solidFill>
                <a:latin typeface="Arial"/>
                <a:cs typeface="DejaVu Sans"/>
              </a:rPr>
              <a:t>„</a:t>
            </a:r>
            <a:r>
              <a:rPr lang="de-DE" sz="2200" dirty="0" err="1">
                <a:solidFill>
                  <a:prstClr val="black"/>
                </a:solidFill>
                <a:latin typeface="Arial"/>
                <a:cs typeface="DejaVu Sans"/>
              </a:rPr>
              <a:t>meta</a:t>
            </a:r>
            <a:r>
              <a:rPr lang="de-DE" sz="2200" dirty="0">
                <a:solidFill>
                  <a:prstClr val="black"/>
                </a:solidFill>
                <a:latin typeface="Arial"/>
                <a:cs typeface="DejaVu Sans"/>
              </a:rPr>
              <a:t>“: „</a:t>
            </a:r>
            <a:r>
              <a:rPr lang="de-DE" sz="2200" dirty="0" smtClean="0">
                <a:solidFill>
                  <a:prstClr val="black"/>
                </a:solidFill>
                <a:latin typeface="Arial"/>
                <a:cs typeface="DejaVu Sans"/>
              </a:rPr>
              <a:t>über“</a:t>
            </a:r>
            <a:endParaRPr lang="de-DE" dirty="0" smtClean="0">
              <a:solidFill>
                <a:prstClr val="black"/>
              </a:solidFill>
              <a:latin typeface="Arial"/>
              <a:cs typeface="DejaVu Sans"/>
            </a:endParaRPr>
          </a:p>
          <a:p>
            <a:pPr marL="234000" indent="-234000" defTabSz="829022" fontAlgn="auto">
              <a:lnSpc>
                <a:spcPct val="110000"/>
              </a:lnSpc>
              <a:spcBef>
                <a:spcPts val="0"/>
              </a:spcBef>
              <a:spcAft>
                <a:spcPts val="300"/>
              </a:spcAft>
              <a:buFont typeface="Arial" panose="020B0604020202020204" pitchFamily="34" charset="0"/>
              <a:buChar char="•"/>
            </a:pPr>
            <a:r>
              <a:rPr lang="de-DE" sz="2200" dirty="0" smtClean="0">
                <a:solidFill>
                  <a:prstClr val="black"/>
                </a:solidFill>
                <a:latin typeface="Arial"/>
                <a:cs typeface="DejaVu Sans"/>
              </a:rPr>
              <a:t>Modelle</a:t>
            </a:r>
            <a:r>
              <a:rPr lang="de-DE" sz="2200" dirty="0">
                <a:solidFill>
                  <a:prstClr val="black"/>
                </a:solidFill>
                <a:latin typeface="Arial"/>
                <a:cs typeface="DejaVu Sans"/>
              </a:rPr>
              <a:t>, die </a:t>
            </a:r>
            <a:r>
              <a:rPr lang="de-DE" sz="2200" b="1" dirty="0">
                <a:solidFill>
                  <a:prstClr val="black"/>
                </a:solidFill>
                <a:latin typeface="Arial"/>
                <a:cs typeface="DejaVu Sans"/>
              </a:rPr>
              <a:t>Modelle </a:t>
            </a:r>
            <a:r>
              <a:rPr lang="de-DE" sz="2200" b="1" dirty="0" smtClean="0">
                <a:solidFill>
                  <a:prstClr val="black"/>
                </a:solidFill>
                <a:latin typeface="Arial"/>
                <a:cs typeface="DejaVu Sans"/>
              </a:rPr>
              <a:t>beschreiben.</a:t>
            </a:r>
            <a:endParaRPr lang="de-DE" dirty="0" smtClean="0">
              <a:solidFill>
                <a:prstClr val="black"/>
              </a:solidFill>
              <a:latin typeface="Arial"/>
              <a:cs typeface="DejaVu Sans"/>
            </a:endParaRPr>
          </a:p>
          <a:p>
            <a:pPr marL="234000" indent="-234000" defTabSz="829022" fontAlgn="auto">
              <a:lnSpc>
                <a:spcPct val="110000"/>
              </a:lnSpc>
              <a:spcBef>
                <a:spcPts val="0"/>
              </a:spcBef>
              <a:spcAft>
                <a:spcPts val="300"/>
              </a:spcAft>
              <a:buFont typeface="Arial" panose="020B0604020202020204" pitchFamily="34" charset="0"/>
              <a:buChar char="•"/>
            </a:pPr>
            <a:r>
              <a:rPr lang="de-DE" sz="2200" b="1" dirty="0" smtClean="0">
                <a:solidFill>
                  <a:prstClr val="black"/>
                </a:solidFill>
                <a:latin typeface="Arial"/>
                <a:cs typeface="DejaVu Sans"/>
              </a:rPr>
              <a:t>Definition </a:t>
            </a:r>
            <a:r>
              <a:rPr lang="de-DE" sz="2200" b="1" dirty="0">
                <a:solidFill>
                  <a:prstClr val="black"/>
                </a:solidFill>
                <a:latin typeface="Arial"/>
                <a:cs typeface="DejaVu Sans"/>
              </a:rPr>
              <a:t>aller Elemente</a:t>
            </a:r>
            <a:r>
              <a:rPr lang="de-DE" sz="2200" dirty="0">
                <a:solidFill>
                  <a:prstClr val="black"/>
                </a:solidFill>
                <a:latin typeface="Arial"/>
                <a:cs typeface="DejaVu Sans"/>
              </a:rPr>
              <a:t> der Modellierungssprache und ihrer Beziehungen untereinander.</a:t>
            </a:r>
            <a:endParaRPr dirty="0">
              <a:solidFill>
                <a:prstClr val="black"/>
              </a:solidFill>
              <a:latin typeface="Arial"/>
              <a:cs typeface="DejaVu Sans"/>
            </a:endParaRPr>
          </a:p>
          <a:p>
            <a:pPr marL="234000" indent="-234000" defTabSz="829022" fontAlgn="auto">
              <a:lnSpc>
                <a:spcPct val="110000"/>
              </a:lnSpc>
              <a:spcBef>
                <a:spcPts val="0"/>
              </a:spcBef>
              <a:spcAft>
                <a:spcPts val="300"/>
              </a:spcAft>
              <a:buSzPct val="25000"/>
            </a:pPr>
            <a:r>
              <a:rPr lang="de-DE" sz="2200" b="1" i="1" dirty="0">
                <a:solidFill>
                  <a:prstClr val="black"/>
                </a:solidFill>
                <a:latin typeface="Arial"/>
                <a:cs typeface="DejaVu Sans"/>
              </a:rPr>
              <a:t> </a:t>
            </a:r>
            <a:r>
              <a:rPr lang="de-DE" sz="2200" b="1" i="1" dirty="0" smtClean="0">
                <a:solidFill>
                  <a:prstClr val="black"/>
                </a:solidFill>
                <a:latin typeface="Arial"/>
                <a:cs typeface="DejaVu Sans"/>
              </a:rPr>
              <a:t>  Modell</a:t>
            </a:r>
            <a:r>
              <a:rPr lang="de-DE" sz="2200" b="1" i="1" dirty="0">
                <a:solidFill>
                  <a:prstClr val="black"/>
                </a:solidFill>
                <a:latin typeface="Arial"/>
                <a:cs typeface="DejaVu Sans"/>
              </a:rPr>
              <a:t>:</a:t>
            </a:r>
            <a:r>
              <a:rPr lang="de-DE" sz="2200" dirty="0">
                <a:solidFill>
                  <a:prstClr val="black"/>
                </a:solidFill>
                <a:latin typeface="Arial"/>
                <a:cs typeface="DejaVu Sans"/>
              </a:rPr>
              <a:t>				</a:t>
            </a:r>
            <a:r>
              <a:rPr lang="de-DE" sz="2200" b="1" i="1" dirty="0" smtClean="0">
                <a:solidFill>
                  <a:prstClr val="black"/>
                </a:solidFill>
                <a:latin typeface="Arial"/>
                <a:cs typeface="DejaVu Sans"/>
              </a:rPr>
              <a:t>Instanz:</a:t>
            </a:r>
            <a:endParaRPr dirty="0">
              <a:solidFill>
                <a:prstClr val="black"/>
              </a:solidFill>
              <a:latin typeface="Arial"/>
              <a:cs typeface="DejaVu Sans"/>
            </a:endParaRPr>
          </a:p>
          <a:p>
            <a:pPr marL="234000" indent="-234000" defTabSz="829022" fontAlgn="auto">
              <a:lnSpc>
                <a:spcPct val="110000"/>
              </a:lnSpc>
              <a:spcBef>
                <a:spcPts val="0"/>
              </a:spcBef>
              <a:spcAft>
                <a:spcPts val="300"/>
              </a:spcAft>
              <a:buSzPct val="25000"/>
            </a:pPr>
            <a:r>
              <a:rPr lang="de-DE" sz="2200" dirty="0" smtClean="0">
                <a:solidFill>
                  <a:prstClr val="black"/>
                </a:solidFill>
                <a:latin typeface="Arial"/>
                <a:cs typeface="DejaVu Sans"/>
              </a:rPr>
              <a:t>	XML-Schema</a:t>
            </a:r>
            <a:r>
              <a:rPr lang="de-DE" sz="2200" dirty="0">
                <a:solidFill>
                  <a:prstClr val="black"/>
                </a:solidFill>
                <a:latin typeface="Arial"/>
                <a:cs typeface="DejaVu Sans"/>
              </a:rPr>
              <a:t>			</a:t>
            </a:r>
            <a:r>
              <a:rPr lang="de-DE" sz="2200" dirty="0" smtClean="0">
                <a:solidFill>
                  <a:prstClr val="black"/>
                </a:solidFill>
                <a:latin typeface="Arial"/>
                <a:cs typeface="DejaVu Sans"/>
              </a:rPr>
              <a:t>XML-Datei</a:t>
            </a:r>
            <a:endParaRPr dirty="0">
              <a:solidFill>
                <a:prstClr val="black"/>
              </a:solidFill>
              <a:latin typeface="Arial"/>
              <a:cs typeface="DejaVu Sans"/>
            </a:endParaRPr>
          </a:p>
          <a:p>
            <a:pPr marL="234000" indent="-234000" defTabSz="829022" fontAlgn="auto">
              <a:lnSpc>
                <a:spcPct val="110000"/>
              </a:lnSpc>
              <a:spcBef>
                <a:spcPts val="0"/>
              </a:spcBef>
              <a:spcAft>
                <a:spcPts val="300"/>
              </a:spcAft>
              <a:buSzPct val="25000"/>
            </a:pPr>
            <a:r>
              <a:rPr lang="de-DE" sz="2200" dirty="0" smtClean="0">
                <a:solidFill>
                  <a:prstClr val="black"/>
                </a:solidFill>
                <a:latin typeface="Arial"/>
                <a:cs typeface="DejaVu Sans"/>
              </a:rPr>
              <a:t>   	Grammatik</a:t>
            </a:r>
            <a:r>
              <a:rPr lang="de-DE" sz="2200" dirty="0">
                <a:solidFill>
                  <a:prstClr val="black"/>
                </a:solidFill>
                <a:latin typeface="Arial"/>
                <a:cs typeface="DejaVu Sans"/>
              </a:rPr>
              <a:t>				Programmiersprache: </a:t>
            </a:r>
            <a:r>
              <a:rPr lang="de-DE" sz="2200" dirty="0" smtClean="0">
                <a:solidFill>
                  <a:prstClr val="black"/>
                </a:solidFill>
                <a:latin typeface="Arial"/>
                <a:cs typeface="DejaVu Sans"/>
              </a:rPr>
              <a:t>Java</a:t>
            </a:r>
            <a:endParaRPr dirty="0" smtClean="0">
              <a:solidFill>
                <a:prstClr val="black"/>
              </a:solidFill>
              <a:latin typeface="Arial"/>
              <a:cs typeface="DejaVu Sans"/>
            </a:endParaRPr>
          </a:p>
          <a:p>
            <a:pPr marL="234000" indent="-234000" defTabSz="829022" fontAlgn="auto">
              <a:lnSpc>
                <a:spcPct val="110000"/>
              </a:lnSpc>
              <a:spcBef>
                <a:spcPts val="0"/>
              </a:spcBef>
              <a:spcAft>
                <a:spcPts val="300"/>
              </a:spcAft>
              <a:buSzPct val="25000"/>
            </a:pPr>
            <a:r>
              <a:rPr lang="de-DE" sz="2200" dirty="0" smtClean="0">
                <a:solidFill>
                  <a:prstClr val="black"/>
                </a:solidFill>
                <a:latin typeface="Arial"/>
                <a:cs typeface="DejaVu Sans"/>
              </a:rPr>
              <a:t>	Definition S/T-Netz		S/T-Netz Bestückungsroboter </a:t>
            </a:r>
            <a:endParaRPr dirty="0" smtClean="0">
              <a:solidFill>
                <a:prstClr val="black"/>
              </a:solidFill>
              <a:latin typeface="Arial"/>
              <a:cs typeface="DejaVu Sans"/>
            </a:endParaRPr>
          </a:p>
          <a:p>
            <a:pPr marL="234000" indent="-234000" defTabSz="829022" fontAlgn="auto">
              <a:lnSpc>
                <a:spcPct val="110000"/>
              </a:lnSpc>
              <a:spcBef>
                <a:spcPts val="0"/>
              </a:spcBef>
              <a:spcAft>
                <a:spcPts val="300"/>
              </a:spcAft>
              <a:buSzPct val="25000"/>
            </a:pPr>
            <a:r>
              <a:rPr lang="de-DE" sz="2200" dirty="0" smtClean="0">
                <a:solidFill>
                  <a:prstClr val="black"/>
                </a:solidFill>
                <a:latin typeface="Arial"/>
                <a:cs typeface="DejaVu Sans"/>
              </a:rPr>
              <a:t>	UML-Klasse</a:t>
            </a:r>
            <a:r>
              <a:rPr lang="de-DE" sz="2200" dirty="0">
                <a:solidFill>
                  <a:prstClr val="black"/>
                </a:solidFill>
                <a:latin typeface="Arial"/>
                <a:cs typeface="DejaVu Sans"/>
              </a:rPr>
              <a:t>			</a:t>
            </a:r>
            <a:r>
              <a:rPr lang="de-DE" sz="2200" dirty="0" smtClean="0">
                <a:solidFill>
                  <a:prstClr val="black"/>
                </a:solidFill>
                <a:latin typeface="Arial"/>
                <a:cs typeface="DejaVu Sans"/>
              </a:rPr>
              <a:t>Objekt</a:t>
            </a:r>
            <a:endParaRPr dirty="0">
              <a:solidFill>
                <a:prstClr val="black"/>
              </a:solidFill>
              <a:latin typeface="Arial"/>
              <a:cs typeface="DejaVu Sans"/>
            </a:endParaRPr>
          </a:p>
          <a:p>
            <a:pPr marL="234000" indent="-234000" defTabSz="829022" fontAlgn="auto">
              <a:lnSpc>
                <a:spcPct val="110000"/>
              </a:lnSpc>
              <a:spcBef>
                <a:spcPts val="0"/>
              </a:spcBef>
              <a:spcAft>
                <a:spcPts val="300"/>
              </a:spcAft>
              <a:buSzPct val="25000"/>
            </a:pPr>
            <a:r>
              <a:rPr lang="de-DE" sz="2200" dirty="0" smtClean="0">
                <a:solidFill>
                  <a:prstClr val="black"/>
                </a:solidFill>
                <a:latin typeface="Arial"/>
                <a:cs typeface="DejaVu Sans"/>
              </a:rPr>
              <a:t>	Metamodell</a:t>
            </a:r>
            <a:r>
              <a:rPr lang="de-DE" sz="2200" dirty="0">
                <a:solidFill>
                  <a:prstClr val="black"/>
                </a:solidFill>
                <a:latin typeface="Arial"/>
                <a:cs typeface="DejaVu Sans"/>
              </a:rPr>
              <a:t>			Modell</a:t>
            </a:r>
            <a:endParaRPr dirty="0">
              <a:solidFill>
                <a:prstClr val="black"/>
              </a:solidFill>
              <a:latin typeface="Arial"/>
              <a:cs typeface="DejaVu Sans"/>
            </a:endParaRPr>
          </a:p>
        </p:txBody>
      </p:sp>
      <p:sp>
        <p:nvSpPr>
          <p:cNvPr id="13" name="Fußzeilenplatzhalter 12"/>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4" name="Foliennummernplatzhalter 13"/>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85</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5303988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descr="Rectangle: Click to edit Master text styles&#10;Second level&#10;Third level&#10;Fourth level&#10;Fifth level"/>
          <p:cNvSpPr txBox="1">
            <a:spLocks noChangeArrowheads="1"/>
          </p:cNvSpPr>
          <p:nvPr/>
        </p:nvSpPr>
        <p:spPr>
          <a:xfrm>
            <a:off x="458487" y="1246858"/>
            <a:ext cx="8289977" cy="4987478"/>
          </a:xfrm>
          <a:prstGeom prst="rect">
            <a:avLst/>
          </a:prstGeom>
        </p:spPr>
        <p:txBody>
          <a:bodyPr/>
          <a:lstStyle>
            <a:lvl1pPr marL="342900" indent="-34290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ea typeface="+mn-ea"/>
                <a:cs typeface="+mn-cs"/>
              </a:defRPr>
            </a:lvl1pPr>
            <a:lvl2pPr marL="742950" indent="-28575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cs typeface="+mn-cs"/>
              </a:defRPr>
            </a:lvl2pPr>
            <a:lvl3pPr marL="1143000" indent="-22860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cs typeface="+mn-cs"/>
              </a:defRPr>
            </a:lvl3pPr>
            <a:lvl4pPr marL="1600200" indent="-22860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spcBef>
                <a:spcPct val="0"/>
              </a:spcBef>
              <a:spcAft>
                <a:spcPts val="90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spcBef>
                <a:spcPct val="0"/>
              </a:spcBef>
              <a:spcAft>
                <a:spcPts val="90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spcBef>
                <a:spcPct val="0"/>
              </a:spcBef>
              <a:spcAft>
                <a:spcPts val="90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spcBef>
                <a:spcPct val="0"/>
              </a:spcBef>
              <a:spcAft>
                <a:spcPts val="900"/>
              </a:spcAft>
              <a:buClr>
                <a:srgbClr val="000000"/>
              </a:buClr>
              <a:buSzPct val="100000"/>
              <a:buFont typeface="Times New Roman" pitchFamily="16" charset="0"/>
              <a:defRPr>
                <a:solidFill>
                  <a:srgbClr val="000000"/>
                </a:solidFill>
                <a:latin typeface="+mn-lt"/>
                <a:cs typeface="+mn-cs"/>
              </a:defRPr>
            </a:lvl9pPr>
          </a:lstStyle>
          <a:p>
            <a:pPr eaLnBrk="1" hangingPunct="1">
              <a:lnSpc>
                <a:spcPct val="110000"/>
              </a:lnSpc>
              <a:spcBef>
                <a:spcPts val="0"/>
              </a:spcBef>
              <a:spcAft>
                <a:spcPts val="600"/>
              </a:spcAft>
              <a:defRPr/>
            </a:pPr>
            <a:endParaRPr lang="en-US" sz="2400" b="1" kern="0" dirty="0" smtClean="0">
              <a:latin typeface="Arial" pitchFamily="34" charset="0"/>
            </a:endParaRPr>
          </a:p>
        </p:txBody>
      </p:sp>
      <p:sp>
        <p:nvSpPr>
          <p:cNvPr id="4" name="Titel 3"/>
          <p:cNvSpPr>
            <a:spLocks noGrp="1"/>
          </p:cNvSpPr>
          <p:nvPr>
            <p:ph type="title" idx="4294967295"/>
          </p:nvPr>
        </p:nvSpPr>
        <p:spPr>
          <a:xfrm>
            <a:off x="0" y="0"/>
            <a:ext cx="5878513" cy="979488"/>
          </a:xfrm>
        </p:spPr>
        <p:txBody>
          <a:bodyPr/>
          <a:lstStyle/>
          <a:p>
            <a:pPr defTabSz="829022"/>
            <a:r>
              <a:rPr lang="de-DE" dirty="0" smtClean="0">
                <a:solidFill>
                  <a:srgbClr val="7DA647"/>
                </a:solidFill>
                <a:latin typeface="Arial"/>
                <a:ea typeface="Arial-BoldMT"/>
                <a:cs typeface="DejaVu Sans"/>
              </a:rPr>
              <a:t>Metamodellierung</a:t>
            </a:r>
            <a:endParaRPr lang="de-DE" dirty="0"/>
          </a:p>
        </p:txBody>
      </p:sp>
      <p:sp>
        <p:nvSpPr>
          <p:cNvPr id="7" name="TextShape 2"/>
          <p:cNvSpPr txBox="1"/>
          <p:nvPr/>
        </p:nvSpPr>
        <p:spPr>
          <a:xfrm>
            <a:off x="163276" y="1306342"/>
            <a:ext cx="8816882" cy="4444828"/>
          </a:xfrm>
          <a:prstGeom prst="rect">
            <a:avLst/>
          </a:prstGeom>
        </p:spPr>
        <p:txBody>
          <a:bodyPr wrap="none" lIns="0" tIns="0" rIns="0" bIns="0"/>
          <a:lstStyle/>
          <a:p>
            <a:pPr marL="234000" indent="-234000" defTabSz="829022" fontAlgn="auto">
              <a:lnSpc>
                <a:spcPct val="110000"/>
              </a:lnSpc>
              <a:spcBef>
                <a:spcPts val="0"/>
              </a:spcBef>
              <a:spcAft>
                <a:spcPts val="900"/>
              </a:spcAft>
            </a:pPr>
            <a:r>
              <a:rPr lang="de-DE" sz="2200" dirty="0">
                <a:solidFill>
                  <a:prstClr val="black"/>
                </a:solidFill>
                <a:latin typeface="Arial"/>
                <a:cs typeface="DejaVu Sans"/>
              </a:rPr>
              <a:t>Metamodelle definieren </a:t>
            </a:r>
            <a:r>
              <a:rPr lang="de-DE" sz="2200" b="1" dirty="0">
                <a:solidFill>
                  <a:prstClr val="black"/>
                </a:solidFill>
                <a:latin typeface="Arial"/>
                <a:cs typeface="DejaVu Sans"/>
              </a:rPr>
              <a:t>Modellelemente</a:t>
            </a:r>
            <a:r>
              <a:rPr lang="de-DE" sz="2200" b="1" dirty="0" smtClean="0">
                <a:solidFill>
                  <a:prstClr val="black"/>
                </a:solidFill>
                <a:latin typeface="Arial"/>
                <a:cs typeface="DejaVu Sans"/>
              </a:rPr>
              <a:t>:</a:t>
            </a:r>
            <a:endParaRPr lang="de-DE" dirty="0" smtClean="0">
              <a:solidFill>
                <a:prstClr val="black"/>
              </a:solidFill>
              <a:latin typeface="Arial"/>
              <a:cs typeface="DejaVu Sans"/>
            </a:endParaRPr>
          </a:p>
          <a:p>
            <a:pPr marL="234000" indent="-234000" defTabSz="829022" fontAlgn="auto">
              <a:lnSpc>
                <a:spcPct val="110000"/>
              </a:lnSpc>
              <a:spcBef>
                <a:spcPts val="0"/>
              </a:spcBef>
              <a:spcAft>
                <a:spcPts val="900"/>
              </a:spcAft>
              <a:buFont typeface="Arial" panose="020B0604020202020204" pitchFamily="34" charset="0"/>
              <a:buChar char="•"/>
            </a:pPr>
            <a:r>
              <a:rPr lang="de-DE" sz="2200" dirty="0" smtClean="0">
                <a:solidFill>
                  <a:prstClr val="black"/>
                </a:solidFill>
                <a:latin typeface="Arial"/>
                <a:cs typeface="DejaVu Sans"/>
              </a:rPr>
              <a:t>„</a:t>
            </a:r>
            <a:r>
              <a:rPr lang="de-DE" sz="2200" dirty="0">
                <a:solidFill>
                  <a:prstClr val="black"/>
                </a:solidFill>
                <a:latin typeface="Arial"/>
                <a:cs typeface="DejaVu Sans"/>
              </a:rPr>
              <a:t>Sprachdefinition“</a:t>
            </a:r>
            <a:endParaRPr dirty="0">
              <a:solidFill>
                <a:prstClr val="black"/>
              </a:solidFill>
              <a:latin typeface="Arial"/>
              <a:cs typeface="DejaVu Sans"/>
            </a:endParaRPr>
          </a:p>
          <a:p>
            <a:pPr marL="234000" indent="-234000" defTabSz="829022" fontAlgn="auto">
              <a:lnSpc>
                <a:spcPct val="110000"/>
              </a:lnSpc>
              <a:spcBef>
                <a:spcPts val="0"/>
              </a:spcBef>
              <a:spcAft>
                <a:spcPts val="900"/>
              </a:spcAft>
            </a:pPr>
            <a:r>
              <a:rPr lang="de-DE" sz="2200" b="1" dirty="0">
                <a:solidFill>
                  <a:prstClr val="black"/>
                </a:solidFill>
                <a:latin typeface="Arial"/>
                <a:cs typeface="DejaVu Sans"/>
              </a:rPr>
              <a:t>Metamodelle </a:t>
            </a:r>
            <a:r>
              <a:rPr lang="de-DE" sz="2200" dirty="0" smtClean="0">
                <a:solidFill>
                  <a:prstClr val="black"/>
                </a:solidFill>
                <a:latin typeface="Arial"/>
                <a:cs typeface="DejaVu Sans"/>
              </a:rPr>
              <a:t>für:</a:t>
            </a:r>
            <a:endParaRPr lang="de-DE" dirty="0" smtClean="0">
              <a:solidFill>
                <a:prstClr val="black"/>
              </a:solidFill>
              <a:latin typeface="Arial"/>
              <a:cs typeface="DejaVu Sans"/>
            </a:endParaRPr>
          </a:p>
          <a:p>
            <a:pPr marL="234000" indent="-234000" defTabSz="829022" fontAlgn="auto">
              <a:lnSpc>
                <a:spcPct val="110000"/>
              </a:lnSpc>
              <a:spcBef>
                <a:spcPts val="0"/>
              </a:spcBef>
              <a:spcAft>
                <a:spcPts val="900"/>
              </a:spcAft>
              <a:buFont typeface="Arial" panose="020B0604020202020204" pitchFamily="34" charset="0"/>
              <a:buChar char="•"/>
            </a:pPr>
            <a:r>
              <a:rPr lang="de-DE" sz="2200" dirty="0" smtClean="0">
                <a:solidFill>
                  <a:prstClr val="black"/>
                </a:solidFill>
                <a:latin typeface="Arial"/>
                <a:cs typeface="DejaVu Sans"/>
              </a:rPr>
              <a:t>Maschinenlesbarkeit.</a:t>
            </a:r>
            <a:endParaRPr lang="de-DE" dirty="0" smtClean="0">
              <a:solidFill>
                <a:prstClr val="black"/>
              </a:solidFill>
              <a:latin typeface="Arial"/>
              <a:cs typeface="DejaVu Sans"/>
            </a:endParaRPr>
          </a:p>
          <a:p>
            <a:pPr marL="234000" indent="-234000" defTabSz="829022" fontAlgn="auto">
              <a:lnSpc>
                <a:spcPct val="110000"/>
              </a:lnSpc>
              <a:spcBef>
                <a:spcPts val="0"/>
              </a:spcBef>
              <a:spcAft>
                <a:spcPts val="900"/>
              </a:spcAft>
              <a:buFont typeface="Arial" panose="020B0604020202020204" pitchFamily="34" charset="0"/>
              <a:buChar char="•"/>
            </a:pPr>
            <a:r>
              <a:rPr lang="de-DE" sz="2200" dirty="0" smtClean="0">
                <a:solidFill>
                  <a:prstClr val="black"/>
                </a:solidFill>
                <a:latin typeface="Arial"/>
                <a:cs typeface="DejaVu Sans"/>
              </a:rPr>
              <a:t>Validierung.</a:t>
            </a:r>
            <a:endParaRPr lang="de-DE" dirty="0" smtClean="0">
              <a:solidFill>
                <a:prstClr val="black"/>
              </a:solidFill>
              <a:latin typeface="Arial"/>
              <a:cs typeface="DejaVu Sans"/>
            </a:endParaRPr>
          </a:p>
          <a:p>
            <a:pPr marL="234000" indent="-234000" defTabSz="829022" fontAlgn="auto">
              <a:lnSpc>
                <a:spcPct val="110000"/>
              </a:lnSpc>
              <a:spcBef>
                <a:spcPts val="0"/>
              </a:spcBef>
              <a:spcAft>
                <a:spcPts val="900"/>
              </a:spcAft>
              <a:buFont typeface="Arial" panose="020B0604020202020204" pitchFamily="34" charset="0"/>
              <a:buChar char="•"/>
            </a:pPr>
            <a:r>
              <a:rPr lang="de-DE" sz="2200" dirty="0" smtClean="0">
                <a:solidFill>
                  <a:prstClr val="black"/>
                </a:solidFill>
                <a:latin typeface="Arial"/>
                <a:cs typeface="DejaVu Sans"/>
              </a:rPr>
              <a:t>Speicherung </a:t>
            </a:r>
            <a:r>
              <a:rPr lang="de-DE" sz="2200" dirty="0">
                <a:solidFill>
                  <a:prstClr val="black"/>
                </a:solidFill>
                <a:latin typeface="Arial"/>
                <a:cs typeface="DejaVu Sans"/>
              </a:rPr>
              <a:t>von Modellen (</a:t>
            </a:r>
            <a:r>
              <a:rPr lang="de-DE" sz="2200" dirty="0" err="1">
                <a:solidFill>
                  <a:prstClr val="black"/>
                </a:solidFill>
                <a:latin typeface="Arial"/>
                <a:cs typeface="DejaVu Sans"/>
              </a:rPr>
              <a:t>Repositories</a:t>
            </a:r>
            <a:r>
              <a:rPr lang="de-DE" sz="2200" dirty="0" smtClean="0">
                <a:solidFill>
                  <a:prstClr val="black"/>
                </a:solidFill>
                <a:latin typeface="Arial"/>
                <a:cs typeface="DejaVu Sans"/>
              </a:rPr>
              <a:t>).</a:t>
            </a:r>
            <a:endParaRPr lang="de-DE" dirty="0" smtClean="0">
              <a:solidFill>
                <a:prstClr val="black"/>
              </a:solidFill>
              <a:latin typeface="Arial"/>
              <a:cs typeface="DejaVu Sans"/>
            </a:endParaRPr>
          </a:p>
          <a:p>
            <a:pPr marL="234000" indent="-234000" defTabSz="829022" fontAlgn="auto">
              <a:lnSpc>
                <a:spcPct val="110000"/>
              </a:lnSpc>
              <a:spcBef>
                <a:spcPts val="0"/>
              </a:spcBef>
              <a:spcAft>
                <a:spcPts val="900"/>
              </a:spcAft>
              <a:buFont typeface="Arial" panose="020B0604020202020204" pitchFamily="34" charset="0"/>
              <a:buChar char="•"/>
            </a:pPr>
            <a:r>
              <a:rPr lang="de-DE" sz="2200" dirty="0" smtClean="0">
                <a:solidFill>
                  <a:prstClr val="black"/>
                </a:solidFill>
                <a:latin typeface="Arial"/>
                <a:cs typeface="DejaVu Sans"/>
              </a:rPr>
              <a:t>Datenaustausch/Interoperabilität.</a:t>
            </a:r>
            <a:endParaRPr lang="de-DE" dirty="0" smtClean="0">
              <a:solidFill>
                <a:prstClr val="black"/>
              </a:solidFill>
              <a:latin typeface="Arial"/>
              <a:cs typeface="DejaVu Sans"/>
            </a:endParaRPr>
          </a:p>
          <a:p>
            <a:pPr marL="234000" indent="-234000" defTabSz="829022" fontAlgn="auto">
              <a:lnSpc>
                <a:spcPct val="110000"/>
              </a:lnSpc>
              <a:spcBef>
                <a:spcPts val="0"/>
              </a:spcBef>
              <a:spcAft>
                <a:spcPts val="900"/>
              </a:spcAft>
              <a:buFont typeface="Arial" panose="020B0604020202020204" pitchFamily="34" charset="0"/>
              <a:buChar char="•"/>
            </a:pPr>
            <a:r>
              <a:rPr lang="de-DE" sz="2200" dirty="0" smtClean="0">
                <a:solidFill>
                  <a:prstClr val="black"/>
                </a:solidFill>
                <a:latin typeface="Arial"/>
                <a:cs typeface="DejaVu Sans"/>
              </a:rPr>
              <a:t>Definition </a:t>
            </a:r>
            <a:r>
              <a:rPr lang="de-DE" sz="2200" dirty="0">
                <a:solidFill>
                  <a:prstClr val="black"/>
                </a:solidFill>
                <a:latin typeface="Arial"/>
                <a:cs typeface="DejaVu Sans"/>
              </a:rPr>
              <a:t>von Transformationen.</a:t>
            </a:r>
            <a:endParaRPr dirty="0">
              <a:solidFill>
                <a:prstClr val="black"/>
              </a:solidFill>
              <a:latin typeface="Arial"/>
              <a:cs typeface="DejaVu Sans"/>
            </a:endParaRPr>
          </a:p>
          <a:p>
            <a:pPr marL="234000" indent="-234000" defTabSz="829022" fontAlgn="auto">
              <a:lnSpc>
                <a:spcPct val="110000"/>
              </a:lnSpc>
              <a:spcBef>
                <a:spcPts val="0"/>
              </a:spcBef>
              <a:spcAft>
                <a:spcPts val="900"/>
              </a:spcAft>
            </a:pPr>
            <a:r>
              <a:rPr lang="de-DE" sz="2200" b="1" dirty="0">
                <a:solidFill>
                  <a:prstClr val="black"/>
                </a:solidFill>
                <a:latin typeface="Arial"/>
                <a:cs typeface="DejaVu Sans"/>
              </a:rPr>
              <a:t>Modelle: </a:t>
            </a:r>
            <a:r>
              <a:rPr lang="de-DE" sz="2200" dirty="0">
                <a:solidFill>
                  <a:prstClr val="black"/>
                </a:solidFill>
                <a:latin typeface="Arial"/>
                <a:cs typeface="DejaVu Sans"/>
              </a:rPr>
              <a:t>Instanzen ihrer Metamodelle.</a:t>
            </a:r>
            <a:endParaRPr dirty="0">
              <a:solidFill>
                <a:prstClr val="black"/>
              </a:solidFill>
              <a:latin typeface="Arial"/>
              <a:cs typeface="DejaVu Sans"/>
            </a:endParaRPr>
          </a:p>
        </p:txBody>
      </p:sp>
      <p:sp>
        <p:nvSpPr>
          <p:cNvPr id="13" name="Fußzeilenplatzhalter 12"/>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4" name="Foliennummernplatzhalter 13"/>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86</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36625815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descr="Rectangle: Click to edit Master text styles&#10;Second level&#10;Third level&#10;Fourth level&#10;Fifth level"/>
          <p:cNvSpPr txBox="1">
            <a:spLocks noChangeArrowheads="1"/>
          </p:cNvSpPr>
          <p:nvPr/>
        </p:nvSpPr>
        <p:spPr>
          <a:xfrm>
            <a:off x="458487" y="1246858"/>
            <a:ext cx="8289977" cy="4987478"/>
          </a:xfrm>
          <a:prstGeom prst="rect">
            <a:avLst/>
          </a:prstGeom>
        </p:spPr>
        <p:txBody>
          <a:bodyPr/>
          <a:lstStyle>
            <a:lvl1pPr marL="342900" indent="-34290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ea typeface="+mn-ea"/>
                <a:cs typeface="+mn-cs"/>
              </a:defRPr>
            </a:lvl1pPr>
            <a:lvl2pPr marL="742950" indent="-28575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cs typeface="+mn-cs"/>
              </a:defRPr>
            </a:lvl2pPr>
            <a:lvl3pPr marL="1143000" indent="-22860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cs typeface="+mn-cs"/>
              </a:defRPr>
            </a:lvl3pPr>
            <a:lvl4pPr marL="1600200" indent="-22860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spcBef>
                <a:spcPct val="0"/>
              </a:spcBef>
              <a:spcAft>
                <a:spcPts val="90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spcBef>
                <a:spcPct val="0"/>
              </a:spcBef>
              <a:spcAft>
                <a:spcPts val="90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spcBef>
                <a:spcPct val="0"/>
              </a:spcBef>
              <a:spcAft>
                <a:spcPts val="90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spcBef>
                <a:spcPct val="0"/>
              </a:spcBef>
              <a:spcAft>
                <a:spcPts val="90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spcBef>
                <a:spcPct val="0"/>
              </a:spcBef>
              <a:spcAft>
                <a:spcPts val="900"/>
              </a:spcAft>
              <a:buClr>
                <a:srgbClr val="000000"/>
              </a:buClr>
              <a:buSzPct val="100000"/>
              <a:buFont typeface="Times New Roman" pitchFamily="16" charset="0"/>
              <a:defRPr>
                <a:solidFill>
                  <a:srgbClr val="000000"/>
                </a:solidFill>
                <a:latin typeface="+mn-lt"/>
                <a:cs typeface="+mn-cs"/>
              </a:defRPr>
            </a:lvl9pPr>
          </a:lstStyle>
          <a:p>
            <a:pPr eaLnBrk="1" hangingPunct="1">
              <a:lnSpc>
                <a:spcPct val="110000"/>
              </a:lnSpc>
              <a:spcBef>
                <a:spcPts val="0"/>
              </a:spcBef>
              <a:spcAft>
                <a:spcPts val="600"/>
              </a:spcAft>
              <a:defRPr/>
            </a:pPr>
            <a:endParaRPr lang="en-US" sz="2400" b="1" kern="0" dirty="0" smtClean="0">
              <a:latin typeface="Arial" pitchFamily="34" charset="0"/>
            </a:endParaRPr>
          </a:p>
        </p:txBody>
      </p:sp>
      <p:sp>
        <p:nvSpPr>
          <p:cNvPr id="4" name="Titel 3"/>
          <p:cNvSpPr>
            <a:spLocks noGrp="1"/>
          </p:cNvSpPr>
          <p:nvPr>
            <p:ph type="title" idx="4294967295"/>
          </p:nvPr>
        </p:nvSpPr>
        <p:spPr>
          <a:xfrm>
            <a:off x="0" y="0"/>
            <a:ext cx="5878513" cy="979488"/>
          </a:xfrm>
        </p:spPr>
        <p:txBody>
          <a:bodyPr/>
          <a:lstStyle/>
          <a:p>
            <a:pPr defTabSz="829022" fontAlgn="auto">
              <a:spcBef>
                <a:spcPts val="0"/>
              </a:spcBef>
              <a:spcAft>
                <a:spcPts val="0"/>
              </a:spcAft>
            </a:pPr>
            <a:r>
              <a:rPr lang="de-DE" sz="3200" dirty="0">
                <a:solidFill>
                  <a:srgbClr val="7DA647"/>
                </a:solidFill>
                <a:latin typeface="Arial"/>
                <a:ea typeface="Arial-BoldMT"/>
                <a:cs typeface="DejaVu Sans"/>
              </a:rPr>
              <a:t>UML Spezifikation </a:t>
            </a:r>
            <a:br>
              <a:rPr lang="de-DE" sz="3200" dirty="0">
                <a:solidFill>
                  <a:srgbClr val="7DA647"/>
                </a:solidFill>
                <a:latin typeface="Arial"/>
                <a:ea typeface="Arial-BoldMT"/>
                <a:cs typeface="DejaVu Sans"/>
              </a:rPr>
            </a:br>
            <a:r>
              <a:rPr lang="de-DE" dirty="0">
                <a:solidFill>
                  <a:srgbClr val="7DA647"/>
                </a:solidFill>
                <a:latin typeface="Arial"/>
                <a:ea typeface="Arial-BoldMT"/>
                <a:cs typeface="DejaVu Sans"/>
              </a:rPr>
              <a:t>Definition der Modellierungssprache</a:t>
            </a:r>
            <a:endParaRPr lang="de-DE" dirty="0">
              <a:solidFill>
                <a:prstClr val="black"/>
              </a:solidFill>
              <a:latin typeface="Arial"/>
              <a:cs typeface="DejaVu Sans"/>
            </a:endParaRPr>
          </a:p>
        </p:txBody>
      </p:sp>
      <p:sp>
        <p:nvSpPr>
          <p:cNvPr id="9" name="TextShape 2"/>
          <p:cNvSpPr txBox="1"/>
          <p:nvPr/>
        </p:nvSpPr>
        <p:spPr>
          <a:xfrm>
            <a:off x="163276" y="1306342"/>
            <a:ext cx="8816882" cy="4489244"/>
          </a:xfrm>
          <a:prstGeom prst="rect">
            <a:avLst/>
          </a:prstGeom>
        </p:spPr>
        <p:txBody>
          <a:bodyPr wrap="none" lIns="0" tIns="0" rIns="0" bIns="0"/>
          <a:lstStyle/>
          <a:p>
            <a:pPr marL="234000" indent="-234000" defTabSz="829022" fontAlgn="auto">
              <a:lnSpc>
                <a:spcPct val="112000"/>
              </a:lnSpc>
              <a:spcBef>
                <a:spcPts val="0"/>
              </a:spcBef>
              <a:spcAft>
                <a:spcPts val="500"/>
              </a:spcAft>
            </a:pPr>
            <a:endParaRPr dirty="0">
              <a:solidFill>
                <a:prstClr val="black"/>
              </a:solidFill>
              <a:latin typeface="Arial"/>
              <a:cs typeface="DejaVu Sans"/>
            </a:endParaRPr>
          </a:p>
          <a:p>
            <a:pPr marL="234000" indent="-234000" defTabSz="829022" fontAlgn="auto">
              <a:lnSpc>
                <a:spcPct val="112000"/>
              </a:lnSpc>
              <a:spcBef>
                <a:spcPts val="0"/>
              </a:spcBef>
              <a:spcAft>
                <a:spcPts val="300"/>
              </a:spcAft>
            </a:pPr>
            <a:r>
              <a:rPr lang="de-DE" sz="2400" dirty="0" smtClean="0">
                <a:solidFill>
                  <a:prstClr val="black"/>
                </a:solidFill>
                <a:latin typeface="Arial"/>
                <a:cs typeface="DejaVu Sans"/>
              </a:rPr>
              <a:t>Bestandteile:</a:t>
            </a:r>
          </a:p>
          <a:p>
            <a:pPr marL="234000" indent="-234000" defTabSz="829022" fontAlgn="auto">
              <a:lnSpc>
                <a:spcPct val="112000"/>
              </a:lnSpc>
              <a:spcBef>
                <a:spcPts val="0"/>
              </a:spcBef>
              <a:spcAft>
                <a:spcPts val="300"/>
              </a:spcAft>
              <a:buFont typeface="Arial" panose="020B0604020202020204" pitchFamily="34" charset="0"/>
              <a:buChar char="•"/>
            </a:pPr>
            <a:r>
              <a:rPr lang="de-DE" sz="2400" b="1" dirty="0" smtClean="0">
                <a:solidFill>
                  <a:prstClr val="black"/>
                </a:solidFill>
                <a:latin typeface="Arial"/>
                <a:cs typeface="DejaVu Sans"/>
              </a:rPr>
              <a:t>Abstrakte Syntax:</a:t>
            </a:r>
            <a:endParaRPr lang="de-DE" sz="2400" dirty="0" smtClean="0">
              <a:solidFill>
                <a:prstClr val="black"/>
              </a:solidFill>
              <a:latin typeface="Arial"/>
              <a:cs typeface="DejaVu Sans"/>
            </a:endParaRPr>
          </a:p>
          <a:p>
            <a:pPr marL="633390" lvl="2" indent="-234000" defTabSz="829022" fontAlgn="auto">
              <a:lnSpc>
                <a:spcPct val="112000"/>
              </a:lnSpc>
              <a:spcBef>
                <a:spcPts val="0"/>
              </a:spcBef>
              <a:spcAft>
                <a:spcPts val="300"/>
              </a:spcAft>
              <a:buFont typeface="Arial" panose="020B0604020202020204" pitchFamily="34" charset="0"/>
              <a:buChar char="•"/>
            </a:pPr>
            <a:r>
              <a:rPr lang="de-DE" sz="2400" dirty="0" smtClean="0">
                <a:solidFill>
                  <a:prstClr val="black"/>
                </a:solidFill>
                <a:latin typeface="Arial"/>
                <a:cs typeface="DejaVu Sans"/>
              </a:rPr>
              <a:t>Modellelemente.</a:t>
            </a:r>
          </a:p>
          <a:p>
            <a:pPr marL="234000" indent="-234000" defTabSz="829022" fontAlgn="auto">
              <a:lnSpc>
                <a:spcPct val="112000"/>
              </a:lnSpc>
              <a:spcBef>
                <a:spcPts val="0"/>
              </a:spcBef>
              <a:spcAft>
                <a:spcPts val="300"/>
              </a:spcAft>
              <a:buFont typeface="Arial" panose="020B0604020202020204" pitchFamily="34" charset="0"/>
              <a:buChar char="•"/>
            </a:pPr>
            <a:r>
              <a:rPr lang="de-DE" sz="2400" b="1" dirty="0" smtClean="0">
                <a:solidFill>
                  <a:prstClr val="black"/>
                </a:solidFill>
                <a:latin typeface="Arial"/>
                <a:cs typeface="DejaVu Sans"/>
              </a:rPr>
              <a:t>Statische Semantik:</a:t>
            </a:r>
            <a:endParaRPr lang="de-DE" sz="2400" dirty="0" smtClean="0">
              <a:solidFill>
                <a:prstClr val="black"/>
              </a:solidFill>
              <a:latin typeface="Arial"/>
              <a:cs typeface="DejaVu Sans"/>
            </a:endParaRPr>
          </a:p>
          <a:p>
            <a:pPr marL="633390" lvl="2" indent="-234000" defTabSz="829022" fontAlgn="auto">
              <a:lnSpc>
                <a:spcPct val="112000"/>
              </a:lnSpc>
              <a:spcBef>
                <a:spcPts val="0"/>
              </a:spcBef>
              <a:spcAft>
                <a:spcPts val="300"/>
              </a:spcAft>
              <a:buFont typeface="Arial" panose="020B0604020202020204" pitchFamily="34" charset="0"/>
              <a:buChar char="•"/>
            </a:pPr>
            <a:r>
              <a:rPr lang="de-DE" sz="2400" dirty="0" smtClean="0">
                <a:solidFill>
                  <a:prstClr val="black"/>
                </a:solidFill>
                <a:latin typeface="Arial"/>
                <a:cs typeface="DejaVu Sans"/>
              </a:rPr>
              <a:t>Wohlgeformtheit.</a:t>
            </a:r>
            <a:endParaRPr lang="de-DE" sz="2400" dirty="0">
              <a:solidFill>
                <a:prstClr val="black"/>
              </a:solidFill>
              <a:latin typeface="Arial"/>
              <a:cs typeface="DejaVu Sans"/>
            </a:endParaRPr>
          </a:p>
          <a:p>
            <a:pPr marL="234000" indent="-234000" defTabSz="829022" fontAlgn="auto">
              <a:lnSpc>
                <a:spcPct val="112000"/>
              </a:lnSpc>
              <a:spcBef>
                <a:spcPts val="0"/>
              </a:spcBef>
              <a:spcAft>
                <a:spcPts val="300"/>
              </a:spcAft>
              <a:buFont typeface="Arial" panose="020B0604020202020204" pitchFamily="34" charset="0"/>
              <a:buChar char="•"/>
            </a:pPr>
            <a:r>
              <a:rPr lang="de-DE" sz="2400" b="1" dirty="0" smtClean="0">
                <a:solidFill>
                  <a:prstClr val="black"/>
                </a:solidFill>
                <a:latin typeface="Arial"/>
                <a:cs typeface="DejaVu Sans"/>
              </a:rPr>
              <a:t>Konkrete Syntax:</a:t>
            </a:r>
            <a:endParaRPr lang="de-DE" sz="2400" dirty="0" smtClean="0">
              <a:solidFill>
                <a:prstClr val="black"/>
              </a:solidFill>
              <a:latin typeface="Arial"/>
              <a:cs typeface="DejaVu Sans"/>
            </a:endParaRPr>
          </a:p>
          <a:p>
            <a:pPr marL="633390" lvl="2" indent="-234000" defTabSz="829022" fontAlgn="auto">
              <a:lnSpc>
                <a:spcPct val="112000"/>
              </a:lnSpc>
              <a:spcBef>
                <a:spcPts val="0"/>
              </a:spcBef>
              <a:spcAft>
                <a:spcPts val="300"/>
              </a:spcAft>
              <a:buFont typeface="Arial" panose="020B0604020202020204" pitchFamily="34" charset="0"/>
              <a:buChar char="•"/>
            </a:pPr>
            <a:r>
              <a:rPr lang="de-DE" sz="2400" dirty="0" smtClean="0">
                <a:solidFill>
                  <a:prstClr val="black"/>
                </a:solidFill>
                <a:latin typeface="Arial"/>
                <a:cs typeface="DejaVu Sans"/>
              </a:rPr>
              <a:t>Notation</a:t>
            </a:r>
            <a:r>
              <a:rPr lang="de-DE" sz="2400" dirty="0">
                <a:solidFill>
                  <a:prstClr val="black"/>
                </a:solidFill>
                <a:latin typeface="Arial"/>
                <a:cs typeface="DejaVu Sans"/>
              </a:rPr>
              <a:t>, ggf. graphische </a:t>
            </a:r>
            <a:r>
              <a:rPr lang="de-DE" sz="2400" dirty="0" smtClean="0">
                <a:solidFill>
                  <a:prstClr val="black"/>
                </a:solidFill>
                <a:latin typeface="Arial"/>
                <a:cs typeface="DejaVu Sans"/>
              </a:rPr>
              <a:t>Symbole.</a:t>
            </a:r>
          </a:p>
          <a:p>
            <a:pPr marL="234000" indent="-234000" defTabSz="829022" fontAlgn="auto">
              <a:lnSpc>
                <a:spcPct val="112000"/>
              </a:lnSpc>
              <a:spcBef>
                <a:spcPts val="0"/>
              </a:spcBef>
              <a:spcAft>
                <a:spcPts val="300"/>
              </a:spcAft>
              <a:buFont typeface="Arial" panose="020B0604020202020204" pitchFamily="34" charset="0"/>
              <a:buChar char="•"/>
            </a:pPr>
            <a:r>
              <a:rPr lang="de-DE" sz="2400" b="1" dirty="0" smtClean="0">
                <a:solidFill>
                  <a:prstClr val="black"/>
                </a:solidFill>
                <a:latin typeface="Arial"/>
                <a:cs typeface="DejaVu Sans"/>
              </a:rPr>
              <a:t>Dynamische Semantik:</a:t>
            </a:r>
            <a:endParaRPr lang="de-DE" sz="2400" dirty="0" smtClean="0">
              <a:solidFill>
                <a:prstClr val="black"/>
              </a:solidFill>
              <a:latin typeface="Arial"/>
              <a:cs typeface="DejaVu Sans"/>
            </a:endParaRPr>
          </a:p>
          <a:p>
            <a:pPr marL="633390" lvl="2" indent="-234000" defTabSz="829022" fontAlgn="auto">
              <a:lnSpc>
                <a:spcPct val="112000"/>
              </a:lnSpc>
              <a:spcBef>
                <a:spcPts val="0"/>
              </a:spcBef>
              <a:spcAft>
                <a:spcPts val="300"/>
              </a:spcAft>
              <a:buFont typeface="Arial" panose="020B0604020202020204" pitchFamily="34" charset="0"/>
              <a:buChar char="•"/>
            </a:pPr>
            <a:r>
              <a:rPr lang="de-DE" sz="2400" dirty="0" smtClean="0">
                <a:solidFill>
                  <a:prstClr val="black"/>
                </a:solidFill>
                <a:latin typeface="Arial"/>
                <a:cs typeface="DejaVu Sans"/>
              </a:rPr>
              <a:t>Verwendung</a:t>
            </a:r>
            <a:r>
              <a:rPr lang="de-DE" sz="2400" dirty="0">
                <a:solidFill>
                  <a:prstClr val="black"/>
                </a:solidFill>
                <a:latin typeface="Arial"/>
                <a:cs typeface="DejaVu Sans"/>
              </a:rPr>
              <a:t>, Bedeutung.</a:t>
            </a:r>
            <a:endParaRPr sz="2400" dirty="0">
              <a:solidFill>
                <a:prstClr val="black"/>
              </a:solidFill>
              <a:latin typeface="Arial"/>
              <a:cs typeface="DejaVu Sans"/>
            </a:endParaRPr>
          </a:p>
        </p:txBody>
      </p:sp>
      <p:sp>
        <p:nvSpPr>
          <p:cNvPr id="11" name="TextShape 4"/>
          <p:cNvSpPr txBox="1"/>
          <p:nvPr/>
        </p:nvSpPr>
        <p:spPr>
          <a:xfrm>
            <a:off x="6041197" y="2517182"/>
            <a:ext cx="3007536" cy="767802"/>
          </a:xfrm>
          <a:prstGeom prst="rect">
            <a:avLst/>
          </a:prstGeom>
        </p:spPr>
        <p:txBody>
          <a:bodyPr wrap="none" lIns="81597" tIns="40799" rIns="81597" bIns="40799"/>
          <a:lstStyle/>
          <a:p>
            <a:pPr defTabSz="829022" fontAlgn="auto">
              <a:spcBef>
                <a:spcPts val="0"/>
              </a:spcBef>
              <a:spcAft>
                <a:spcPts val="0"/>
              </a:spcAft>
            </a:pPr>
            <a:r>
              <a:rPr lang="de-DE" sz="2400" b="1" dirty="0">
                <a:solidFill>
                  <a:prstClr val="black"/>
                </a:solidFill>
                <a:latin typeface="Arial"/>
                <a:cs typeface="DejaVu Sans"/>
              </a:rPr>
              <a:t>Metamodell</a:t>
            </a:r>
            <a:endParaRPr dirty="0">
              <a:solidFill>
                <a:prstClr val="black"/>
              </a:solidFill>
              <a:latin typeface="Arial"/>
              <a:cs typeface="DejaVu Sans"/>
            </a:endParaRPr>
          </a:p>
          <a:p>
            <a:pPr defTabSz="829022" fontAlgn="auto">
              <a:spcBef>
                <a:spcPts val="0"/>
              </a:spcBef>
              <a:spcAft>
                <a:spcPts val="0"/>
              </a:spcAft>
            </a:pPr>
            <a:r>
              <a:rPr lang="de-DE" sz="2400" b="1" dirty="0">
                <a:solidFill>
                  <a:prstClr val="black"/>
                </a:solidFill>
                <a:latin typeface="Arial"/>
                <a:cs typeface="DejaVu Sans"/>
              </a:rPr>
              <a:t>+ </a:t>
            </a:r>
            <a:r>
              <a:rPr lang="de-DE" sz="2400" b="1" dirty="0" err="1">
                <a:solidFill>
                  <a:prstClr val="black"/>
                </a:solidFill>
                <a:latin typeface="Arial"/>
                <a:cs typeface="DejaVu Sans"/>
              </a:rPr>
              <a:t>Constraints</a:t>
            </a:r>
            <a:r>
              <a:rPr lang="de-DE" sz="2400" b="1" dirty="0">
                <a:solidFill>
                  <a:prstClr val="black"/>
                </a:solidFill>
                <a:latin typeface="Arial"/>
                <a:cs typeface="DejaVu Sans"/>
              </a:rPr>
              <a:t> (OCL)</a:t>
            </a:r>
            <a:endParaRPr dirty="0">
              <a:solidFill>
                <a:prstClr val="black"/>
              </a:solidFill>
              <a:latin typeface="Arial"/>
              <a:cs typeface="DejaVu Sans"/>
            </a:endParaRPr>
          </a:p>
        </p:txBody>
      </p:sp>
      <p:sp>
        <p:nvSpPr>
          <p:cNvPr id="12" name="TextShape 6"/>
          <p:cNvSpPr txBox="1"/>
          <p:nvPr/>
        </p:nvSpPr>
        <p:spPr>
          <a:xfrm>
            <a:off x="6436148" y="4437112"/>
            <a:ext cx="2168300" cy="767802"/>
          </a:xfrm>
          <a:prstGeom prst="rect">
            <a:avLst/>
          </a:prstGeom>
        </p:spPr>
        <p:txBody>
          <a:bodyPr wrap="none" lIns="81597" tIns="40799" rIns="81597" bIns="40799"/>
          <a:lstStyle/>
          <a:p>
            <a:pPr defTabSz="829022" fontAlgn="auto">
              <a:spcBef>
                <a:spcPts val="0"/>
              </a:spcBef>
              <a:spcAft>
                <a:spcPts val="0"/>
              </a:spcAft>
            </a:pPr>
            <a:r>
              <a:rPr lang="de-DE" sz="2400" b="1" dirty="0">
                <a:solidFill>
                  <a:prstClr val="black"/>
                </a:solidFill>
                <a:latin typeface="Arial"/>
                <a:cs typeface="DejaVu Sans"/>
              </a:rPr>
              <a:t>Informelle
Beschreibung</a:t>
            </a:r>
            <a:endParaRPr dirty="0">
              <a:solidFill>
                <a:prstClr val="black"/>
              </a:solidFill>
              <a:latin typeface="Arial"/>
              <a:cs typeface="DejaVu Sans"/>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92080" y="1988840"/>
            <a:ext cx="582717" cy="19346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87031" y="3933056"/>
            <a:ext cx="582717" cy="19346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Fußzeilenplatzhalter 16"/>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8" name="Foliennummernplatzhalter 17"/>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87</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29883826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idx="4294967295"/>
          </p:nvPr>
        </p:nvSpPr>
        <p:spPr>
          <a:xfrm>
            <a:off x="0" y="0"/>
            <a:ext cx="6084888" cy="979488"/>
          </a:xfrm>
        </p:spPr>
        <p:txBody>
          <a:bodyPr/>
          <a:lstStyle/>
          <a:p>
            <a:pPr defTabSz="829022" fontAlgn="auto">
              <a:spcBef>
                <a:spcPts val="0"/>
              </a:spcBef>
              <a:spcAft>
                <a:spcPts val="0"/>
              </a:spcAft>
            </a:pPr>
            <a:r>
              <a:rPr lang="de-DE" sz="3200" dirty="0">
                <a:solidFill>
                  <a:srgbClr val="7DA647"/>
                </a:solidFill>
                <a:latin typeface="Arial"/>
                <a:ea typeface="Arial-BoldMT"/>
                <a:cs typeface="DejaVu Sans"/>
              </a:rPr>
              <a:t>Model und Metamodell der UML</a:t>
            </a:r>
            <a:endParaRPr lang="de-DE" sz="3200" dirty="0">
              <a:solidFill>
                <a:prstClr val="black"/>
              </a:solidFill>
              <a:latin typeface="Arial"/>
              <a:cs typeface="DejaVu Sans"/>
            </a:endParaRPr>
          </a:p>
        </p:txBody>
      </p:sp>
      <p:sp>
        <p:nvSpPr>
          <p:cNvPr id="15" name="TextShape 2"/>
          <p:cNvSpPr txBox="1"/>
          <p:nvPr/>
        </p:nvSpPr>
        <p:spPr>
          <a:xfrm>
            <a:off x="97965" y="1306342"/>
            <a:ext cx="9143433" cy="3526796"/>
          </a:xfrm>
          <a:prstGeom prst="rect">
            <a:avLst/>
          </a:prstGeom>
        </p:spPr>
        <p:txBody>
          <a:bodyPr lIns="82902" tIns="41451" rIns="82902" bIns="41451"/>
          <a:lstStyle/>
          <a:p>
            <a:pPr marL="342000" indent="-342000" defTabSz="829022" fontAlgn="auto">
              <a:lnSpc>
                <a:spcPct val="112000"/>
              </a:lnSpc>
              <a:spcBef>
                <a:spcPts val="0"/>
              </a:spcBef>
              <a:spcAft>
                <a:spcPts val="150"/>
              </a:spcAft>
            </a:pPr>
            <a:r>
              <a:rPr lang="de-DE" sz="2200" b="1" dirty="0" smtClean="0">
                <a:solidFill>
                  <a:srgbClr val="000000"/>
                </a:solidFill>
                <a:latin typeface="Arial"/>
                <a:cs typeface="DejaVu Sans"/>
              </a:rPr>
              <a:t>Modell:</a:t>
            </a:r>
            <a:endParaRPr lang="de-DE" dirty="0" smtClean="0">
              <a:solidFill>
                <a:prstClr val="black"/>
              </a:solidFill>
              <a:latin typeface="Arial"/>
              <a:cs typeface="DejaVu Sans"/>
            </a:endParaRPr>
          </a:p>
          <a:p>
            <a:pPr marL="342000" indent="-342000" defTabSz="829022" fontAlgn="auto">
              <a:lnSpc>
                <a:spcPct val="112000"/>
              </a:lnSpc>
              <a:spcBef>
                <a:spcPts val="0"/>
              </a:spcBef>
              <a:spcAft>
                <a:spcPts val="150"/>
              </a:spcAft>
              <a:buFont typeface="Arial" panose="020B0604020202020204" pitchFamily="34" charset="0"/>
              <a:buChar char="•"/>
            </a:pPr>
            <a:r>
              <a:rPr lang="de-DE" sz="2200" b="1" dirty="0" smtClean="0">
                <a:solidFill>
                  <a:srgbClr val="000000"/>
                </a:solidFill>
                <a:latin typeface="Arial"/>
                <a:cs typeface="DejaVu Sans"/>
              </a:rPr>
              <a:t>Real </a:t>
            </a:r>
            <a:r>
              <a:rPr lang="de-DE" sz="2200" b="1" dirty="0">
                <a:solidFill>
                  <a:srgbClr val="000000"/>
                </a:solidFill>
                <a:latin typeface="Arial"/>
                <a:cs typeface="DejaVu Sans"/>
              </a:rPr>
              <a:t>existierendes System</a:t>
            </a:r>
            <a:r>
              <a:rPr lang="de-DE" sz="2200" dirty="0">
                <a:solidFill>
                  <a:srgbClr val="000000"/>
                </a:solidFill>
                <a:latin typeface="Arial"/>
                <a:cs typeface="DejaVu Sans"/>
              </a:rPr>
              <a:t> als UML-Modell durch Anzahl von UML-Diagrammen </a:t>
            </a:r>
            <a:r>
              <a:rPr lang="de-DE" sz="2200" dirty="0" smtClean="0">
                <a:solidFill>
                  <a:srgbClr val="000000"/>
                </a:solidFill>
                <a:latin typeface="Arial"/>
                <a:cs typeface="DejaVu Sans"/>
              </a:rPr>
              <a:t>beschrieben:</a:t>
            </a:r>
            <a:endParaRPr lang="de-DE" dirty="0" smtClean="0">
              <a:solidFill>
                <a:prstClr val="black"/>
              </a:solidFill>
              <a:latin typeface="Arial"/>
              <a:cs typeface="DejaVu Sans"/>
            </a:endParaRPr>
          </a:p>
          <a:p>
            <a:pPr marL="720000" lvl="1" indent="-342000" defTabSz="829022" fontAlgn="auto">
              <a:lnSpc>
                <a:spcPct val="112000"/>
              </a:lnSpc>
              <a:spcBef>
                <a:spcPts val="0"/>
              </a:spcBef>
              <a:spcAft>
                <a:spcPts val="150"/>
              </a:spcAft>
              <a:buFont typeface="Symbol" panose="05050102010706020507" pitchFamily="18" charset="2"/>
              <a:buChar char="-"/>
            </a:pPr>
            <a:r>
              <a:rPr lang="de-DE" sz="2200" dirty="0" smtClean="0">
                <a:solidFill>
                  <a:srgbClr val="000000"/>
                </a:solidFill>
                <a:latin typeface="Arial"/>
                <a:cs typeface="DejaVu Sans"/>
              </a:rPr>
              <a:t>Klassendiagramm</a:t>
            </a:r>
            <a:r>
              <a:rPr lang="de-DE" sz="2200" dirty="0">
                <a:solidFill>
                  <a:srgbClr val="000000"/>
                </a:solidFill>
                <a:latin typeface="Arial"/>
                <a:cs typeface="DejaVu Sans"/>
              </a:rPr>
              <a:t>, Sequenzdiagramm, …</a:t>
            </a:r>
            <a:endParaRPr dirty="0">
              <a:solidFill>
                <a:prstClr val="black"/>
              </a:solidFill>
              <a:latin typeface="Arial"/>
              <a:cs typeface="DejaVu Sans"/>
            </a:endParaRPr>
          </a:p>
          <a:p>
            <a:pPr marL="342000" indent="-342000" defTabSz="829022" fontAlgn="auto">
              <a:lnSpc>
                <a:spcPct val="112000"/>
              </a:lnSpc>
              <a:spcBef>
                <a:spcPts val="0"/>
              </a:spcBef>
              <a:spcAft>
                <a:spcPts val="150"/>
              </a:spcAft>
            </a:pPr>
            <a:r>
              <a:rPr lang="de-DE" sz="2200" b="1" dirty="0" smtClean="0">
                <a:solidFill>
                  <a:srgbClr val="000000"/>
                </a:solidFill>
                <a:latin typeface="Arial"/>
                <a:cs typeface="DejaVu Sans"/>
              </a:rPr>
              <a:t>Metamodell:</a:t>
            </a:r>
            <a:endParaRPr lang="de-DE" dirty="0" smtClean="0">
              <a:solidFill>
                <a:prstClr val="black"/>
              </a:solidFill>
              <a:latin typeface="Arial"/>
              <a:cs typeface="DejaVu Sans"/>
            </a:endParaRPr>
          </a:p>
          <a:p>
            <a:pPr marL="342000" indent="-342000" defTabSz="829022" fontAlgn="auto">
              <a:lnSpc>
                <a:spcPct val="112000"/>
              </a:lnSpc>
              <a:spcBef>
                <a:spcPts val="0"/>
              </a:spcBef>
              <a:spcAft>
                <a:spcPts val="150"/>
              </a:spcAft>
              <a:buFont typeface="Arial" panose="020B0604020202020204" pitchFamily="34" charset="0"/>
              <a:buChar char="•"/>
            </a:pPr>
            <a:r>
              <a:rPr lang="de-DE" sz="2200" dirty="0" smtClean="0">
                <a:solidFill>
                  <a:srgbClr val="000000"/>
                </a:solidFill>
                <a:latin typeface="Arial"/>
                <a:cs typeface="DejaVu Sans"/>
              </a:rPr>
              <a:t>UML-Diagramme </a:t>
            </a:r>
            <a:r>
              <a:rPr lang="de-DE" sz="2200" dirty="0">
                <a:solidFill>
                  <a:srgbClr val="000000"/>
                </a:solidFill>
                <a:latin typeface="Arial"/>
                <a:cs typeface="DejaVu Sans"/>
              </a:rPr>
              <a:t>beinhalten </a:t>
            </a:r>
            <a:r>
              <a:rPr lang="de-DE" sz="2200" b="1" dirty="0" smtClean="0">
                <a:solidFill>
                  <a:srgbClr val="000000"/>
                </a:solidFill>
                <a:latin typeface="Arial"/>
                <a:cs typeface="DejaVu Sans"/>
              </a:rPr>
              <a:t>Notationselemente</a:t>
            </a:r>
            <a:r>
              <a:rPr lang="de-DE" sz="2200" dirty="0" smtClean="0">
                <a:solidFill>
                  <a:srgbClr val="000000"/>
                </a:solidFill>
                <a:latin typeface="Arial"/>
                <a:cs typeface="DejaVu Sans"/>
              </a:rPr>
              <a:t>:</a:t>
            </a:r>
            <a:endParaRPr lang="de-DE" dirty="0" smtClean="0">
              <a:solidFill>
                <a:prstClr val="black"/>
              </a:solidFill>
              <a:latin typeface="Arial"/>
              <a:cs typeface="DejaVu Sans"/>
            </a:endParaRPr>
          </a:p>
          <a:p>
            <a:pPr marL="720000" lvl="1" indent="-342000" defTabSz="829022" fontAlgn="auto">
              <a:lnSpc>
                <a:spcPct val="112000"/>
              </a:lnSpc>
              <a:spcBef>
                <a:spcPts val="0"/>
              </a:spcBef>
              <a:spcAft>
                <a:spcPts val="150"/>
              </a:spcAft>
              <a:buFont typeface="Symbol" panose="05050102010706020507" pitchFamily="18" charset="2"/>
              <a:buChar char="-"/>
            </a:pPr>
            <a:r>
              <a:rPr lang="de-DE" sz="2200" dirty="0" smtClean="0">
                <a:solidFill>
                  <a:srgbClr val="000000"/>
                </a:solidFill>
                <a:latin typeface="Arial"/>
                <a:cs typeface="DejaVu Sans"/>
              </a:rPr>
              <a:t>Rechtecke</a:t>
            </a:r>
            <a:r>
              <a:rPr lang="de-DE" sz="2200" dirty="0">
                <a:solidFill>
                  <a:srgbClr val="000000"/>
                </a:solidFill>
                <a:latin typeface="Arial"/>
                <a:cs typeface="DejaVu Sans"/>
              </a:rPr>
              <a:t>, Pfeile, Balls, Sockets, Stereotypen, </a:t>
            </a:r>
            <a:r>
              <a:rPr lang="de-DE" sz="2200" dirty="0" smtClean="0">
                <a:solidFill>
                  <a:srgbClr val="000000"/>
                </a:solidFill>
                <a:latin typeface="Arial"/>
                <a:cs typeface="DejaVu Sans"/>
              </a:rPr>
              <a:t>…</a:t>
            </a:r>
            <a:endParaRPr lang="de-DE" dirty="0" smtClean="0">
              <a:solidFill>
                <a:prstClr val="black"/>
              </a:solidFill>
              <a:latin typeface="Arial"/>
              <a:cs typeface="DejaVu Sans"/>
            </a:endParaRPr>
          </a:p>
          <a:p>
            <a:pPr marL="342000" indent="-342000" defTabSz="829022" fontAlgn="auto">
              <a:lnSpc>
                <a:spcPct val="112000"/>
              </a:lnSpc>
              <a:spcBef>
                <a:spcPts val="0"/>
              </a:spcBef>
              <a:spcAft>
                <a:spcPts val="150"/>
              </a:spcAft>
              <a:buFont typeface="Arial" panose="020B0604020202020204" pitchFamily="34" charset="0"/>
              <a:buChar char="•"/>
            </a:pPr>
            <a:r>
              <a:rPr lang="de-DE" sz="2200" b="1" dirty="0" smtClean="0">
                <a:solidFill>
                  <a:srgbClr val="000000"/>
                </a:solidFill>
                <a:latin typeface="Arial"/>
                <a:cs typeface="DejaVu Sans"/>
              </a:rPr>
              <a:t>Definition</a:t>
            </a:r>
            <a:r>
              <a:rPr lang="de-DE" sz="2200" dirty="0" smtClean="0">
                <a:solidFill>
                  <a:srgbClr val="000000"/>
                </a:solidFill>
                <a:latin typeface="Arial"/>
                <a:cs typeface="DejaVu Sans"/>
              </a:rPr>
              <a:t> </a:t>
            </a:r>
            <a:r>
              <a:rPr lang="de-DE" sz="2200" dirty="0">
                <a:solidFill>
                  <a:srgbClr val="000000"/>
                </a:solidFill>
                <a:latin typeface="Arial"/>
                <a:cs typeface="DejaVu Sans"/>
              </a:rPr>
              <a:t>der UML-Diagramme als </a:t>
            </a:r>
            <a:r>
              <a:rPr lang="de-DE" sz="2200" dirty="0" smtClean="0">
                <a:solidFill>
                  <a:srgbClr val="000000"/>
                </a:solidFill>
                <a:latin typeface="Arial"/>
                <a:cs typeface="DejaVu Sans"/>
              </a:rPr>
              <a:t>Metamodell:</a:t>
            </a:r>
            <a:endParaRPr lang="de-DE" dirty="0" smtClean="0">
              <a:solidFill>
                <a:prstClr val="black"/>
              </a:solidFill>
              <a:latin typeface="Arial"/>
              <a:cs typeface="DejaVu Sans"/>
            </a:endParaRPr>
          </a:p>
          <a:p>
            <a:pPr marL="720000" lvl="1" indent="-342000" defTabSz="829022" fontAlgn="auto">
              <a:lnSpc>
                <a:spcPct val="112000"/>
              </a:lnSpc>
              <a:spcBef>
                <a:spcPts val="0"/>
              </a:spcBef>
              <a:spcAft>
                <a:spcPts val="150"/>
              </a:spcAft>
              <a:buFont typeface="Symbol" panose="05050102010706020507" pitchFamily="18" charset="2"/>
              <a:buChar char="-"/>
            </a:pPr>
            <a:r>
              <a:rPr lang="de-DE" sz="2200" dirty="0" smtClean="0">
                <a:solidFill>
                  <a:srgbClr val="000000"/>
                </a:solidFill>
                <a:latin typeface="Arial"/>
                <a:cs typeface="DejaVu Sans"/>
              </a:rPr>
              <a:t>UML </a:t>
            </a:r>
            <a:r>
              <a:rPr lang="de-DE" sz="2200" dirty="0">
                <a:solidFill>
                  <a:srgbClr val="000000"/>
                </a:solidFill>
                <a:latin typeface="Arial"/>
                <a:cs typeface="DejaVu Sans"/>
              </a:rPr>
              <a:t>Standard (UML 2.0 </a:t>
            </a:r>
            <a:r>
              <a:rPr lang="de-DE" sz="2200" dirty="0" err="1">
                <a:solidFill>
                  <a:srgbClr val="000000"/>
                </a:solidFill>
                <a:latin typeface="Arial"/>
                <a:cs typeface="DejaVu Sans"/>
              </a:rPr>
              <a:t>Superstructure</a:t>
            </a:r>
            <a:r>
              <a:rPr lang="de-DE" sz="2200" dirty="0">
                <a:solidFill>
                  <a:srgbClr val="000000"/>
                </a:solidFill>
                <a:latin typeface="Arial"/>
                <a:cs typeface="DejaVu Sans"/>
              </a:rPr>
              <a:t>).</a:t>
            </a:r>
            <a:endParaRPr dirty="0">
              <a:solidFill>
                <a:prstClr val="black"/>
              </a:solidFill>
              <a:latin typeface="Arial"/>
              <a:cs typeface="DejaVu Sans"/>
            </a:endParaRPr>
          </a:p>
        </p:txBody>
      </p:sp>
      <p:sp>
        <p:nvSpPr>
          <p:cNvPr id="16" name="Line 3"/>
          <p:cNvSpPr/>
          <p:nvPr/>
        </p:nvSpPr>
        <p:spPr>
          <a:xfrm>
            <a:off x="3002965" y="5550647"/>
            <a:ext cx="2221854" cy="0"/>
          </a:xfrm>
          <a:prstGeom prst="line">
            <a:avLst/>
          </a:prstGeom>
          <a:ln w="12600">
            <a:solidFill>
              <a:srgbClr val="000000"/>
            </a:solidFill>
            <a:custDash>
              <a:ds d="141000" sp="105000"/>
            </a:custDash>
            <a:miter/>
            <a:tailEnd type="arrow" w="lg" len="lg"/>
          </a:ln>
        </p:spPr>
      </p:sp>
      <p:sp>
        <p:nvSpPr>
          <p:cNvPr id="17" name="CustomShape 4"/>
          <p:cNvSpPr/>
          <p:nvPr/>
        </p:nvSpPr>
        <p:spPr>
          <a:xfrm>
            <a:off x="899592" y="5225368"/>
            <a:ext cx="2299303" cy="653824"/>
          </a:xfrm>
          <a:prstGeom prst="rect">
            <a:avLst/>
          </a:prstGeom>
          <a:solidFill>
            <a:srgbClr val="FFFFFF"/>
          </a:solidFill>
          <a:ln w="12600">
            <a:solidFill>
              <a:srgbClr val="000000"/>
            </a:solidFill>
            <a:miter/>
          </a:ln>
        </p:spPr>
        <p:txBody>
          <a:bodyPr wrap="none" lIns="81597" tIns="42431" rIns="81597" bIns="42431" anchor="ctr"/>
          <a:lstStyle/>
          <a:p>
            <a:pPr algn="ctr" defTabSz="829022" fontAlgn="auto">
              <a:spcBef>
                <a:spcPts val="0"/>
              </a:spcBef>
              <a:spcAft>
                <a:spcPts val="0"/>
              </a:spcAft>
              <a:buSzPct val="25000"/>
            </a:pPr>
            <a:r>
              <a:rPr lang="de-DE" sz="1700" dirty="0">
                <a:solidFill>
                  <a:prstClr val="black"/>
                </a:solidFill>
                <a:latin typeface="Arial"/>
                <a:ea typeface="ＭＳ Ｐゴシック"/>
                <a:cs typeface="DejaVu Sans"/>
              </a:rPr>
              <a:t>UML Diagramm eines </a:t>
            </a:r>
            <a:endParaRPr lang="de-DE" sz="1700" dirty="0" smtClean="0">
              <a:solidFill>
                <a:prstClr val="black"/>
              </a:solidFill>
              <a:latin typeface="Arial"/>
              <a:ea typeface="ＭＳ Ｐゴシック"/>
              <a:cs typeface="DejaVu Sans"/>
            </a:endParaRPr>
          </a:p>
          <a:p>
            <a:pPr algn="ctr" defTabSz="829022" fontAlgn="auto">
              <a:spcBef>
                <a:spcPts val="0"/>
              </a:spcBef>
              <a:spcAft>
                <a:spcPts val="0"/>
              </a:spcAft>
              <a:buSzPct val="25000"/>
            </a:pPr>
            <a:r>
              <a:rPr lang="de-DE" sz="1700" dirty="0" smtClean="0">
                <a:solidFill>
                  <a:prstClr val="black"/>
                </a:solidFill>
                <a:latin typeface="Arial"/>
                <a:ea typeface="ＭＳ Ｐゴシック"/>
                <a:cs typeface="DejaVu Sans"/>
              </a:rPr>
              <a:t>Software-Systems</a:t>
            </a:r>
            <a:endParaRPr sz="1700" dirty="0">
              <a:solidFill>
                <a:prstClr val="black"/>
              </a:solidFill>
              <a:latin typeface="Arial"/>
              <a:cs typeface="DejaVu Sans"/>
            </a:endParaRPr>
          </a:p>
        </p:txBody>
      </p:sp>
      <p:sp>
        <p:nvSpPr>
          <p:cNvPr id="18" name="CustomShape 5"/>
          <p:cNvSpPr/>
          <p:nvPr/>
        </p:nvSpPr>
        <p:spPr>
          <a:xfrm>
            <a:off x="5224821" y="5225368"/>
            <a:ext cx="3091595" cy="652191"/>
          </a:xfrm>
          <a:prstGeom prst="rect">
            <a:avLst/>
          </a:prstGeom>
          <a:solidFill>
            <a:srgbClr val="FFFFFF"/>
          </a:solidFill>
          <a:ln w="12600">
            <a:solidFill>
              <a:srgbClr val="000000"/>
            </a:solidFill>
            <a:miter/>
          </a:ln>
        </p:spPr>
        <p:txBody>
          <a:bodyPr wrap="none" lIns="81597" tIns="42431" rIns="81597" bIns="42431" anchor="ctr"/>
          <a:lstStyle/>
          <a:p>
            <a:pPr algn="ctr" defTabSz="829022" fontAlgn="auto">
              <a:spcBef>
                <a:spcPts val="0"/>
              </a:spcBef>
              <a:spcAft>
                <a:spcPts val="0"/>
              </a:spcAft>
              <a:buSzPct val="25000"/>
            </a:pPr>
            <a:r>
              <a:rPr lang="de-DE" dirty="0">
                <a:solidFill>
                  <a:prstClr val="black"/>
                </a:solidFill>
                <a:latin typeface="Arial"/>
                <a:ea typeface="ＭＳ Ｐゴシック"/>
                <a:cs typeface="DejaVu Sans"/>
              </a:rPr>
              <a:t>UML-Komponentendiagramm</a:t>
            </a:r>
            <a:endParaRPr dirty="0">
              <a:solidFill>
                <a:prstClr val="black"/>
              </a:solidFill>
              <a:latin typeface="Arial"/>
              <a:cs typeface="DejaVu Sans"/>
            </a:endParaRPr>
          </a:p>
          <a:p>
            <a:pPr algn="ctr" defTabSz="829022" fontAlgn="auto">
              <a:spcBef>
                <a:spcPts val="0"/>
              </a:spcBef>
              <a:spcAft>
                <a:spcPts val="0"/>
              </a:spcAft>
              <a:buSzPct val="25000"/>
            </a:pPr>
            <a:r>
              <a:rPr lang="de-DE" sz="900" dirty="0">
                <a:solidFill>
                  <a:prstClr val="black"/>
                </a:solidFill>
                <a:latin typeface="Arial"/>
                <a:ea typeface="ＭＳ Ｐゴシック"/>
                <a:cs typeface="DejaVu Sans"/>
              </a:rPr>
              <a:t>(</a:t>
            </a:r>
            <a:r>
              <a:rPr lang="de-DE" sz="900" dirty="0" err="1">
                <a:solidFill>
                  <a:prstClr val="black"/>
                </a:solidFill>
                <a:latin typeface="Arial"/>
                <a:ea typeface="ＭＳ Ｐゴシック"/>
                <a:cs typeface="DejaVu Sans"/>
              </a:rPr>
              <a:t>Superstructure</a:t>
            </a:r>
            <a:r>
              <a:rPr lang="de-DE" sz="900" dirty="0">
                <a:solidFill>
                  <a:prstClr val="black"/>
                </a:solidFill>
                <a:latin typeface="Arial"/>
                <a:ea typeface="ＭＳ Ｐゴシック"/>
                <a:cs typeface="DejaVu Sans"/>
              </a:rPr>
              <a:t>)</a:t>
            </a:r>
            <a:endParaRPr dirty="0">
              <a:solidFill>
                <a:prstClr val="black"/>
              </a:solidFill>
              <a:latin typeface="Arial"/>
              <a:cs typeface="DejaVu Sans"/>
            </a:endParaRPr>
          </a:p>
        </p:txBody>
      </p:sp>
      <p:sp>
        <p:nvSpPr>
          <p:cNvPr id="19" name="CustomShape 6"/>
          <p:cNvSpPr/>
          <p:nvPr/>
        </p:nvSpPr>
        <p:spPr>
          <a:xfrm>
            <a:off x="3515325" y="5315831"/>
            <a:ext cx="1198769" cy="250818"/>
          </a:xfrm>
          <a:prstGeom prst="rect">
            <a:avLst/>
          </a:prstGeom>
          <a:noFill/>
          <a:ln>
            <a:noFill/>
          </a:ln>
        </p:spPr>
        <p:txBody>
          <a:bodyPr wrap="none" lIns="81597" tIns="42431" rIns="81597" bIns="42431"/>
          <a:lstStyle/>
          <a:p>
            <a:pPr algn="ctr" defTabSz="829022" fontAlgn="auto">
              <a:spcBef>
                <a:spcPts val="0"/>
              </a:spcBef>
              <a:spcAft>
                <a:spcPts val="0"/>
              </a:spcAft>
              <a:buSzPct val="25000"/>
              <a:buFont typeface="StarSymbol"/>
              <a:buChar char=""/>
            </a:pPr>
            <a:r>
              <a:rPr lang="de-DE" sz="1100">
                <a:solidFill>
                  <a:prstClr val="black"/>
                </a:solidFill>
                <a:latin typeface="Arial"/>
                <a:ea typeface="ＭＳ Ｐゴシック"/>
                <a:cs typeface="DejaVu Sans"/>
              </a:rPr>
              <a:t>&lt;&lt;instanceOf&gt;&gt;</a:t>
            </a:r>
            <a:endParaRPr>
              <a:solidFill>
                <a:prstClr val="black"/>
              </a:solidFill>
              <a:latin typeface="Arial"/>
              <a:cs typeface="DejaVu Sans"/>
            </a:endParaRPr>
          </a:p>
        </p:txBody>
      </p:sp>
      <p:sp>
        <p:nvSpPr>
          <p:cNvPr id="20" name="CustomShape 7"/>
          <p:cNvSpPr/>
          <p:nvPr/>
        </p:nvSpPr>
        <p:spPr>
          <a:xfrm>
            <a:off x="3123789" y="5563710"/>
            <a:ext cx="621100" cy="250818"/>
          </a:xfrm>
          <a:prstGeom prst="rect">
            <a:avLst/>
          </a:prstGeom>
          <a:noFill/>
          <a:ln>
            <a:noFill/>
          </a:ln>
        </p:spPr>
        <p:txBody>
          <a:bodyPr wrap="none" lIns="81597" tIns="42431" rIns="81597" bIns="42431"/>
          <a:lstStyle/>
          <a:p>
            <a:pPr algn="ctr" defTabSz="829022" fontAlgn="auto">
              <a:spcBef>
                <a:spcPts val="0"/>
              </a:spcBef>
              <a:spcAft>
                <a:spcPts val="0"/>
              </a:spcAft>
              <a:buSzPct val="25000"/>
              <a:buFont typeface="StarSymbol"/>
              <a:buChar char=""/>
            </a:pPr>
            <a:r>
              <a:rPr lang="de-DE" sz="1100">
                <a:solidFill>
                  <a:prstClr val="black"/>
                </a:solidFill>
                <a:latin typeface="Arial"/>
                <a:ea typeface="ＭＳ Ｐゴシック"/>
                <a:cs typeface="DejaVu Sans"/>
              </a:rPr>
              <a:t>Modell</a:t>
            </a:r>
            <a:endParaRPr>
              <a:solidFill>
                <a:prstClr val="black"/>
              </a:solidFill>
              <a:latin typeface="Arial"/>
              <a:cs typeface="DejaVu Sans"/>
            </a:endParaRPr>
          </a:p>
        </p:txBody>
      </p:sp>
      <p:sp>
        <p:nvSpPr>
          <p:cNvPr id="21" name="CustomShape 8"/>
          <p:cNvSpPr/>
          <p:nvPr/>
        </p:nvSpPr>
        <p:spPr>
          <a:xfrm>
            <a:off x="4372196" y="5563710"/>
            <a:ext cx="930671" cy="250818"/>
          </a:xfrm>
          <a:prstGeom prst="rect">
            <a:avLst/>
          </a:prstGeom>
          <a:noFill/>
          <a:ln>
            <a:noFill/>
          </a:ln>
        </p:spPr>
        <p:txBody>
          <a:bodyPr wrap="none" lIns="81597" tIns="42431" rIns="81597" bIns="42431"/>
          <a:lstStyle/>
          <a:p>
            <a:pPr algn="ctr" defTabSz="829022" fontAlgn="auto">
              <a:spcBef>
                <a:spcPts val="0"/>
              </a:spcBef>
              <a:spcAft>
                <a:spcPts val="0"/>
              </a:spcAft>
              <a:buSzPct val="25000"/>
              <a:buFont typeface="StarSymbol"/>
              <a:buChar char=""/>
            </a:pPr>
            <a:r>
              <a:rPr lang="de-DE" sz="1100">
                <a:solidFill>
                  <a:prstClr val="black"/>
                </a:solidFill>
                <a:latin typeface="Arial"/>
                <a:ea typeface="ＭＳ Ｐゴシック"/>
                <a:cs typeface="DejaVu Sans"/>
              </a:rPr>
              <a:t>Metamodell</a:t>
            </a:r>
            <a:endParaRPr>
              <a:solidFill>
                <a:prstClr val="black"/>
              </a:solidFill>
              <a:latin typeface="Arial"/>
              <a:cs typeface="DejaVu Sans"/>
            </a:endParaRPr>
          </a:p>
        </p:txBody>
      </p:sp>
      <p:sp>
        <p:nvSpPr>
          <p:cNvPr id="10" name="Fußzeilenplatzhalter 9"/>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1" name="Foliennummernplatzhalter 10"/>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88</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6501827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idx="4294967295"/>
          </p:nvPr>
        </p:nvSpPr>
        <p:spPr>
          <a:xfrm>
            <a:off x="0" y="0"/>
            <a:ext cx="5878513" cy="979488"/>
          </a:xfrm>
        </p:spPr>
        <p:txBody>
          <a:bodyPr/>
          <a:lstStyle/>
          <a:p>
            <a:pPr defTabSz="829022" fontAlgn="auto">
              <a:spcBef>
                <a:spcPts val="0"/>
              </a:spcBef>
              <a:spcAft>
                <a:spcPts val="0"/>
              </a:spcAft>
            </a:pPr>
            <a:r>
              <a:rPr lang="de-DE" sz="3200" dirty="0">
                <a:solidFill>
                  <a:srgbClr val="7DA647"/>
                </a:solidFill>
                <a:latin typeface="Arial"/>
                <a:ea typeface="Arial-BoldMT"/>
                <a:cs typeface="DejaVu Sans"/>
              </a:rPr>
              <a:t>Standards im
Dunstkreis der MDA</a:t>
            </a:r>
            <a:endParaRPr lang="de-DE" sz="3200" dirty="0">
              <a:solidFill>
                <a:prstClr val="black"/>
              </a:solidFill>
              <a:latin typeface="Arial"/>
              <a:cs typeface="DejaVu Sans"/>
            </a:endParaRPr>
          </a:p>
        </p:txBody>
      </p:sp>
      <p:sp>
        <p:nvSpPr>
          <p:cNvPr id="11" name="TextShape 2"/>
          <p:cNvSpPr txBox="1"/>
          <p:nvPr/>
        </p:nvSpPr>
        <p:spPr>
          <a:xfrm>
            <a:off x="163281" y="1306342"/>
            <a:ext cx="8980157" cy="4616612"/>
          </a:xfrm>
          <a:prstGeom prst="rect">
            <a:avLst/>
          </a:prstGeom>
        </p:spPr>
        <p:txBody>
          <a:bodyPr wrap="square" lIns="0" tIns="0" rIns="0" bIns="0"/>
          <a:lstStyle/>
          <a:p>
            <a:pPr marL="342000" indent="-342000" defTabSz="829022" fontAlgn="auto">
              <a:spcBef>
                <a:spcPts val="0"/>
              </a:spcBef>
              <a:spcAft>
                <a:spcPts val="300"/>
              </a:spcAft>
            </a:pPr>
            <a:r>
              <a:rPr lang="de-DE" sz="2200" b="1" dirty="0" err="1">
                <a:solidFill>
                  <a:prstClr val="black"/>
                </a:solidFill>
                <a:latin typeface="Arial"/>
                <a:ea typeface="Arial-BoldMT"/>
                <a:cs typeface="DejaVu Sans"/>
              </a:rPr>
              <a:t>Meta</a:t>
            </a:r>
            <a:r>
              <a:rPr lang="de-DE" sz="2200" b="1" dirty="0">
                <a:solidFill>
                  <a:prstClr val="black"/>
                </a:solidFill>
                <a:latin typeface="Arial"/>
                <a:ea typeface="Arial-BoldMT"/>
                <a:cs typeface="DejaVu Sans"/>
              </a:rPr>
              <a:t> </a:t>
            </a:r>
            <a:r>
              <a:rPr lang="de-DE" sz="2200" b="1" dirty="0" err="1">
                <a:solidFill>
                  <a:prstClr val="black"/>
                </a:solidFill>
                <a:latin typeface="Arial"/>
                <a:ea typeface="Arial-BoldMT"/>
                <a:cs typeface="DejaVu Sans"/>
              </a:rPr>
              <a:t>Object</a:t>
            </a:r>
            <a:r>
              <a:rPr lang="de-DE" sz="2200" b="1" dirty="0">
                <a:solidFill>
                  <a:prstClr val="black"/>
                </a:solidFill>
                <a:latin typeface="Arial"/>
                <a:ea typeface="Arial-BoldMT"/>
                <a:cs typeface="DejaVu Sans"/>
              </a:rPr>
              <a:t> Facility (MOF</a:t>
            </a:r>
            <a:r>
              <a:rPr lang="de-DE" sz="2200" b="1" dirty="0" smtClean="0">
                <a:solidFill>
                  <a:prstClr val="black"/>
                </a:solidFill>
                <a:latin typeface="Arial"/>
                <a:ea typeface="Arial-BoldMT"/>
                <a:cs typeface="DejaVu Sans"/>
              </a:rPr>
              <a:t>):</a:t>
            </a:r>
            <a:endParaRPr lang="de-DE" sz="2200" dirty="0" smtClean="0">
              <a:solidFill>
                <a:prstClr val="black"/>
              </a:solidFill>
              <a:latin typeface="Arial"/>
              <a:cs typeface="DejaVu Sans"/>
            </a:endParaRPr>
          </a:p>
          <a:p>
            <a:pPr marL="360000" indent="-342000" defTabSz="829022" fontAlgn="auto">
              <a:spcBef>
                <a:spcPts val="0"/>
              </a:spcBef>
              <a:spcAft>
                <a:spcPts val="300"/>
              </a:spcAft>
              <a:buFont typeface="Arial" panose="020B0604020202020204" pitchFamily="34" charset="0"/>
              <a:buChar char="•"/>
            </a:pPr>
            <a:r>
              <a:rPr lang="de-DE" sz="2200" dirty="0" smtClean="0">
                <a:solidFill>
                  <a:prstClr val="black"/>
                </a:solidFill>
                <a:latin typeface="Arial"/>
                <a:ea typeface="TimesNewRomanPSMT"/>
                <a:cs typeface="DejaVu Sans"/>
              </a:rPr>
              <a:t>Modellbasierte </a:t>
            </a:r>
            <a:r>
              <a:rPr lang="de-DE" sz="2200" dirty="0">
                <a:solidFill>
                  <a:prstClr val="black"/>
                </a:solidFill>
                <a:latin typeface="Arial"/>
                <a:ea typeface="TimesNewRomanPSMT"/>
                <a:cs typeface="DejaVu Sans"/>
              </a:rPr>
              <a:t>Sprache der OMG zur Definition von Metamodellen. </a:t>
            </a:r>
            <a:endParaRPr lang="de-DE" sz="2200" dirty="0" smtClean="0">
              <a:solidFill>
                <a:prstClr val="black"/>
              </a:solidFill>
              <a:latin typeface="Arial"/>
              <a:cs typeface="DejaVu Sans"/>
            </a:endParaRPr>
          </a:p>
          <a:p>
            <a:pPr marL="360000" indent="-342000" defTabSz="829022" fontAlgn="auto">
              <a:spcBef>
                <a:spcPts val="0"/>
              </a:spcBef>
              <a:spcAft>
                <a:spcPts val="900"/>
              </a:spcAft>
              <a:buFont typeface="Arial" panose="020B0604020202020204" pitchFamily="34" charset="0"/>
              <a:buChar char="•"/>
            </a:pPr>
            <a:r>
              <a:rPr lang="de-DE" sz="2200" dirty="0" smtClean="0">
                <a:solidFill>
                  <a:prstClr val="black"/>
                </a:solidFill>
                <a:latin typeface="Arial"/>
                <a:ea typeface="TimesNewRomanPSMT"/>
                <a:cs typeface="DejaVu Sans"/>
              </a:rPr>
              <a:t>Bsp</a:t>
            </a:r>
            <a:r>
              <a:rPr lang="de-DE" sz="2200" dirty="0">
                <a:solidFill>
                  <a:prstClr val="black"/>
                </a:solidFill>
                <a:latin typeface="Arial"/>
                <a:ea typeface="TimesNewRomanPSMT"/>
                <a:cs typeface="DejaVu Sans"/>
              </a:rPr>
              <a:t>.: Beschreibung der sämtlichen Standards des UML-2.x-Stacks.</a:t>
            </a:r>
            <a:endParaRPr sz="2200" dirty="0">
              <a:solidFill>
                <a:prstClr val="black"/>
              </a:solidFill>
              <a:latin typeface="Arial"/>
              <a:cs typeface="DejaVu Sans"/>
            </a:endParaRPr>
          </a:p>
          <a:p>
            <a:pPr marL="342000" indent="-342000" defTabSz="829022" fontAlgn="auto">
              <a:spcBef>
                <a:spcPts val="0"/>
              </a:spcBef>
              <a:spcAft>
                <a:spcPts val="300"/>
              </a:spcAft>
            </a:pPr>
            <a:r>
              <a:rPr lang="de-DE" sz="2200" b="1" dirty="0">
                <a:solidFill>
                  <a:prstClr val="black"/>
                </a:solidFill>
                <a:latin typeface="Arial"/>
                <a:ea typeface="Arial-BoldMT"/>
                <a:cs typeface="DejaVu Sans"/>
              </a:rPr>
              <a:t>Unified Modeling </a:t>
            </a:r>
            <a:r>
              <a:rPr lang="de-DE" sz="2200" b="1" dirty="0" smtClean="0">
                <a:solidFill>
                  <a:prstClr val="black"/>
                </a:solidFill>
                <a:latin typeface="Arial"/>
                <a:ea typeface="Arial-BoldMT"/>
                <a:cs typeface="DejaVu Sans"/>
              </a:rPr>
              <a:t>Language:</a:t>
            </a:r>
            <a:endParaRPr lang="de-DE" sz="2200" dirty="0" smtClean="0">
              <a:solidFill>
                <a:prstClr val="black"/>
              </a:solidFill>
              <a:latin typeface="Arial"/>
              <a:cs typeface="DejaVu Sans"/>
            </a:endParaRPr>
          </a:p>
          <a:p>
            <a:pPr marL="360000" indent="-342000" defTabSz="829022" fontAlgn="auto">
              <a:spcBef>
                <a:spcPts val="0"/>
              </a:spcBef>
              <a:spcAft>
                <a:spcPts val="900"/>
              </a:spcAft>
              <a:buFont typeface="Arial" panose="020B0604020202020204" pitchFamily="34" charset="0"/>
              <a:buChar char="•"/>
            </a:pPr>
            <a:r>
              <a:rPr lang="de-DE" sz="2200" dirty="0" smtClean="0">
                <a:solidFill>
                  <a:prstClr val="black"/>
                </a:solidFill>
                <a:latin typeface="Arial"/>
                <a:ea typeface="TimesNewRomanPSMT"/>
                <a:cs typeface="DejaVu Sans"/>
              </a:rPr>
              <a:t>Mittel </a:t>
            </a:r>
            <a:r>
              <a:rPr lang="de-DE" sz="2200" dirty="0">
                <a:solidFill>
                  <a:prstClr val="black"/>
                </a:solidFill>
                <a:latin typeface="Arial"/>
                <a:ea typeface="TimesNewRomanPSMT"/>
                <a:cs typeface="DejaVu Sans"/>
              </a:rPr>
              <a:t>Wahl zur Erstellung der Modelle innerhalb MDA. </a:t>
            </a:r>
            <a:endParaRPr sz="2200" dirty="0">
              <a:solidFill>
                <a:prstClr val="black"/>
              </a:solidFill>
              <a:latin typeface="Arial"/>
              <a:cs typeface="DejaVu Sans"/>
            </a:endParaRPr>
          </a:p>
          <a:p>
            <a:pPr marL="342000" indent="-342000" defTabSz="829022" fontAlgn="auto">
              <a:spcBef>
                <a:spcPts val="0"/>
              </a:spcBef>
              <a:spcAft>
                <a:spcPts val="300"/>
              </a:spcAft>
            </a:pPr>
            <a:r>
              <a:rPr lang="de-DE" sz="2200" b="1" dirty="0">
                <a:solidFill>
                  <a:prstClr val="black"/>
                </a:solidFill>
                <a:latin typeface="Arial"/>
                <a:ea typeface="TimesNewRomanPSMT"/>
                <a:cs typeface="DejaVu Sans"/>
              </a:rPr>
              <a:t>XML </a:t>
            </a:r>
            <a:r>
              <a:rPr lang="de-DE" sz="2200" b="1" dirty="0" err="1">
                <a:solidFill>
                  <a:prstClr val="black"/>
                </a:solidFill>
                <a:latin typeface="Arial"/>
                <a:ea typeface="TimesNewRomanPSMT"/>
                <a:cs typeface="DejaVu Sans"/>
              </a:rPr>
              <a:t>Metadata</a:t>
            </a:r>
            <a:r>
              <a:rPr lang="de-DE" sz="2200" b="1" dirty="0">
                <a:solidFill>
                  <a:prstClr val="black"/>
                </a:solidFill>
                <a:latin typeface="Arial"/>
                <a:ea typeface="TimesNewRomanPSMT"/>
                <a:cs typeface="DejaVu Sans"/>
              </a:rPr>
              <a:t> Interchange (XMI</a:t>
            </a:r>
            <a:r>
              <a:rPr lang="de-DE" sz="2200" b="1" dirty="0" smtClean="0">
                <a:solidFill>
                  <a:prstClr val="black"/>
                </a:solidFill>
                <a:latin typeface="Arial"/>
                <a:ea typeface="TimesNewRomanPSMT"/>
                <a:cs typeface="DejaVu Sans"/>
              </a:rPr>
              <a:t>):</a:t>
            </a:r>
            <a:endParaRPr lang="de-DE" sz="2200" dirty="0" smtClean="0">
              <a:solidFill>
                <a:prstClr val="black"/>
              </a:solidFill>
              <a:latin typeface="Arial"/>
              <a:cs typeface="DejaVu Sans"/>
            </a:endParaRPr>
          </a:p>
          <a:p>
            <a:pPr marL="360000" indent="-342000" defTabSz="829022" fontAlgn="auto">
              <a:spcBef>
                <a:spcPts val="0"/>
              </a:spcBef>
              <a:spcAft>
                <a:spcPts val="300"/>
              </a:spcAft>
              <a:buFont typeface="Arial" panose="020B0604020202020204" pitchFamily="34" charset="0"/>
              <a:buChar char="•"/>
            </a:pPr>
            <a:r>
              <a:rPr lang="de-DE" sz="2200" dirty="0" smtClean="0">
                <a:solidFill>
                  <a:prstClr val="black"/>
                </a:solidFill>
                <a:latin typeface="Arial"/>
                <a:ea typeface="TimesNewRomanPSMT"/>
                <a:cs typeface="DejaVu Sans"/>
              </a:rPr>
              <a:t>Definiert </a:t>
            </a:r>
            <a:r>
              <a:rPr lang="de-DE" sz="2200" dirty="0">
                <a:solidFill>
                  <a:prstClr val="black"/>
                </a:solidFill>
                <a:latin typeface="Arial"/>
                <a:ea typeface="TimesNewRomanPSMT"/>
                <a:cs typeface="DejaVu Sans"/>
              </a:rPr>
              <a:t>Abbildung der MOF auf XML. </a:t>
            </a:r>
            <a:endParaRPr lang="de-DE" sz="2200" dirty="0" smtClean="0">
              <a:solidFill>
                <a:prstClr val="black"/>
              </a:solidFill>
              <a:latin typeface="Arial"/>
              <a:cs typeface="DejaVu Sans"/>
            </a:endParaRPr>
          </a:p>
          <a:p>
            <a:pPr marL="360000" indent="-342000" defTabSz="829022" fontAlgn="auto">
              <a:spcBef>
                <a:spcPts val="0"/>
              </a:spcBef>
              <a:spcAft>
                <a:spcPts val="300"/>
              </a:spcAft>
              <a:buFont typeface="Arial" panose="020B0604020202020204" pitchFamily="34" charset="0"/>
              <a:buChar char="•"/>
            </a:pPr>
            <a:r>
              <a:rPr lang="de-DE" sz="2200" dirty="0" smtClean="0">
                <a:solidFill>
                  <a:prstClr val="black"/>
                </a:solidFill>
                <a:latin typeface="Arial"/>
                <a:ea typeface="TimesNewRomanPSMT"/>
                <a:cs typeface="DejaVu Sans"/>
              </a:rPr>
              <a:t>Ermöglicht </a:t>
            </a:r>
            <a:r>
              <a:rPr lang="de-DE" sz="2200" dirty="0">
                <a:solidFill>
                  <a:prstClr val="black"/>
                </a:solidFill>
                <a:latin typeface="Arial"/>
                <a:ea typeface="TimesNewRomanPSMT"/>
                <a:cs typeface="DejaVu Sans"/>
              </a:rPr>
              <a:t>standardisierten Austausch von beliebigen Meta-Modellen zwischen </a:t>
            </a:r>
            <a:r>
              <a:rPr lang="de-DE" sz="2200" dirty="0" smtClean="0">
                <a:solidFill>
                  <a:prstClr val="black"/>
                </a:solidFill>
                <a:latin typeface="Arial"/>
                <a:ea typeface="TimesNewRomanPSMT"/>
                <a:cs typeface="DejaVu Sans"/>
              </a:rPr>
              <a:t>Tools.</a:t>
            </a:r>
            <a:endParaRPr lang="de-DE" sz="2200" dirty="0" smtClean="0">
              <a:solidFill>
                <a:prstClr val="black"/>
              </a:solidFill>
              <a:latin typeface="Arial"/>
              <a:cs typeface="DejaVu Sans"/>
            </a:endParaRPr>
          </a:p>
          <a:p>
            <a:pPr marL="720000" lvl="1" indent="-342000" defTabSz="829022" fontAlgn="auto">
              <a:spcBef>
                <a:spcPts val="0"/>
              </a:spcBef>
              <a:spcAft>
                <a:spcPts val="300"/>
              </a:spcAft>
              <a:buFont typeface="Symbol" panose="05050102010706020507" pitchFamily="18" charset="2"/>
              <a:buChar char="-"/>
            </a:pPr>
            <a:r>
              <a:rPr lang="de-DE" sz="2200" dirty="0" smtClean="0">
                <a:solidFill>
                  <a:prstClr val="black"/>
                </a:solidFill>
                <a:latin typeface="Arial"/>
                <a:cs typeface="DejaVu Sans"/>
              </a:rPr>
              <a:t>z.B</a:t>
            </a:r>
            <a:r>
              <a:rPr lang="de-DE" sz="2200" dirty="0">
                <a:solidFill>
                  <a:prstClr val="black"/>
                </a:solidFill>
                <a:latin typeface="Arial"/>
                <a:cs typeface="DejaVu Sans"/>
              </a:rPr>
              <a:t>.: Transformatoren, Modellierungswerkzeugen, Codegeneratoren usw. </a:t>
            </a:r>
            <a:endParaRPr lang="de-DE" sz="2200" dirty="0" smtClean="0">
              <a:solidFill>
                <a:prstClr val="black"/>
              </a:solidFill>
              <a:latin typeface="Arial"/>
              <a:cs typeface="DejaVu Sans"/>
            </a:endParaRPr>
          </a:p>
          <a:p>
            <a:pPr marL="720000" lvl="1" indent="-342000" defTabSz="829022" fontAlgn="auto">
              <a:spcBef>
                <a:spcPts val="0"/>
              </a:spcBef>
              <a:spcAft>
                <a:spcPts val="300"/>
              </a:spcAft>
              <a:buFont typeface="Symbol" panose="05050102010706020507" pitchFamily="18" charset="2"/>
              <a:buChar char="-"/>
            </a:pPr>
            <a:r>
              <a:rPr lang="de-DE" sz="2200" dirty="0" smtClean="0">
                <a:solidFill>
                  <a:prstClr val="black"/>
                </a:solidFill>
                <a:latin typeface="Arial"/>
                <a:cs typeface="DejaVu Sans"/>
              </a:rPr>
              <a:t>Grundvor</a:t>
            </a:r>
            <a:r>
              <a:rPr lang="de-DE" sz="2200" dirty="0" smtClean="0">
                <a:solidFill>
                  <a:srgbClr val="000000"/>
                </a:solidFill>
                <a:latin typeface="Arial"/>
                <a:ea typeface="TimesNewRomanPSMT"/>
                <a:cs typeface="DejaVu Sans"/>
              </a:rPr>
              <a:t>aussetzungen </a:t>
            </a:r>
            <a:r>
              <a:rPr lang="de-DE" sz="2200" dirty="0">
                <a:solidFill>
                  <a:srgbClr val="000000"/>
                </a:solidFill>
                <a:latin typeface="Arial"/>
                <a:ea typeface="TimesNewRomanPSMT"/>
                <a:cs typeface="DejaVu Sans"/>
              </a:rPr>
              <a:t>zum Aufbau funktionierenden MDA-Infrastruktur. </a:t>
            </a:r>
            <a:endParaRPr sz="2200" dirty="0">
              <a:solidFill>
                <a:prstClr val="black"/>
              </a:solidFill>
              <a:latin typeface="Arial"/>
              <a:cs typeface="DejaVu Sans"/>
            </a:endParaRPr>
          </a:p>
        </p:txBody>
      </p:sp>
      <p:sp>
        <p:nvSpPr>
          <p:cNvPr id="10" name="Fußzeilenplatzhalter 9"/>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2" name="Foliennummernplatzhalter 11"/>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89</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16057616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idx="4294967295"/>
          </p:nvPr>
        </p:nvSpPr>
        <p:spPr>
          <a:xfrm>
            <a:off x="0" y="0"/>
            <a:ext cx="5878513" cy="979488"/>
          </a:xfrm>
        </p:spPr>
        <p:txBody>
          <a:bodyPr/>
          <a:lstStyle/>
          <a:p>
            <a:pPr eaLnBrk="1" hangingPunct="1"/>
            <a:r>
              <a:rPr lang="de-DE" dirty="0" smtClean="0">
                <a:solidFill>
                  <a:srgbClr val="7DA647"/>
                </a:solidFill>
              </a:rPr>
              <a:t>Metamodellierungs-Hierarchie:</a:t>
            </a:r>
            <a:br>
              <a:rPr lang="de-DE" dirty="0" smtClean="0">
                <a:solidFill>
                  <a:srgbClr val="7DA647"/>
                </a:solidFill>
              </a:rPr>
            </a:br>
            <a:r>
              <a:rPr lang="de-DE" dirty="0" smtClean="0">
                <a:solidFill>
                  <a:srgbClr val="7DA647"/>
                </a:solidFill>
              </a:rPr>
              <a:t>Schicht M1</a:t>
            </a:r>
            <a:endParaRPr lang="en-US" sz="2800" dirty="0" smtClean="0">
              <a:ea typeface="ＭＳ Ｐゴシック" charset="-128"/>
            </a:endParaRPr>
          </a:p>
        </p:txBody>
      </p:sp>
      <p:pic>
        <p:nvPicPr>
          <p:cNvPr id="137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7560" y="2132856"/>
            <a:ext cx="9525000" cy="4067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Grafik 8"/>
          <p:cNvPicPr>
            <a:picLocks noChangeAspect="1"/>
          </p:cNvPicPr>
          <p:nvPr/>
        </p:nvPicPr>
        <p:blipFill>
          <a:blip r:embed="rId4" cstate="print">
            <a:extLst>
              <a:ext uri="{28A0092B-C50C-407E-A947-70E740481C1C}">
                <a14:useLocalDpi xmlns:a14="http://schemas.microsoft.com/office/drawing/2010/main" xmlns="" val="0"/>
              </a:ext>
            </a:extLst>
          </a:blip>
          <a:srcRect l="52358" t="80702" r="6088" b="1899"/>
          <a:stretch>
            <a:fillRect/>
          </a:stretch>
        </p:blipFill>
        <p:spPr>
          <a:xfrm>
            <a:off x="5050800" y="3888000"/>
            <a:ext cx="3524983" cy="854265"/>
          </a:xfrm>
          <a:prstGeom prst="rect">
            <a:avLst/>
          </a:prstGeom>
        </p:spPr>
      </p:pic>
      <p:sp>
        <p:nvSpPr>
          <p:cNvPr id="10" name="Textfeld 9"/>
          <p:cNvSpPr txBox="1">
            <a:spLocks noChangeArrowheads="1"/>
          </p:cNvSpPr>
          <p:nvPr/>
        </p:nvSpPr>
        <p:spPr bwMode="auto">
          <a:xfrm>
            <a:off x="2051720" y="922655"/>
            <a:ext cx="6696744" cy="1354217"/>
          </a:xfrm>
          <a:prstGeom prst="rect">
            <a:avLst/>
          </a:prstGeom>
          <a:solidFill>
            <a:srgbClr val="FFFFFF"/>
          </a:solidFill>
          <a:ln w="25400">
            <a:solidFill>
              <a:schemeClr val="tx1"/>
            </a:solidFill>
            <a:miter lim="800000"/>
            <a:headEnd/>
            <a:tailEnd/>
          </a:ln>
          <a:effectLst>
            <a:outerShdw dist="38100" dir="2700000" sx="103999" sy="103999" algn="tl" rotWithShape="0">
              <a:srgbClr val="808080">
                <a:alpha val="39999"/>
              </a:srgbClr>
            </a:outerShdw>
          </a:effectLst>
        </p:spPr>
        <p:txBody>
          <a:bodyPr wrap="square">
            <a:spAutoFit/>
          </a:bodyPr>
          <a:lstStyle/>
          <a:p>
            <a:pPr marL="360000" indent="-360000" eaLnBrk="1" hangingPunct="1">
              <a:spcAft>
                <a:spcPts val="600"/>
              </a:spcAft>
            </a:pPr>
            <a:r>
              <a:rPr lang="en-US" altLang="de-DE" sz="2400" b="1" dirty="0" err="1" smtClean="0">
                <a:solidFill>
                  <a:srgbClr val="000000"/>
                </a:solidFill>
                <a:latin typeface="Arial" pitchFamily="34" charset="0"/>
                <a:cs typeface="Arial" pitchFamily="34" charset="0"/>
              </a:rPr>
              <a:t>Schicht</a:t>
            </a:r>
            <a:r>
              <a:rPr lang="en-US" altLang="de-DE" sz="2400" b="1" dirty="0" smtClean="0">
                <a:solidFill>
                  <a:srgbClr val="000000"/>
                </a:solidFill>
                <a:latin typeface="Arial" pitchFamily="34" charset="0"/>
                <a:cs typeface="Arial" pitchFamily="34" charset="0"/>
              </a:rPr>
              <a:t> M1: UML-</a:t>
            </a:r>
            <a:r>
              <a:rPr lang="en-US" altLang="de-DE" sz="2400" b="1" dirty="0" err="1" smtClean="0">
                <a:solidFill>
                  <a:srgbClr val="000000"/>
                </a:solidFill>
                <a:latin typeface="Arial" pitchFamily="34" charset="0"/>
                <a:cs typeface="Arial" pitchFamily="34" charset="0"/>
              </a:rPr>
              <a:t>Modell</a:t>
            </a:r>
            <a:endParaRPr lang="en-US" altLang="de-DE" sz="2400" b="1" dirty="0" smtClean="0">
              <a:solidFill>
                <a:srgbClr val="000000"/>
              </a:solidFill>
              <a:latin typeface="Arial" pitchFamily="34" charset="0"/>
              <a:cs typeface="Arial" pitchFamily="34" charset="0"/>
            </a:endParaRPr>
          </a:p>
          <a:p>
            <a:pPr marL="360000" indent="-360000" eaLnBrk="1" hangingPunct="1">
              <a:spcAft>
                <a:spcPts val="600"/>
              </a:spcAft>
              <a:buFont typeface="Arial" pitchFamily="34" charset="0"/>
              <a:buChar char="•"/>
            </a:pPr>
            <a:r>
              <a:rPr lang="en-US" altLang="de-DE" sz="2400" b="1" dirty="0" err="1" smtClean="0">
                <a:solidFill>
                  <a:srgbClr val="000000"/>
                </a:solidFill>
                <a:latin typeface="Arial" pitchFamily="34" charset="0"/>
                <a:cs typeface="Arial" pitchFamily="34" charset="0"/>
              </a:rPr>
              <a:t>Instanziiert</a:t>
            </a:r>
            <a:r>
              <a:rPr lang="en-US" altLang="de-DE" sz="2400" dirty="0" smtClean="0">
                <a:solidFill>
                  <a:srgbClr val="000000"/>
                </a:solidFill>
                <a:latin typeface="Arial" pitchFamily="34" charset="0"/>
                <a:cs typeface="Arial" pitchFamily="34" charset="0"/>
              </a:rPr>
              <a:t> </a:t>
            </a:r>
            <a:r>
              <a:rPr lang="en-US" altLang="de-DE" sz="2400" dirty="0" err="1" smtClean="0">
                <a:solidFill>
                  <a:srgbClr val="000000"/>
                </a:solidFill>
                <a:latin typeface="Arial" pitchFamily="34" charset="0"/>
                <a:cs typeface="Arial" pitchFamily="34" charset="0"/>
              </a:rPr>
              <a:t>aus</a:t>
            </a:r>
            <a:r>
              <a:rPr lang="en-US" altLang="de-DE" sz="2400" dirty="0" smtClean="0">
                <a:solidFill>
                  <a:srgbClr val="000000"/>
                </a:solidFill>
                <a:latin typeface="Arial" pitchFamily="34" charset="0"/>
                <a:cs typeface="Arial" pitchFamily="34" charset="0"/>
              </a:rPr>
              <a:t> </a:t>
            </a:r>
            <a:r>
              <a:rPr lang="en-US" altLang="de-DE" sz="2400" b="1" dirty="0" smtClean="0">
                <a:solidFill>
                  <a:srgbClr val="000000"/>
                </a:solidFill>
                <a:latin typeface="Arial" pitchFamily="34" charset="0"/>
                <a:cs typeface="Arial" pitchFamily="34" charset="0"/>
              </a:rPr>
              <a:t>UML-</a:t>
            </a:r>
            <a:r>
              <a:rPr lang="en-US" altLang="de-DE" sz="2400" b="1" dirty="0" err="1" smtClean="0">
                <a:solidFill>
                  <a:srgbClr val="000000"/>
                </a:solidFill>
                <a:latin typeface="Arial" pitchFamily="34" charset="0"/>
                <a:cs typeface="Arial" pitchFamily="34" charset="0"/>
              </a:rPr>
              <a:t>Metamodell</a:t>
            </a:r>
            <a:r>
              <a:rPr lang="en-US" altLang="de-DE" sz="2400" dirty="0" smtClean="0">
                <a:solidFill>
                  <a:srgbClr val="000000"/>
                </a:solidFill>
                <a:latin typeface="Arial" pitchFamily="34" charset="0"/>
                <a:cs typeface="Arial" pitchFamily="34" charset="0"/>
              </a:rPr>
              <a:t>.</a:t>
            </a:r>
          </a:p>
          <a:p>
            <a:pPr marL="360000" indent="-360000" eaLnBrk="1" hangingPunct="1">
              <a:spcAft>
                <a:spcPts val="600"/>
              </a:spcAft>
              <a:buFont typeface="Arial" pitchFamily="34" charset="0"/>
              <a:buChar char="•"/>
            </a:pPr>
            <a:r>
              <a:rPr lang="en-US" altLang="de-DE" sz="2400" b="1" dirty="0" err="1" smtClean="0">
                <a:solidFill>
                  <a:srgbClr val="000000"/>
                </a:solidFill>
                <a:latin typeface="Arial" pitchFamily="34" charset="0"/>
                <a:cs typeface="Arial" pitchFamily="34" charset="0"/>
              </a:rPr>
              <a:t>Definiert</a:t>
            </a:r>
            <a:r>
              <a:rPr lang="en-US" altLang="de-DE" sz="2400" b="1" dirty="0" smtClean="0">
                <a:solidFill>
                  <a:srgbClr val="000000"/>
                </a:solidFill>
                <a:latin typeface="Arial" pitchFamily="34" charset="0"/>
                <a:cs typeface="Arial" pitchFamily="34" charset="0"/>
              </a:rPr>
              <a:t> </a:t>
            </a:r>
            <a:r>
              <a:rPr lang="en-US" altLang="de-DE" sz="2400" dirty="0" err="1" smtClean="0">
                <a:solidFill>
                  <a:srgbClr val="000000"/>
                </a:solidFill>
                <a:latin typeface="Arial" pitchFamily="34" charset="0"/>
                <a:cs typeface="Arial" pitchFamily="34" charset="0"/>
              </a:rPr>
              <a:t>Menge</a:t>
            </a:r>
            <a:r>
              <a:rPr lang="en-US" altLang="de-DE" sz="2400" dirty="0" smtClean="0">
                <a:solidFill>
                  <a:srgbClr val="000000"/>
                </a:solidFill>
                <a:latin typeface="Arial" pitchFamily="34" charset="0"/>
                <a:cs typeface="Arial" pitchFamily="34" charset="0"/>
              </a:rPr>
              <a:t> </a:t>
            </a:r>
            <a:r>
              <a:rPr lang="en-US" altLang="de-DE" sz="2400" b="1" dirty="0" err="1" smtClean="0">
                <a:solidFill>
                  <a:srgbClr val="000000"/>
                </a:solidFill>
                <a:latin typeface="Arial" pitchFamily="34" charset="0"/>
                <a:cs typeface="Arial" pitchFamily="34" charset="0"/>
              </a:rPr>
              <a:t>valider</a:t>
            </a:r>
            <a:r>
              <a:rPr lang="en-US" altLang="de-DE" sz="2400" b="1" dirty="0" smtClean="0">
                <a:solidFill>
                  <a:srgbClr val="000000"/>
                </a:solidFill>
                <a:latin typeface="Arial" pitchFamily="34" charset="0"/>
                <a:cs typeface="Arial" pitchFamily="34" charset="0"/>
              </a:rPr>
              <a:t> </a:t>
            </a:r>
            <a:r>
              <a:rPr lang="en-US" altLang="de-DE" sz="2400" b="1" dirty="0" err="1" smtClean="0">
                <a:solidFill>
                  <a:srgbClr val="000000"/>
                </a:solidFill>
                <a:latin typeface="Arial" pitchFamily="34" charset="0"/>
                <a:cs typeface="Arial" pitchFamily="34" charset="0"/>
              </a:rPr>
              <a:t>Laufzeit-Instanzen</a:t>
            </a:r>
            <a:r>
              <a:rPr lang="en-US" altLang="de-DE" sz="2400" dirty="0" smtClean="0">
                <a:solidFill>
                  <a:srgbClr val="000000"/>
                </a:solidFill>
                <a:latin typeface="Arial" pitchFamily="34" charset="0"/>
                <a:cs typeface="Arial" pitchFamily="34" charset="0"/>
              </a:rPr>
              <a:t>.</a:t>
            </a:r>
            <a:endParaRPr lang="en-US" altLang="de-DE" sz="2400" dirty="0">
              <a:solidFill>
                <a:srgbClr val="000000"/>
              </a:solidFill>
              <a:latin typeface="Arial" pitchFamily="34" charset="0"/>
              <a:cs typeface="Arial" pitchFamily="34" charset="0"/>
            </a:endParaRPr>
          </a:p>
        </p:txBody>
      </p:sp>
      <p:sp>
        <p:nvSpPr>
          <p:cNvPr id="12" name="Fußzeilenplatzhalter 11"/>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3" name="Foliennummernplatzhalter 12"/>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9</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41370611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anim calcmode="lin" valueType="num">
                                      <p:cBhvr>
                                        <p:cTn id="8" dur="1000" fill="hold"/>
                                        <p:tgtEl>
                                          <p:spTgt spid="10">
                                            <p:bg/>
                                          </p:spTgt>
                                        </p:tgtEl>
                                        <p:attrNameLst>
                                          <p:attrName>ppt_x</p:attrName>
                                        </p:attrNameLst>
                                      </p:cBhvr>
                                      <p:tavLst>
                                        <p:tav tm="0">
                                          <p:val>
                                            <p:strVal val="#ppt_x"/>
                                          </p:val>
                                        </p:tav>
                                        <p:tav tm="100000">
                                          <p:val>
                                            <p:strVal val="#ppt_x"/>
                                          </p:val>
                                        </p:tav>
                                      </p:tavLst>
                                    </p:anim>
                                    <p:anim calcmode="lin" valueType="num">
                                      <p:cBhvr>
                                        <p:cTn id="9" dur="1000" fill="hold"/>
                                        <p:tgtEl>
                                          <p:spTgt spid="10">
                                            <p:bg/>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1000"/>
                                        <p:tgtEl>
                                          <p:spTgt spid="10">
                                            <p:txEl>
                                              <p:pRg st="0" end="0"/>
                                            </p:txEl>
                                          </p:spTgt>
                                        </p:tgtEl>
                                      </p:cBhvr>
                                    </p:animEffect>
                                    <p:anim calcmode="lin" valueType="num">
                                      <p:cBhvr>
                                        <p:cTn id="1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1000"/>
                                        <p:tgtEl>
                                          <p:spTgt spid="10">
                                            <p:txEl>
                                              <p:pRg st="1" end="1"/>
                                            </p:txEl>
                                          </p:spTgt>
                                        </p:tgtEl>
                                      </p:cBhvr>
                                    </p:animEffect>
                                    <p:anim calcmode="lin" valueType="num">
                                      <p:cBhvr>
                                        <p:cTn id="1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1000"/>
                                        <p:tgtEl>
                                          <p:spTgt spid="10">
                                            <p:txEl>
                                              <p:pRg st="2" end="2"/>
                                            </p:txEl>
                                          </p:spTgt>
                                        </p:tgtEl>
                                      </p:cBhvr>
                                    </p:animEffect>
                                    <p:anim calcmode="lin" valueType="num">
                                      <p:cBhvr>
                                        <p:cTn id="23"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nodeType="clickEffect">
                                  <p:stCondLst>
                                    <p:cond delay="0"/>
                                  </p:stCondLst>
                                  <p:childTnLst>
                                    <p:animEffect transition="out" filter="blinds(horizontal)">
                                      <p:cBhvr>
                                        <p:cTn id="28" dur="2000"/>
                                        <p:tgtEl>
                                          <p:spTgt spid="9"/>
                                        </p:tgtEl>
                                      </p:cBhvr>
                                    </p:animEffect>
                                    <p:set>
                                      <p:cBhvr>
                                        <p:cTn id="29"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idx="4294967295"/>
          </p:nvPr>
        </p:nvSpPr>
        <p:spPr>
          <a:xfrm>
            <a:off x="0" y="0"/>
            <a:ext cx="6084888" cy="979488"/>
          </a:xfrm>
        </p:spPr>
        <p:txBody>
          <a:bodyPr/>
          <a:lstStyle/>
          <a:p>
            <a:pPr defTabSz="829022" fontAlgn="auto">
              <a:spcBef>
                <a:spcPts val="0"/>
              </a:spcBef>
              <a:spcAft>
                <a:spcPts val="0"/>
              </a:spcAft>
            </a:pPr>
            <a:r>
              <a:rPr lang="de-DE" sz="3200" dirty="0">
                <a:solidFill>
                  <a:srgbClr val="7DA647"/>
                </a:solidFill>
                <a:latin typeface="Arial"/>
                <a:ea typeface="Arial-BoldMT"/>
                <a:cs typeface="DejaVu Sans"/>
              </a:rPr>
              <a:t>Modell und Metamodell der UML</a:t>
            </a:r>
            <a:br>
              <a:rPr lang="de-DE" sz="3200" dirty="0">
                <a:solidFill>
                  <a:srgbClr val="7DA647"/>
                </a:solidFill>
                <a:latin typeface="Arial"/>
                <a:ea typeface="Arial-BoldMT"/>
                <a:cs typeface="DejaVu Sans"/>
              </a:rPr>
            </a:br>
            <a:r>
              <a:rPr lang="de-DE" sz="2400" dirty="0">
                <a:solidFill>
                  <a:srgbClr val="7DA647"/>
                </a:solidFill>
                <a:latin typeface="Arial"/>
                <a:ea typeface="Arial-BoldMT"/>
                <a:cs typeface="DejaVu Sans"/>
              </a:rPr>
              <a:t>Metamodellhierarchie</a:t>
            </a:r>
            <a:endParaRPr lang="de-DE" sz="2400" dirty="0">
              <a:solidFill>
                <a:prstClr val="black"/>
              </a:solidFill>
              <a:latin typeface="Arial"/>
              <a:cs typeface="DejaVu Sans"/>
            </a:endParaRPr>
          </a:p>
        </p:txBody>
      </p:sp>
      <p:sp>
        <p:nvSpPr>
          <p:cNvPr id="6" name="CustomShape 4"/>
          <p:cNvSpPr/>
          <p:nvPr/>
        </p:nvSpPr>
        <p:spPr>
          <a:xfrm>
            <a:off x="2323738" y="1374598"/>
            <a:ext cx="6249210" cy="915092"/>
          </a:xfrm>
          <a:prstGeom prst="rect">
            <a:avLst/>
          </a:prstGeom>
          <a:noFill/>
          <a:ln>
            <a:noFill/>
          </a:ln>
        </p:spPr>
        <p:txBody>
          <a:bodyPr wrap="none" lIns="81597" tIns="42431" rIns="81597" bIns="42431"/>
          <a:lstStyle/>
          <a:p>
            <a:pPr defTabSz="829022" fontAlgn="auto">
              <a:spcBef>
                <a:spcPts val="0"/>
              </a:spcBef>
              <a:spcAft>
                <a:spcPts val="0"/>
              </a:spcAft>
            </a:pPr>
            <a:r>
              <a:rPr lang="de-DE" sz="2000" b="1" dirty="0">
                <a:solidFill>
                  <a:srgbClr val="000000"/>
                </a:solidFill>
                <a:latin typeface="Arial"/>
                <a:ea typeface="ＭＳ Ｐゴシック"/>
                <a:cs typeface="DejaVu Sans"/>
              </a:rPr>
              <a:t>UML Infrastructure:</a:t>
            </a:r>
            <a:r>
              <a:rPr lang="de-DE" sz="2000" dirty="0">
                <a:solidFill>
                  <a:srgbClr val="000000"/>
                </a:solidFill>
                <a:latin typeface="Arial"/>
                <a:ea typeface="ＭＳ Ｐゴシック"/>
                <a:cs typeface="DejaVu Sans"/>
              </a:rPr>
              <a:t> Definition der Elemente, mit der
UML-Diagrammtypen spezifizierbar sind.
(UML-Meta-Metamodell, gegeben als Klassendiagramm (!))</a:t>
            </a:r>
            <a:endParaRPr sz="2000" dirty="0">
              <a:solidFill>
                <a:prstClr val="black"/>
              </a:solidFill>
              <a:latin typeface="Arial"/>
              <a:cs typeface="DejaVu Sans"/>
            </a:endParaRPr>
          </a:p>
        </p:txBody>
      </p:sp>
      <p:sp>
        <p:nvSpPr>
          <p:cNvPr id="7" name="CustomShape 2"/>
          <p:cNvSpPr/>
          <p:nvPr/>
        </p:nvSpPr>
        <p:spPr>
          <a:xfrm>
            <a:off x="2283904" y="2620523"/>
            <a:ext cx="6438283" cy="638475"/>
          </a:xfrm>
          <a:prstGeom prst="rect">
            <a:avLst/>
          </a:prstGeom>
          <a:noFill/>
          <a:ln>
            <a:noFill/>
          </a:ln>
        </p:spPr>
        <p:txBody>
          <a:bodyPr wrap="none" lIns="81597" tIns="42431" rIns="81597" bIns="42431"/>
          <a:lstStyle/>
          <a:p>
            <a:pPr defTabSz="829022" fontAlgn="auto">
              <a:spcBef>
                <a:spcPts val="0"/>
              </a:spcBef>
              <a:spcAft>
                <a:spcPts val="0"/>
              </a:spcAft>
              <a:buSzPct val="25000"/>
            </a:pPr>
            <a:r>
              <a:rPr lang="de-DE" sz="2000" b="1" dirty="0">
                <a:solidFill>
                  <a:srgbClr val="000000"/>
                </a:solidFill>
                <a:latin typeface="Arial"/>
                <a:ea typeface="ＭＳ Ｐゴシック"/>
                <a:cs typeface="DejaVu Sans"/>
              </a:rPr>
              <a:t>UML </a:t>
            </a:r>
            <a:r>
              <a:rPr lang="de-DE" sz="2000" b="1" dirty="0" err="1">
                <a:solidFill>
                  <a:srgbClr val="000000"/>
                </a:solidFill>
                <a:latin typeface="Arial"/>
                <a:ea typeface="ＭＳ Ｐゴシック"/>
                <a:cs typeface="DejaVu Sans"/>
              </a:rPr>
              <a:t>Superstructure</a:t>
            </a:r>
            <a:r>
              <a:rPr lang="de-DE" sz="2000" dirty="0">
                <a:solidFill>
                  <a:srgbClr val="000000"/>
                </a:solidFill>
                <a:latin typeface="Arial"/>
                <a:ea typeface="ＭＳ Ｐゴシック"/>
                <a:cs typeface="DejaVu Sans"/>
              </a:rPr>
              <a:t>: Definition der UML-Diagrammtypen.
</a:t>
            </a:r>
            <a:r>
              <a:rPr lang="de-DE" sz="2000" dirty="0" smtClean="0">
                <a:solidFill>
                  <a:srgbClr val="000000"/>
                </a:solidFill>
                <a:latin typeface="Arial"/>
                <a:ea typeface="ＭＳ Ｐゴシック"/>
                <a:cs typeface="DejaVu Sans"/>
              </a:rPr>
              <a:t>(</a:t>
            </a:r>
            <a:r>
              <a:rPr lang="de-DE" sz="2000" dirty="0">
                <a:solidFill>
                  <a:srgbClr val="000000"/>
                </a:solidFill>
                <a:latin typeface="Arial"/>
                <a:ea typeface="ＭＳ Ｐゴシック"/>
                <a:cs typeface="DejaVu Sans"/>
              </a:rPr>
              <a:t>UML-Metamodell, gegeben als Klassendiagramm (!))</a:t>
            </a:r>
            <a:endParaRPr sz="2000" dirty="0">
              <a:solidFill>
                <a:prstClr val="black"/>
              </a:solidFill>
              <a:latin typeface="Arial"/>
              <a:cs typeface="DejaVu Sans"/>
            </a:endParaRPr>
          </a:p>
        </p:txBody>
      </p:sp>
      <p:sp>
        <p:nvSpPr>
          <p:cNvPr id="9" name="CustomShape 3"/>
          <p:cNvSpPr/>
          <p:nvPr/>
        </p:nvSpPr>
        <p:spPr>
          <a:xfrm>
            <a:off x="2293695" y="3821053"/>
            <a:ext cx="3684477" cy="361857"/>
          </a:xfrm>
          <a:prstGeom prst="rect">
            <a:avLst/>
          </a:prstGeom>
          <a:noFill/>
          <a:ln>
            <a:noFill/>
          </a:ln>
        </p:spPr>
        <p:txBody>
          <a:bodyPr wrap="none" lIns="81597" tIns="42431" rIns="81597" bIns="42431"/>
          <a:lstStyle/>
          <a:p>
            <a:pPr defTabSz="829022" fontAlgn="auto">
              <a:spcBef>
                <a:spcPts val="0"/>
              </a:spcBef>
              <a:spcAft>
                <a:spcPts val="0"/>
              </a:spcAft>
              <a:buSzPct val="25000"/>
            </a:pPr>
            <a:r>
              <a:rPr lang="de-DE" sz="2000" b="1" dirty="0">
                <a:solidFill>
                  <a:srgbClr val="000000"/>
                </a:solidFill>
                <a:latin typeface="Arial"/>
                <a:ea typeface="ＭＳ Ｐゴシック"/>
                <a:cs typeface="DejaVu Sans"/>
              </a:rPr>
              <a:t>Modell</a:t>
            </a:r>
            <a:r>
              <a:rPr lang="de-DE" sz="2000" dirty="0">
                <a:solidFill>
                  <a:srgbClr val="000000"/>
                </a:solidFill>
                <a:latin typeface="Arial"/>
                <a:ea typeface="ＭＳ Ｐゴシック"/>
                <a:cs typeface="DejaVu Sans"/>
              </a:rPr>
              <a:t> eines konkreten Systems.</a:t>
            </a:r>
            <a:endParaRPr sz="2000" dirty="0">
              <a:solidFill>
                <a:prstClr val="black"/>
              </a:solidFill>
              <a:latin typeface="Arial"/>
              <a:cs typeface="DejaVu Sans"/>
            </a:endParaRPr>
          </a:p>
        </p:txBody>
      </p:sp>
      <p:sp>
        <p:nvSpPr>
          <p:cNvPr id="10" name="CustomShape 5"/>
          <p:cNvSpPr/>
          <p:nvPr/>
        </p:nvSpPr>
        <p:spPr>
          <a:xfrm>
            <a:off x="2300226" y="4873961"/>
            <a:ext cx="5342051" cy="361857"/>
          </a:xfrm>
          <a:prstGeom prst="rect">
            <a:avLst/>
          </a:prstGeom>
          <a:noFill/>
          <a:ln>
            <a:noFill/>
          </a:ln>
        </p:spPr>
        <p:txBody>
          <a:bodyPr wrap="none" lIns="81597" tIns="42431" rIns="81597" bIns="42431"/>
          <a:lstStyle/>
          <a:p>
            <a:pPr defTabSz="829022" fontAlgn="auto">
              <a:spcBef>
                <a:spcPts val="0"/>
              </a:spcBef>
              <a:spcAft>
                <a:spcPts val="0"/>
              </a:spcAft>
              <a:buSzPct val="25000"/>
            </a:pPr>
            <a:r>
              <a:rPr lang="de-DE" sz="2000" b="1" dirty="0">
                <a:solidFill>
                  <a:srgbClr val="000000"/>
                </a:solidFill>
                <a:latin typeface="Arial"/>
                <a:ea typeface="ＭＳ Ｐゴシック"/>
                <a:cs typeface="DejaVu Sans"/>
              </a:rPr>
              <a:t>Instanzen</a:t>
            </a:r>
            <a:r>
              <a:rPr lang="de-DE" sz="2000" dirty="0">
                <a:solidFill>
                  <a:srgbClr val="000000"/>
                </a:solidFill>
                <a:latin typeface="Arial"/>
                <a:ea typeface="ＭＳ Ｐゴシック"/>
                <a:cs typeface="DejaVu Sans"/>
              </a:rPr>
              <a:t> eines modellierten konkreten Systems.</a:t>
            </a:r>
            <a:endParaRPr sz="2000" dirty="0">
              <a:solidFill>
                <a:prstClr val="black"/>
              </a:solidFill>
              <a:latin typeface="Arial"/>
              <a:cs typeface="DejaVu Sans"/>
            </a:endParaRPr>
          </a:p>
        </p:txBody>
      </p:sp>
      <p:sp>
        <p:nvSpPr>
          <p:cNvPr id="15" name="Fußzeilenplatzhalter 14"/>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6" name="Foliennummernplatzhalter 15"/>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90</a:t>
            </a:fld>
            <a:endParaRPr lang="de-DE" sz="1600">
              <a:solidFill>
                <a:prstClr val="black"/>
              </a:solidFill>
              <a:latin typeface="Arial"/>
              <a:cs typeface="DejaVu Sans"/>
            </a:endParaRPr>
          </a:p>
        </p:txBody>
      </p:sp>
      <p:pic>
        <p:nvPicPr>
          <p:cNvPr id="20" name="Grafik 1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3528" y="1484784"/>
            <a:ext cx="1572768" cy="3834384"/>
          </a:xfrm>
          <a:prstGeom prst="rect">
            <a:avLst/>
          </a:prstGeom>
        </p:spPr>
      </p:pic>
    </p:spTree>
    <p:extLst>
      <p:ext uri="{BB962C8B-B14F-4D97-AF65-F5344CB8AC3E}">
        <p14:creationId xmlns:p14="http://schemas.microsoft.com/office/powerpoint/2010/main" xmlns="" val="40990988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Shape 1"/>
          <p:cNvSpPr txBox="1"/>
          <p:nvPr/>
        </p:nvSpPr>
        <p:spPr>
          <a:xfrm>
            <a:off x="0" y="0"/>
            <a:ext cx="5877921" cy="979756"/>
          </a:xfrm>
          <a:prstGeom prst="rect">
            <a:avLst/>
          </a:prstGeom>
        </p:spPr>
        <p:txBody>
          <a:bodyPr wrap="none" lIns="0" tIns="0" rIns="0" bIns="0" anchor="ctr"/>
          <a:lstStyle/>
          <a:p>
            <a:pPr algn="ctr" defTabSz="829022" fontAlgn="auto">
              <a:spcBef>
                <a:spcPts val="0"/>
              </a:spcBef>
              <a:spcAft>
                <a:spcPts val="0"/>
              </a:spcAft>
            </a:pPr>
            <a:r>
              <a:rPr lang="de-DE" sz="2800" dirty="0" smtClean="0">
                <a:solidFill>
                  <a:srgbClr val="7DA647"/>
                </a:solidFill>
                <a:latin typeface="Arial"/>
                <a:ea typeface="Arial-BoldMT"/>
                <a:cs typeface="DejaVu Sans"/>
              </a:rPr>
              <a:t>Diskussionsfrage </a:t>
            </a:r>
          </a:p>
          <a:p>
            <a:pPr algn="ctr" defTabSz="829022" fontAlgn="auto">
              <a:spcBef>
                <a:spcPts val="0"/>
              </a:spcBef>
              <a:spcAft>
                <a:spcPts val="0"/>
              </a:spcAft>
            </a:pPr>
            <a:r>
              <a:rPr lang="de-DE" sz="2800" dirty="0" smtClean="0">
                <a:solidFill>
                  <a:srgbClr val="7DA647"/>
                </a:solidFill>
                <a:latin typeface="Arial"/>
                <a:ea typeface="Arial-BoldMT"/>
                <a:cs typeface="DejaVu Sans"/>
              </a:rPr>
              <a:t>Infrastructure /</a:t>
            </a:r>
            <a:r>
              <a:rPr lang="de-DE" sz="2800" dirty="0" err="1" smtClean="0">
                <a:solidFill>
                  <a:srgbClr val="7DA647"/>
                </a:solidFill>
                <a:latin typeface="Arial"/>
                <a:ea typeface="Arial-BoldMT"/>
                <a:cs typeface="DejaVu Sans"/>
              </a:rPr>
              <a:t>Superstructure</a:t>
            </a:r>
            <a:r>
              <a:rPr lang="de-DE" sz="2800" dirty="0" smtClean="0">
                <a:solidFill>
                  <a:srgbClr val="7DA647"/>
                </a:solidFill>
                <a:latin typeface="Arial"/>
                <a:ea typeface="Arial-BoldMT"/>
                <a:cs typeface="DejaVu Sans"/>
              </a:rPr>
              <a:t>: Ziele</a:t>
            </a:r>
            <a:endParaRPr sz="2800" dirty="0">
              <a:solidFill>
                <a:prstClr val="black"/>
              </a:solidFill>
              <a:latin typeface="Arial"/>
              <a:cs typeface="DejaVu Sans"/>
            </a:endParaRPr>
          </a:p>
        </p:txBody>
      </p:sp>
      <p:sp>
        <p:nvSpPr>
          <p:cNvPr id="4" name="TextShape 2"/>
          <p:cNvSpPr txBox="1"/>
          <p:nvPr/>
        </p:nvSpPr>
        <p:spPr>
          <a:xfrm>
            <a:off x="163276" y="1306343"/>
            <a:ext cx="8930848" cy="4526475"/>
          </a:xfrm>
          <a:prstGeom prst="rect">
            <a:avLst/>
          </a:prstGeom>
        </p:spPr>
        <p:txBody>
          <a:bodyPr wrap="square" lIns="0" tIns="0" rIns="0" bIns="0"/>
          <a:lstStyle/>
          <a:p>
            <a:pPr marL="234000" indent="-234000" defTabSz="829022" fontAlgn="auto">
              <a:lnSpc>
                <a:spcPct val="112000"/>
              </a:lnSpc>
              <a:spcBef>
                <a:spcPts val="0"/>
              </a:spcBef>
              <a:spcAft>
                <a:spcPts val="300"/>
              </a:spcAft>
            </a:pPr>
            <a:r>
              <a:rPr lang="de-DE" sz="2200" dirty="0">
                <a:solidFill>
                  <a:prstClr val="black"/>
                </a:solidFill>
                <a:latin typeface="Arial"/>
                <a:cs typeface="DejaVu Sans"/>
              </a:rPr>
              <a:t>Welche der beiden Ziele sind </a:t>
            </a:r>
            <a:r>
              <a:rPr lang="de-DE" sz="2200" b="1" dirty="0">
                <a:solidFill>
                  <a:prstClr val="black"/>
                </a:solidFill>
                <a:latin typeface="Arial"/>
                <a:cs typeface="DejaVu Sans"/>
              </a:rPr>
              <a:t>Infrastructure</a:t>
            </a:r>
            <a:r>
              <a:rPr lang="de-DE" sz="2200" dirty="0">
                <a:solidFill>
                  <a:prstClr val="black"/>
                </a:solidFill>
                <a:latin typeface="Arial"/>
                <a:cs typeface="DejaVu Sans"/>
              </a:rPr>
              <a:t> bzw. </a:t>
            </a:r>
            <a:r>
              <a:rPr lang="de-DE" sz="2200" b="1" dirty="0" err="1">
                <a:solidFill>
                  <a:prstClr val="black"/>
                </a:solidFill>
                <a:latin typeface="Arial"/>
                <a:cs typeface="DejaVu Sans"/>
              </a:rPr>
              <a:t>Superstructure</a:t>
            </a:r>
            <a:r>
              <a:rPr lang="de-DE" sz="2200" dirty="0">
                <a:solidFill>
                  <a:prstClr val="black"/>
                </a:solidFill>
                <a:latin typeface="Arial"/>
                <a:cs typeface="DejaVu Sans"/>
              </a:rPr>
              <a:t> zuzuordnen</a:t>
            </a:r>
            <a:r>
              <a:rPr lang="de-DE" sz="2200" dirty="0" smtClean="0">
                <a:solidFill>
                  <a:prstClr val="black"/>
                </a:solidFill>
                <a:latin typeface="Arial"/>
                <a:cs typeface="DejaVu Sans"/>
              </a:rPr>
              <a:t>?</a:t>
            </a:r>
            <a:endParaRPr lang="de-DE" dirty="0" smtClean="0">
              <a:solidFill>
                <a:prstClr val="black"/>
              </a:solidFill>
              <a:latin typeface="Arial"/>
              <a:cs typeface="DejaVu Sans"/>
            </a:endParaRPr>
          </a:p>
          <a:p>
            <a:pPr marL="234000" indent="-234000" defTabSz="829022" fontAlgn="auto">
              <a:lnSpc>
                <a:spcPct val="112000"/>
              </a:lnSpc>
              <a:spcBef>
                <a:spcPts val="0"/>
              </a:spcBef>
              <a:spcAft>
                <a:spcPts val="300"/>
              </a:spcAft>
              <a:buFont typeface="+mj-lt"/>
              <a:buAutoNum type="arabicPeriod"/>
            </a:pPr>
            <a:r>
              <a:rPr lang="de-DE" sz="2200" dirty="0" smtClean="0">
                <a:solidFill>
                  <a:prstClr val="black"/>
                </a:solidFill>
                <a:latin typeface="Arial"/>
                <a:cs typeface="DejaVu Sans"/>
              </a:rPr>
              <a:t>  -	Verbesserte </a:t>
            </a:r>
            <a:r>
              <a:rPr lang="de-DE" sz="2200" dirty="0" err="1">
                <a:solidFill>
                  <a:prstClr val="black"/>
                </a:solidFill>
                <a:latin typeface="Arial"/>
                <a:cs typeface="DejaVu Sans"/>
              </a:rPr>
              <a:t>architekturelle</a:t>
            </a:r>
            <a:r>
              <a:rPr lang="de-DE" sz="2200" dirty="0">
                <a:solidFill>
                  <a:prstClr val="black"/>
                </a:solidFill>
                <a:latin typeface="Arial"/>
                <a:cs typeface="DejaVu Sans"/>
              </a:rPr>
              <a:t> Angleichung </a:t>
            </a:r>
            <a:r>
              <a:rPr lang="de-DE" sz="2200" dirty="0" smtClean="0">
                <a:solidFill>
                  <a:prstClr val="black"/>
                </a:solidFill>
                <a:latin typeface="Arial"/>
                <a:cs typeface="DejaVu Sans"/>
              </a:rPr>
              <a:t>				zwischen </a:t>
            </a:r>
            <a:r>
              <a:rPr lang="de-DE" sz="2200" b="1" dirty="0" smtClean="0">
                <a:solidFill>
                  <a:prstClr val="black"/>
                </a:solidFill>
                <a:latin typeface="Arial"/>
                <a:cs typeface="DejaVu Sans"/>
              </a:rPr>
              <a:t>UML, MOF und XMI.</a:t>
            </a:r>
            <a:endParaRPr lang="de-DE" dirty="0">
              <a:solidFill>
                <a:prstClr val="black"/>
              </a:solidFill>
              <a:latin typeface="Arial"/>
              <a:cs typeface="DejaVu Sans"/>
            </a:endParaRPr>
          </a:p>
          <a:p>
            <a:pPr marL="234000" indent="-234000" defTabSz="829022" fontAlgn="auto">
              <a:lnSpc>
                <a:spcPct val="112000"/>
              </a:lnSpc>
              <a:spcBef>
                <a:spcPts val="0"/>
              </a:spcBef>
              <a:spcAft>
                <a:spcPts val="300"/>
              </a:spcAft>
            </a:pPr>
            <a:r>
              <a:rPr lang="de-DE" sz="2200" dirty="0" smtClean="0">
                <a:solidFill>
                  <a:prstClr val="black"/>
                </a:solidFill>
                <a:latin typeface="Arial"/>
                <a:cs typeface="DejaVu Sans"/>
              </a:rPr>
              <a:t>     - 	Einheitliche</a:t>
            </a:r>
            <a:r>
              <a:rPr lang="de-DE" sz="2200" dirty="0">
                <a:solidFill>
                  <a:prstClr val="black"/>
                </a:solidFill>
                <a:latin typeface="Arial"/>
                <a:cs typeface="DejaVu Sans"/>
              </a:rPr>
              <a:t>, auf Nutzerebene </a:t>
            </a:r>
            <a:r>
              <a:rPr lang="de-DE" sz="2200" dirty="0" smtClean="0">
                <a:solidFill>
                  <a:prstClr val="black"/>
                </a:solidFill>
                <a:latin typeface="Arial"/>
                <a:cs typeface="DejaVu Sans"/>
              </a:rPr>
              <a:t>verfügbare 	Erweiterungsmechanismen </a:t>
            </a:r>
            <a:r>
              <a:rPr lang="de-DE" sz="2200" dirty="0">
                <a:solidFill>
                  <a:prstClr val="black"/>
                </a:solidFill>
                <a:latin typeface="Arial"/>
                <a:cs typeface="DejaVu Sans"/>
              </a:rPr>
              <a:t>und Profile in </a:t>
            </a:r>
            <a:r>
              <a:rPr lang="de-DE" sz="2200" dirty="0" smtClean="0">
                <a:solidFill>
                  <a:prstClr val="black"/>
                </a:solidFill>
                <a:latin typeface="Arial"/>
                <a:cs typeface="DejaVu Sans"/>
              </a:rPr>
              <a:t>				einer </a:t>
            </a:r>
            <a:r>
              <a:rPr lang="de-DE" sz="2200" dirty="0">
                <a:solidFill>
                  <a:prstClr val="black"/>
                </a:solidFill>
                <a:latin typeface="Arial"/>
                <a:cs typeface="DejaVu Sans"/>
              </a:rPr>
              <a:t>zum </a:t>
            </a:r>
            <a:r>
              <a:rPr lang="de-DE" sz="2200" b="1" dirty="0">
                <a:solidFill>
                  <a:prstClr val="black"/>
                </a:solidFill>
                <a:latin typeface="Arial"/>
                <a:cs typeface="DejaVu Sans"/>
              </a:rPr>
              <a:t>Metamodell</a:t>
            </a:r>
            <a:r>
              <a:rPr lang="de-DE" sz="2200" dirty="0">
                <a:solidFill>
                  <a:prstClr val="black"/>
                </a:solidFill>
                <a:latin typeface="Arial"/>
                <a:cs typeface="DejaVu Sans"/>
              </a:rPr>
              <a:t> </a:t>
            </a:r>
            <a:r>
              <a:rPr lang="de-DE" sz="2200" dirty="0" smtClean="0">
                <a:solidFill>
                  <a:prstClr val="black"/>
                </a:solidFill>
                <a:latin typeface="Arial"/>
                <a:cs typeface="DejaVu Sans"/>
              </a:rPr>
              <a:t>konsistenten </a:t>
            </a:r>
            <a:r>
              <a:rPr lang="de-DE" sz="2200" dirty="0">
                <a:solidFill>
                  <a:prstClr val="black"/>
                </a:solidFill>
                <a:latin typeface="Arial"/>
                <a:cs typeface="DejaVu Sans"/>
              </a:rPr>
              <a:t>Form.</a:t>
            </a:r>
            <a:endParaRPr dirty="0">
              <a:solidFill>
                <a:prstClr val="black"/>
              </a:solidFill>
              <a:latin typeface="Arial"/>
              <a:cs typeface="DejaVu Sans"/>
            </a:endParaRPr>
          </a:p>
          <a:p>
            <a:pPr defTabSz="829022" fontAlgn="auto">
              <a:lnSpc>
                <a:spcPct val="112000"/>
              </a:lnSpc>
              <a:spcBef>
                <a:spcPts val="0"/>
              </a:spcBef>
              <a:spcAft>
                <a:spcPts val="300"/>
              </a:spcAft>
              <a:buSzPct val="25000"/>
            </a:pPr>
            <a:r>
              <a:rPr lang="de-DE" sz="2200" dirty="0">
                <a:solidFill>
                  <a:prstClr val="black"/>
                </a:solidFill>
                <a:latin typeface="Arial"/>
                <a:cs typeface="DejaVu Sans"/>
              </a:rPr>
              <a:t>2</a:t>
            </a:r>
            <a:r>
              <a:rPr lang="de-DE" sz="2200" dirty="0" smtClean="0">
                <a:solidFill>
                  <a:prstClr val="black"/>
                </a:solidFill>
                <a:latin typeface="Arial"/>
                <a:cs typeface="DejaVu Sans"/>
              </a:rPr>
              <a:t>.  - 	Direkte </a:t>
            </a:r>
            <a:r>
              <a:rPr lang="de-DE" sz="2200" dirty="0">
                <a:solidFill>
                  <a:prstClr val="black"/>
                </a:solidFill>
                <a:latin typeface="Arial"/>
                <a:cs typeface="DejaVu Sans"/>
              </a:rPr>
              <a:t>Unterstützung von Skalierbarkeit </a:t>
            </a:r>
            <a:r>
              <a:rPr lang="de-DE" sz="2200" dirty="0" smtClean="0">
                <a:solidFill>
                  <a:prstClr val="black"/>
                </a:solidFill>
                <a:latin typeface="Arial"/>
                <a:cs typeface="DejaVu Sans"/>
              </a:rPr>
              <a:t>und 			Abkapselung für </a:t>
            </a:r>
            <a:r>
              <a:rPr lang="de-DE" sz="2200" b="1" dirty="0" smtClean="0">
                <a:solidFill>
                  <a:prstClr val="black"/>
                </a:solidFill>
                <a:latin typeface="Arial"/>
                <a:cs typeface="DejaVu Sans"/>
              </a:rPr>
              <a:t>Verhaltensmodellierung</a:t>
            </a:r>
            <a:r>
              <a:rPr lang="de-DE" sz="2200" dirty="0">
                <a:solidFill>
                  <a:prstClr val="black"/>
                </a:solidFill>
                <a:latin typeface="Arial"/>
                <a:cs typeface="DejaVu Sans"/>
              </a:rPr>
              <a:t>.</a:t>
            </a:r>
            <a:endParaRPr dirty="0">
              <a:solidFill>
                <a:prstClr val="black"/>
              </a:solidFill>
              <a:latin typeface="Arial"/>
              <a:cs typeface="DejaVu Sans"/>
            </a:endParaRPr>
          </a:p>
          <a:p>
            <a:pPr marL="234000" lvl="1" indent="-234000" defTabSz="829022" fontAlgn="auto">
              <a:lnSpc>
                <a:spcPct val="112000"/>
              </a:lnSpc>
              <a:spcBef>
                <a:spcPts val="0"/>
              </a:spcBef>
              <a:spcAft>
                <a:spcPts val="300"/>
              </a:spcAft>
              <a:buSzPct val="25000"/>
            </a:pPr>
            <a:r>
              <a:rPr lang="de-DE" sz="2200" dirty="0" smtClean="0">
                <a:solidFill>
                  <a:prstClr val="black"/>
                </a:solidFill>
                <a:latin typeface="Arial"/>
                <a:cs typeface="DejaVu Sans"/>
              </a:rPr>
              <a:t>     - 	Eindeutige </a:t>
            </a:r>
            <a:r>
              <a:rPr lang="de-DE" sz="2200" b="1" dirty="0">
                <a:solidFill>
                  <a:prstClr val="black"/>
                </a:solidFill>
                <a:latin typeface="Arial"/>
                <a:cs typeface="DejaVu Sans"/>
              </a:rPr>
              <a:t>Definition der Semantik </a:t>
            </a:r>
            <a:r>
              <a:rPr lang="de-DE" sz="2200" dirty="0" smtClean="0">
                <a:solidFill>
                  <a:prstClr val="black"/>
                </a:solidFill>
                <a:latin typeface="Arial"/>
                <a:cs typeface="DejaVu Sans"/>
              </a:rPr>
              <a:t>von 				Relationen </a:t>
            </a:r>
            <a:r>
              <a:rPr lang="de-DE" sz="2200" dirty="0">
                <a:solidFill>
                  <a:prstClr val="black"/>
                </a:solidFill>
                <a:latin typeface="Arial"/>
                <a:cs typeface="DejaVu Sans"/>
              </a:rPr>
              <a:t>wie </a:t>
            </a:r>
            <a:r>
              <a:rPr lang="de-DE" sz="2200" dirty="0" smtClean="0">
                <a:solidFill>
                  <a:prstClr val="black"/>
                </a:solidFill>
                <a:latin typeface="Arial"/>
                <a:cs typeface="DejaVu Sans"/>
              </a:rPr>
              <a:t>Generalisierung</a:t>
            </a:r>
            <a:r>
              <a:rPr lang="de-DE" sz="2200" dirty="0">
                <a:solidFill>
                  <a:prstClr val="black"/>
                </a:solidFill>
                <a:latin typeface="Arial"/>
                <a:cs typeface="DejaVu Sans"/>
              </a:rPr>
              <a:t>, </a:t>
            </a:r>
            <a:r>
              <a:rPr lang="de-DE" sz="2200" dirty="0" smtClean="0">
                <a:solidFill>
                  <a:prstClr val="black"/>
                </a:solidFill>
                <a:latin typeface="Arial"/>
                <a:cs typeface="DejaVu Sans"/>
              </a:rPr>
              <a:t>Abhängig-				</a:t>
            </a:r>
            <a:r>
              <a:rPr lang="de-DE" sz="2200" dirty="0" err="1" smtClean="0">
                <a:solidFill>
                  <a:prstClr val="black"/>
                </a:solidFill>
                <a:latin typeface="Arial"/>
                <a:cs typeface="DejaVu Sans"/>
              </a:rPr>
              <a:t>keit</a:t>
            </a:r>
            <a:r>
              <a:rPr lang="de-DE" sz="2200" dirty="0" smtClean="0">
                <a:solidFill>
                  <a:prstClr val="black"/>
                </a:solidFill>
                <a:latin typeface="Arial"/>
                <a:cs typeface="DejaVu Sans"/>
              </a:rPr>
              <a:t> </a:t>
            </a:r>
            <a:r>
              <a:rPr lang="de-DE" sz="2200" dirty="0">
                <a:solidFill>
                  <a:prstClr val="black"/>
                </a:solidFill>
                <a:latin typeface="Arial"/>
                <a:cs typeface="DejaVu Sans"/>
              </a:rPr>
              <a:t>und Assoziation.</a:t>
            </a:r>
            <a:endParaRPr dirty="0">
              <a:solidFill>
                <a:prstClr val="black"/>
              </a:solidFill>
              <a:latin typeface="Arial"/>
              <a:cs typeface="DejaVu Sans"/>
            </a:endParaRPr>
          </a:p>
        </p:txBody>
      </p:sp>
      <p:sp>
        <p:nvSpPr>
          <p:cNvPr id="11" name="Fußzeilenplatzhalter 10"/>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2" name="Foliennummernplatzhalter 11"/>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91</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182906523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Shape 3"/>
          <p:cNvSpPr txBox="1"/>
          <p:nvPr/>
        </p:nvSpPr>
        <p:spPr>
          <a:xfrm>
            <a:off x="7041423" y="2606479"/>
            <a:ext cx="2023311" cy="397128"/>
          </a:xfrm>
          <a:prstGeom prst="rect">
            <a:avLst/>
          </a:prstGeom>
        </p:spPr>
        <p:txBody>
          <a:bodyPr wrap="none" lIns="81597" tIns="40799" rIns="81597" bIns="40799"/>
          <a:lstStyle/>
          <a:p>
            <a:pPr defTabSz="829022" fontAlgn="auto">
              <a:spcBef>
                <a:spcPts val="0"/>
              </a:spcBef>
              <a:spcAft>
                <a:spcPts val="0"/>
              </a:spcAft>
            </a:pPr>
            <a:r>
              <a:rPr lang="de-DE" sz="2200" b="1">
                <a:solidFill>
                  <a:prstClr val="black"/>
                </a:solidFill>
                <a:latin typeface="Arial"/>
                <a:cs typeface="DejaVu Sans"/>
              </a:rPr>
              <a:t>Infrastructure</a:t>
            </a:r>
            <a:endParaRPr>
              <a:solidFill>
                <a:prstClr val="black"/>
              </a:solidFill>
              <a:latin typeface="Arial"/>
              <a:cs typeface="DejaVu Sans"/>
            </a:endParaRPr>
          </a:p>
        </p:txBody>
      </p:sp>
      <p:sp>
        <p:nvSpPr>
          <p:cNvPr id="179" name="TextShape 4"/>
          <p:cNvSpPr txBox="1"/>
          <p:nvPr/>
        </p:nvSpPr>
        <p:spPr>
          <a:xfrm>
            <a:off x="6940846" y="4540191"/>
            <a:ext cx="2231977" cy="397128"/>
          </a:xfrm>
          <a:prstGeom prst="rect">
            <a:avLst/>
          </a:prstGeom>
        </p:spPr>
        <p:txBody>
          <a:bodyPr wrap="none" lIns="81597" tIns="40799" rIns="81597" bIns="40799"/>
          <a:lstStyle/>
          <a:p>
            <a:pPr defTabSz="829022" fontAlgn="auto">
              <a:spcBef>
                <a:spcPts val="0"/>
              </a:spcBef>
              <a:spcAft>
                <a:spcPts val="0"/>
              </a:spcAft>
            </a:pPr>
            <a:r>
              <a:rPr lang="de-DE" sz="2200" b="1">
                <a:solidFill>
                  <a:prstClr val="black"/>
                </a:solidFill>
                <a:latin typeface="Arial"/>
                <a:cs typeface="DejaVu Sans"/>
              </a:rPr>
              <a:t>Superstructure</a:t>
            </a:r>
            <a:endParaRPr>
              <a:solidFill>
                <a:prstClr val="black"/>
              </a:solidFill>
              <a:latin typeface="Arial"/>
              <a:cs typeface="DejaVu Sans"/>
            </a:endParaRPr>
          </a:p>
        </p:txBody>
      </p:sp>
      <p:sp>
        <p:nvSpPr>
          <p:cNvPr id="6" name="TextShape 1"/>
          <p:cNvSpPr txBox="1"/>
          <p:nvPr/>
        </p:nvSpPr>
        <p:spPr>
          <a:xfrm>
            <a:off x="0" y="0"/>
            <a:ext cx="5877921" cy="979756"/>
          </a:xfrm>
          <a:prstGeom prst="rect">
            <a:avLst/>
          </a:prstGeom>
        </p:spPr>
        <p:txBody>
          <a:bodyPr wrap="none" lIns="0" tIns="0" rIns="0" bIns="0" anchor="ctr"/>
          <a:lstStyle/>
          <a:p>
            <a:pPr algn="ctr" defTabSz="829022" fontAlgn="auto">
              <a:spcBef>
                <a:spcPts val="0"/>
              </a:spcBef>
              <a:spcAft>
                <a:spcPts val="0"/>
              </a:spcAft>
            </a:pPr>
            <a:r>
              <a:rPr lang="de-DE" sz="2800" dirty="0" smtClean="0">
                <a:solidFill>
                  <a:srgbClr val="7DA647"/>
                </a:solidFill>
                <a:latin typeface="Arial"/>
                <a:ea typeface="Arial-BoldMT"/>
                <a:cs typeface="DejaVu Sans"/>
              </a:rPr>
              <a:t>Diskussionsfrage </a:t>
            </a:r>
          </a:p>
          <a:p>
            <a:pPr algn="ctr" defTabSz="829022" fontAlgn="auto">
              <a:spcBef>
                <a:spcPts val="0"/>
              </a:spcBef>
              <a:spcAft>
                <a:spcPts val="0"/>
              </a:spcAft>
            </a:pPr>
            <a:r>
              <a:rPr lang="de-DE" sz="2800" dirty="0" smtClean="0">
                <a:solidFill>
                  <a:srgbClr val="7DA647"/>
                </a:solidFill>
                <a:latin typeface="Arial"/>
                <a:ea typeface="Arial-BoldMT"/>
                <a:cs typeface="DejaVu Sans"/>
              </a:rPr>
              <a:t>Infrastructure /</a:t>
            </a:r>
            <a:r>
              <a:rPr lang="de-DE" sz="2800" dirty="0" err="1" smtClean="0">
                <a:solidFill>
                  <a:srgbClr val="7DA647"/>
                </a:solidFill>
                <a:latin typeface="Arial"/>
                <a:ea typeface="Arial-BoldMT"/>
                <a:cs typeface="DejaVu Sans"/>
              </a:rPr>
              <a:t>Superstructure</a:t>
            </a:r>
            <a:r>
              <a:rPr lang="de-DE" sz="2800" dirty="0" smtClean="0">
                <a:solidFill>
                  <a:srgbClr val="7DA647"/>
                </a:solidFill>
                <a:latin typeface="Arial"/>
                <a:ea typeface="Arial-BoldMT"/>
                <a:cs typeface="DejaVu Sans"/>
              </a:rPr>
              <a:t>: Ziele</a:t>
            </a:r>
            <a:endParaRPr sz="2800" dirty="0">
              <a:solidFill>
                <a:prstClr val="black"/>
              </a:solidFill>
              <a:latin typeface="Arial"/>
              <a:cs typeface="DejaVu Sans"/>
            </a:endParaRPr>
          </a:p>
        </p:txBody>
      </p:sp>
      <p:sp>
        <p:nvSpPr>
          <p:cNvPr id="7" name="TextShape 2"/>
          <p:cNvSpPr txBox="1"/>
          <p:nvPr/>
        </p:nvSpPr>
        <p:spPr>
          <a:xfrm>
            <a:off x="163276" y="1306343"/>
            <a:ext cx="8930848" cy="4526475"/>
          </a:xfrm>
          <a:prstGeom prst="rect">
            <a:avLst/>
          </a:prstGeom>
        </p:spPr>
        <p:txBody>
          <a:bodyPr wrap="square" lIns="0" tIns="0" rIns="0" bIns="0"/>
          <a:lstStyle/>
          <a:p>
            <a:pPr marL="234000" indent="-234000" defTabSz="829022" fontAlgn="auto">
              <a:lnSpc>
                <a:spcPct val="112000"/>
              </a:lnSpc>
              <a:spcBef>
                <a:spcPts val="0"/>
              </a:spcBef>
              <a:spcAft>
                <a:spcPts val="300"/>
              </a:spcAft>
            </a:pPr>
            <a:r>
              <a:rPr lang="de-DE" sz="2200" dirty="0">
                <a:solidFill>
                  <a:prstClr val="black"/>
                </a:solidFill>
                <a:latin typeface="Arial"/>
                <a:cs typeface="DejaVu Sans"/>
              </a:rPr>
              <a:t>Welche der beiden Ziele sind </a:t>
            </a:r>
            <a:r>
              <a:rPr lang="de-DE" sz="2200" b="1" dirty="0">
                <a:solidFill>
                  <a:prstClr val="black"/>
                </a:solidFill>
                <a:latin typeface="Arial"/>
                <a:cs typeface="DejaVu Sans"/>
              </a:rPr>
              <a:t>Infrastructure</a:t>
            </a:r>
            <a:r>
              <a:rPr lang="de-DE" sz="2200" dirty="0">
                <a:solidFill>
                  <a:prstClr val="black"/>
                </a:solidFill>
                <a:latin typeface="Arial"/>
                <a:cs typeface="DejaVu Sans"/>
              </a:rPr>
              <a:t> bzw. </a:t>
            </a:r>
            <a:r>
              <a:rPr lang="de-DE" sz="2200" b="1" dirty="0" err="1">
                <a:solidFill>
                  <a:prstClr val="black"/>
                </a:solidFill>
                <a:latin typeface="Arial"/>
                <a:cs typeface="DejaVu Sans"/>
              </a:rPr>
              <a:t>Superstructure</a:t>
            </a:r>
            <a:r>
              <a:rPr lang="de-DE" sz="2200" dirty="0">
                <a:solidFill>
                  <a:prstClr val="black"/>
                </a:solidFill>
                <a:latin typeface="Arial"/>
                <a:cs typeface="DejaVu Sans"/>
              </a:rPr>
              <a:t> zuzuordnen</a:t>
            </a:r>
            <a:r>
              <a:rPr lang="de-DE" sz="2200" dirty="0" smtClean="0">
                <a:solidFill>
                  <a:prstClr val="black"/>
                </a:solidFill>
                <a:latin typeface="Arial"/>
                <a:cs typeface="DejaVu Sans"/>
              </a:rPr>
              <a:t>?</a:t>
            </a:r>
            <a:endParaRPr lang="de-DE" dirty="0" smtClean="0">
              <a:solidFill>
                <a:prstClr val="black"/>
              </a:solidFill>
              <a:latin typeface="Arial"/>
              <a:cs typeface="DejaVu Sans"/>
            </a:endParaRPr>
          </a:p>
          <a:p>
            <a:pPr marL="234000" indent="-234000" defTabSz="829022" fontAlgn="auto">
              <a:lnSpc>
                <a:spcPct val="112000"/>
              </a:lnSpc>
              <a:spcBef>
                <a:spcPts val="0"/>
              </a:spcBef>
              <a:spcAft>
                <a:spcPts val="300"/>
              </a:spcAft>
              <a:buFont typeface="+mj-lt"/>
              <a:buAutoNum type="arabicPeriod"/>
            </a:pPr>
            <a:r>
              <a:rPr lang="de-DE" sz="2200" dirty="0" smtClean="0">
                <a:solidFill>
                  <a:prstClr val="black"/>
                </a:solidFill>
                <a:latin typeface="Arial"/>
                <a:cs typeface="DejaVu Sans"/>
              </a:rPr>
              <a:t>  -	Verbesserte </a:t>
            </a:r>
            <a:r>
              <a:rPr lang="de-DE" sz="2200" dirty="0" err="1">
                <a:solidFill>
                  <a:prstClr val="black"/>
                </a:solidFill>
                <a:latin typeface="Arial"/>
                <a:cs typeface="DejaVu Sans"/>
              </a:rPr>
              <a:t>architekturelle</a:t>
            </a:r>
            <a:r>
              <a:rPr lang="de-DE" sz="2200" dirty="0">
                <a:solidFill>
                  <a:prstClr val="black"/>
                </a:solidFill>
                <a:latin typeface="Arial"/>
                <a:cs typeface="DejaVu Sans"/>
              </a:rPr>
              <a:t> Angleichung </a:t>
            </a:r>
            <a:r>
              <a:rPr lang="de-DE" sz="2200" dirty="0" smtClean="0">
                <a:solidFill>
                  <a:prstClr val="black"/>
                </a:solidFill>
                <a:latin typeface="Arial"/>
                <a:cs typeface="DejaVu Sans"/>
              </a:rPr>
              <a:t>				zwischen </a:t>
            </a:r>
            <a:r>
              <a:rPr lang="de-DE" sz="2200" b="1" dirty="0" smtClean="0">
                <a:solidFill>
                  <a:prstClr val="black"/>
                </a:solidFill>
                <a:latin typeface="Arial"/>
                <a:cs typeface="DejaVu Sans"/>
              </a:rPr>
              <a:t>UML, MOF und XMI.</a:t>
            </a:r>
            <a:endParaRPr lang="de-DE" dirty="0">
              <a:solidFill>
                <a:prstClr val="black"/>
              </a:solidFill>
              <a:latin typeface="Arial"/>
              <a:cs typeface="DejaVu Sans"/>
            </a:endParaRPr>
          </a:p>
          <a:p>
            <a:pPr marL="234000" indent="-234000" defTabSz="829022" fontAlgn="auto">
              <a:lnSpc>
                <a:spcPct val="112000"/>
              </a:lnSpc>
              <a:spcBef>
                <a:spcPts val="0"/>
              </a:spcBef>
              <a:spcAft>
                <a:spcPts val="300"/>
              </a:spcAft>
            </a:pPr>
            <a:r>
              <a:rPr lang="de-DE" sz="2200" dirty="0" smtClean="0">
                <a:solidFill>
                  <a:prstClr val="black"/>
                </a:solidFill>
                <a:latin typeface="Arial"/>
                <a:cs typeface="DejaVu Sans"/>
              </a:rPr>
              <a:t>     - 	Einheitliche</a:t>
            </a:r>
            <a:r>
              <a:rPr lang="de-DE" sz="2200" dirty="0">
                <a:solidFill>
                  <a:prstClr val="black"/>
                </a:solidFill>
                <a:latin typeface="Arial"/>
                <a:cs typeface="DejaVu Sans"/>
              </a:rPr>
              <a:t>, auf Nutzerebene </a:t>
            </a:r>
            <a:r>
              <a:rPr lang="de-DE" sz="2200" dirty="0" smtClean="0">
                <a:solidFill>
                  <a:prstClr val="black"/>
                </a:solidFill>
                <a:latin typeface="Arial"/>
                <a:cs typeface="DejaVu Sans"/>
              </a:rPr>
              <a:t>verfügbare 	Erweiterungsmechanismen </a:t>
            </a:r>
            <a:r>
              <a:rPr lang="de-DE" sz="2200" dirty="0">
                <a:solidFill>
                  <a:prstClr val="black"/>
                </a:solidFill>
                <a:latin typeface="Arial"/>
                <a:cs typeface="DejaVu Sans"/>
              </a:rPr>
              <a:t>und Profile in </a:t>
            </a:r>
            <a:r>
              <a:rPr lang="de-DE" sz="2200" dirty="0" smtClean="0">
                <a:solidFill>
                  <a:prstClr val="black"/>
                </a:solidFill>
                <a:latin typeface="Arial"/>
                <a:cs typeface="DejaVu Sans"/>
              </a:rPr>
              <a:t>				einer </a:t>
            </a:r>
            <a:r>
              <a:rPr lang="de-DE" sz="2200" dirty="0">
                <a:solidFill>
                  <a:prstClr val="black"/>
                </a:solidFill>
                <a:latin typeface="Arial"/>
                <a:cs typeface="DejaVu Sans"/>
              </a:rPr>
              <a:t>zum </a:t>
            </a:r>
            <a:r>
              <a:rPr lang="de-DE" sz="2200" b="1" dirty="0">
                <a:solidFill>
                  <a:prstClr val="black"/>
                </a:solidFill>
                <a:latin typeface="Arial"/>
                <a:cs typeface="DejaVu Sans"/>
              </a:rPr>
              <a:t>Metamodell</a:t>
            </a:r>
            <a:r>
              <a:rPr lang="de-DE" sz="2200" dirty="0">
                <a:solidFill>
                  <a:prstClr val="black"/>
                </a:solidFill>
                <a:latin typeface="Arial"/>
                <a:cs typeface="DejaVu Sans"/>
              </a:rPr>
              <a:t> </a:t>
            </a:r>
            <a:r>
              <a:rPr lang="de-DE" sz="2200" dirty="0" smtClean="0">
                <a:solidFill>
                  <a:prstClr val="black"/>
                </a:solidFill>
                <a:latin typeface="Arial"/>
                <a:cs typeface="DejaVu Sans"/>
              </a:rPr>
              <a:t>konsistenten </a:t>
            </a:r>
            <a:r>
              <a:rPr lang="de-DE" sz="2200" dirty="0">
                <a:solidFill>
                  <a:prstClr val="black"/>
                </a:solidFill>
                <a:latin typeface="Arial"/>
                <a:cs typeface="DejaVu Sans"/>
              </a:rPr>
              <a:t>Form.</a:t>
            </a:r>
            <a:endParaRPr dirty="0">
              <a:solidFill>
                <a:prstClr val="black"/>
              </a:solidFill>
              <a:latin typeface="Arial"/>
              <a:cs typeface="DejaVu Sans"/>
            </a:endParaRPr>
          </a:p>
          <a:p>
            <a:pPr defTabSz="829022" fontAlgn="auto">
              <a:lnSpc>
                <a:spcPct val="112000"/>
              </a:lnSpc>
              <a:spcBef>
                <a:spcPts val="0"/>
              </a:spcBef>
              <a:spcAft>
                <a:spcPts val="300"/>
              </a:spcAft>
              <a:buSzPct val="25000"/>
            </a:pPr>
            <a:r>
              <a:rPr lang="de-DE" sz="2200" dirty="0">
                <a:solidFill>
                  <a:prstClr val="black"/>
                </a:solidFill>
                <a:latin typeface="Arial"/>
                <a:cs typeface="DejaVu Sans"/>
              </a:rPr>
              <a:t>2</a:t>
            </a:r>
            <a:r>
              <a:rPr lang="de-DE" sz="2200" dirty="0" smtClean="0">
                <a:solidFill>
                  <a:prstClr val="black"/>
                </a:solidFill>
                <a:latin typeface="Arial"/>
                <a:cs typeface="DejaVu Sans"/>
              </a:rPr>
              <a:t>.  - 	Direkte </a:t>
            </a:r>
            <a:r>
              <a:rPr lang="de-DE" sz="2200" dirty="0">
                <a:solidFill>
                  <a:prstClr val="black"/>
                </a:solidFill>
                <a:latin typeface="Arial"/>
                <a:cs typeface="DejaVu Sans"/>
              </a:rPr>
              <a:t>Unterstützung von Skalierbarkeit </a:t>
            </a:r>
            <a:r>
              <a:rPr lang="de-DE" sz="2200" dirty="0" smtClean="0">
                <a:solidFill>
                  <a:prstClr val="black"/>
                </a:solidFill>
                <a:latin typeface="Arial"/>
                <a:cs typeface="DejaVu Sans"/>
              </a:rPr>
              <a:t>und 			Abkapselung für </a:t>
            </a:r>
            <a:r>
              <a:rPr lang="de-DE" sz="2200" b="1" dirty="0" smtClean="0">
                <a:solidFill>
                  <a:prstClr val="black"/>
                </a:solidFill>
                <a:latin typeface="Arial"/>
                <a:cs typeface="DejaVu Sans"/>
              </a:rPr>
              <a:t>Verhaltensmodellierung</a:t>
            </a:r>
            <a:r>
              <a:rPr lang="de-DE" sz="2200" dirty="0">
                <a:solidFill>
                  <a:prstClr val="black"/>
                </a:solidFill>
                <a:latin typeface="Arial"/>
                <a:cs typeface="DejaVu Sans"/>
              </a:rPr>
              <a:t>.</a:t>
            </a:r>
            <a:endParaRPr dirty="0">
              <a:solidFill>
                <a:prstClr val="black"/>
              </a:solidFill>
              <a:latin typeface="Arial"/>
              <a:cs typeface="DejaVu Sans"/>
            </a:endParaRPr>
          </a:p>
          <a:p>
            <a:pPr marL="234000" lvl="1" indent="-234000" defTabSz="829022" fontAlgn="auto">
              <a:lnSpc>
                <a:spcPct val="112000"/>
              </a:lnSpc>
              <a:spcBef>
                <a:spcPts val="0"/>
              </a:spcBef>
              <a:spcAft>
                <a:spcPts val="300"/>
              </a:spcAft>
              <a:buSzPct val="25000"/>
            </a:pPr>
            <a:r>
              <a:rPr lang="de-DE" sz="2200" dirty="0" smtClean="0">
                <a:solidFill>
                  <a:prstClr val="black"/>
                </a:solidFill>
                <a:latin typeface="Arial"/>
                <a:cs typeface="DejaVu Sans"/>
              </a:rPr>
              <a:t>     - 	Eindeutige </a:t>
            </a:r>
            <a:r>
              <a:rPr lang="de-DE" sz="2200" b="1" dirty="0">
                <a:solidFill>
                  <a:prstClr val="black"/>
                </a:solidFill>
                <a:latin typeface="Arial"/>
                <a:cs typeface="DejaVu Sans"/>
              </a:rPr>
              <a:t>Definition der Semantik </a:t>
            </a:r>
            <a:r>
              <a:rPr lang="de-DE" sz="2200" dirty="0" smtClean="0">
                <a:solidFill>
                  <a:prstClr val="black"/>
                </a:solidFill>
                <a:latin typeface="Arial"/>
                <a:cs typeface="DejaVu Sans"/>
              </a:rPr>
              <a:t>von 				Relationen </a:t>
            </a:r>
            <a:r>
              <a:rPr lang="de-DE" sz="2200" dirty="0">
                <a:solidFill>
                  <a:prstClr val="black"/>
                </a:solidFill>
                <a:latin typeface="Arial"/>
                <a:cs typeface="DejaVu Sans"/>
              </a:rPr>
              <a:t>wie </a:t>
            </a:r>
            <a:r>
              <a:rPr lang="de-DE" sz="2200" dirty="0" smtClean="0">
                <a:solidFill>
                  <a:prstClr val="black"/>
                </a:solidFill>
                <a:latin typeface="Arial"/>
                <a:cs typeface="DejaVu Sans"/>
              </a:rPr>
              <a:t>Generalisierung</a:t>
            </a:r>
            <a:r>
              <a:rPr lang="de-DE" sz="2200" dirty="0">
                <a:solidFill>
                  <a:prstClr val="black"/>
                </a:solidFill>
                <a:latin typeface="Arial"/>
                <a:cs typeface="DejaVu Sans"/>
              </a:rPr>
              <a:t>, </a:t>
            </a:r>
            <a:r>
              <a:rPr lang="de-DE" sz="2200" dirty="0" smtClean="0">
                <a:solidFill>
                  <a:prstClr val="black"/>
                </a:solidFill>
                <a:latin typeface="Arial"/>
                <a:cs typeface="DejaVu Sans"/>
              </a:rPr>
              <a:t>Abhängig-				</a:t>
            </a:r>
            <a:r>
              <a:rPr lang="de-DE" sz="2200" dirty="0" err="1" smtClean="0">
                <a:solidFill>
                  <a:prstClr val="black"/>
                </a:solidFill>
                <a:latin typeface="Arial"/>
                <a:cs typeface="DejaVu Sans"/>
              </a:rPr>
              <a:t>keit</a:t>
            </a:r>
            <a:r>
              <a:rPr lang="de-DE" sz="2200" dirty="0" smtClean="0">
                <a:solidFill>
                  <a:prstClr val="black"/>
                </a:solidFill>
                <a:latin typeface="Arial"/>
                <a:cs typeface="DejaVu Sans"/>
              </a:rPr>
              <a:t> </a:t>
            </a:r>
            <a:r>
              <a:rPr lang="de-DE" sz="2200" dirty="0">
                <a:solidFill>
                  <a:prstClr val="black"/>
                </a:solidFill>
                <a:latin typeface="Arial"/>
                <a:cs typeface="DejaVu Sans"/>
              </a:rPr>
              <a:t>und Assoziation.</a:t>
            </a:r>
            <a:endParaRPr dirty="0">
              <a:solidFill>
                <a:prstClr val="black"/>
              </a:solidFill>
              <a:latin typeface="Arial"/>
              <a:cs typeface="DejaVu Sans"/>
            </a:endParaRPr>
          </a:p>
        </p:txBody>
      </p:sp>
      <p:sp>
        <p:nvSpPr>
          <p:cNvPr id="12" name="Fußzeilenplatzhalter 11"/>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3" name="Foliennummernplatzhalter 12"/>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92</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246429879"/>
      </p:ext>
    </p:extLst>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stomShape 1"/>
          <p:cNvSpPr/>
          <p:nvPr/>
        </p:nvSpPr>
        <p:spPr>
          <a:xfrm>
            <a:off x="2285858" y="1306343"/>
            <a:ext cx="6531024" cy="4572197"/>
          </a:xfrm>
          <a:prstGeom prst="ellipse">
            <a:avLst/>
          </a:prstGeom>
          <a:solidFill>
            <a:srgbClr val="94BD5E"/>
          </a:solidFill>
          <a:ln>
            <a:solidFill>
              <a:srgbClr val="000000"/>
            </a:solidFill>
          </a:ln>
        </p:spPr>
      </p:sp>
      <p:sp>
        <p:nvSpPr>
          <p:cNvPr id="181" name="TextShape 2"/>
          <p:cNvSpPr txBox="1"/>
          <p:nvPr/>
        </p:nvSpPr>
        <p:spPr>
          <a:xfrm>
            <a:off x="0" y="40823"/>
            <a:ext cx="5877921" cy="898110"/>
          </a:xfrm>
          <a:prstGeom prst="rect">
            <a:avLst/>
          </a:prstGeom>
        </p:spPr>
        <p:txBody>
          <a:bodyPr wrap="none" lIns="0" tIns="0" rIns="0" bIns="0" anchor="ctr"/>
          <a:lstStyle/>
          <a:p>
            <a:pPr algn="ctr" defTabSz="829022" fontAlgn="auto">
              <a:spcBef>
                <a:spcPts val="0"/>
              </a:spcBef>
              <a:spcAft>
                <a:spcPts val="0"/>
              </a:spcAft>
            </a:pPr>
            <a:r>
              <a:rPr lang="de-DE" sz="2800" dirty="0" smtClean="0">
                <a:solidFill>
                  <a:srgbClr val="7DA647"/>
                </a:solidFill>
                <a:latin typeface="Arial"/>
                <a:ea typeface="Arial-BoldMT"/>
                <a:cs typeface="DejaVu Sans"/>
              </a:rPr>
              <a:t>UML Spezifikation</a:t>
            </a:r>
            <a:endParaRPr sz="2800" dirty="0">
              <a:solidFill>
                <a:prstClr val="black"/>
              </a:solidFill>
              <a:latin typeface="Arial"/>
              <a:cs typeface="DejaVu Sans"/>
            </a:endParaRPr>
          </a:p>
        </p:txBody>
      </p:sp>
      <p:sp>
        <p:nvSpPr>
          <p:cNvPr id="182" name="CustomShape 3"/>
          <p:cNvSpPr/>
          <p:nvPr/>
        </p:nvSpPr>
        <p:spPr>
          <a:xfrm>
            <a:off x="2449134" y="3102565"/>
            <a:ext cx="3102236" cy="1959513"/>
          </a:xfrm>
          <a:prstGeom prst="ellipse">
            <a:avLst/>
          </a:prstGeom>
          <a:solidFill>
            <a:srgbClr val="7DA647"/>
          </a:solidFill>
          <a:ln>
            <a:solidFill>
              <a:srgbClr val="000000"/>
            </a:solidFill>
          </a:ln>
        </p:spPr>
      </p:sp>
      <p:sp>
        <p:nvSpPr>
          <p:cNvPr id="183" name="TextShape 4"/>
          <p:cNvSpPr txBox="1"/>
          <p:nvPr/>
        </p:nvSpPr>
        <p:spPr>
          <a:xfrm>
            <a:off x="4664460" y="1306342"/>
            <a:ext cx="1569732" cy="495430"/>
          </a:xfrm>
          <a:prstGeom prst="rect">
            <a:avLst/>
          </a:prstGeom>
        </p:spPr>
        <p:txBody>
          <a:bodyPr wrap="none" lIns="81597" tIns="40799" rIns="81597" bIns="40799"/>
          <a:lstStyle/>
          <a:p>
            <a:pPr defTabSz="829022" fontAlgn="auto">
              <a:spcBef>
                <a:spcPts val="0"/>
              </a:spcBef>
              <a:spcAft>
                <a:spcPts val="0"/>
              </a:spcAft>
            </a:pPr>
            <a:r>
              <a:rPr lang="de-DE" sz="2900" b="1">
                <a:solidFill>
                  <a:prstClr val="black"/>
                </a:solidFill>
                <a:latin typeface="Arial"/>
                <a:cs typeface="DejaVu Sans"/>
              </a:rPr>
              <a:t>UML 2.0</a:t>
            </a:r>
            <a:endParaRPr>
              <a:solidFill>
                <a:prstClr val="black"/>
              </a:solidFill>
              <a:latin typeface="Arial"/>
              <a:cs typeface="DejaVu Sans"/>
            </a:endParaRPr>
          </a:p>
        </p:txBody>
      </p:sp>
      <p:sp>
        <p:nvSpPr>
          <p:cNvPr id="184" name="TextShape 5"/>
          <p:cNvSpPr txBox="1"/>
          <p:nvPr/>
        </p:nvSpPr>
        <p:spPr>
          <a:xfrm>
            <a:off x="2947124" y="3241034"/>
            <a:ext cx="2114419" cy="424888"/>
          </a:xfrm>
          <a:prstGeom prst="rect">
            <a:avLst/>
          </a:prstGeom>
        </p:spPr>
        <p:txBody>
          <a:bodyPr wrap="none" lIns="81597" tIns="40799" rIns="81597" bIns="40799"/>
          <a:lstStyle/>
          <a:p>
            <a:pPr defTabSz="829022" fontAlgn="auto">
              <a:spcBef>
                <a:spcPts val="0"/>
              </a:spcBef>
              <a:spcAft>
                <a:spcPts val="0"/>
              </a:spcAft>
            </a:pPr>
            <a:r>
              <a:rPr lang="de-DE" sz="2400" b="1">
                <a:solidFill>
                  <a:prstClr val="black"/>
                </a:solidFill>
                <a:latin typeface="Arial"/>
                <a:cs typeface="DejaVu Sans"/>
              </a:rPr>
              <a:t>Infrastructure</a:t>
            </a:r>
            <a:endParaRPr>
              <a:solidFill>
                <a:prstClr val="black"/>
              </a:solidFill>
              <a:latin typeface="Arial"/>
              <a:cs typeface="DejaVu Sans"/>
            </a:endParaRPr>
          </a:p>
        </p:txBody>
      </p:sp>
      <p:sp>
        <p:nvSpPr>
          <p:cNvPr id="185" name="CustomShape 6"/>
          <p:cNvSpPr/>
          <p:nvPr/>
        </p:nvSpPr>
        <p:spPr>
          <a:xfrm>
            <a:off x="163275" y="3592440"/>
            <a:ext cx="3755339" cy="1959513"/>
          </a:xfrm>
          <a:prstGeom prst="ellipse">
            <a:avLst/>
          </a:prstGeom>
          <a:solidFill>
            <a:srgbClr val="7DA647"/>
          </a:solidFill>
          <a:ln>
            <a:solidFill>
              <a:srgbClr val="000000"/>
            </a:solidFill>
          </a:ln>
        </p:spPr>
      </p:sp>
      <p:sp>
        <p:nvSpPr>
          <p:cNvPr id="186" name="TextShape 7"/>
          <p:cNvSpPr txBox="1"/>
          <p:nvPr/>
        </p:nvSpPr>
        <p:spPr>
          <a:xfrm>
            <a:off x="1485808" y="3615954"/>
            <a:ext cx="998920" cy="424888"/>
          </a:xfrm>
          <a:prstGeom prst="rect">
            <a:avLst/>
          </a:prstGeom>
        </p:spPr>
        <p:txBody>
          <a:bodyPr wrap="none" lIns="81597" tIns="40799" rIns="81597" bIns="40799"/>
          <a:lstStyle/>
          <a:p>
            <a:pPr defTabSz="829022" fontAlgn="auto">
              <a:spcBef>
                <a:spcPts val="0"/>
              </a:spcBef>
              <a:spcAft>
                <a:spcPts val="0"/>
              </a:spcAft>
            </a:pPr>
            <a:r>
              <a:rPr lang="de-DE" sz="2400" b="1">
                <a:solidFill>
                  <a:prstClr val="black"/>
                </a:solidFill>
                <a:latin typeface="Arial"/>
                <a:cs typeface="DejaVu Sans"/>
              </a:rPr>
              <a:t>MOF2</a:t>
            </a:r>
            <a:endParaRPr>
              <a:solidFill>
                <a:prstClr val="black"/>
              </a:solidFill>
              <a:latin typeface="Arial"/>
              <a:cs typeface="DejaVu Sans"/>
            </a:endParaRPr>
          </a:p>
        </p:txBody>
      </p:sp>
      <p:sp>
        <p:nvSpPr>
          <p:cNvPr id="187" name="TextShape 8"/>
          <p:cNvSpPr txBox="1"/>
          <p:nvPr/>
        </p:nvSpPr>
        <p:spPr>
          <a:xfrm>
            <a:off x="2612409" y="4082318"/>
            <a:ext cx="1164808" cy="560094"/>
          </a:xfrm>
          <a:prstGeom prst="rect">
            <a:avLst/>
          </a:prstGeom>
        </p:spPr>
        <p:txBody>
          <a:bodyPr wrap="none" lIns="81597" tIns="40799" rIns="81597" bIns="40799"/>
          <a:lstStyle/>
          <a:p>
            <a:pPr defTabSz="829022" fontAlgn="auto">
              <a:spcBef>
                <a:spcPts val="0"/>
              </a:spcBef>
              <a:spcAft>
                <a:spcPts val="0"/>
              </a:spcAft>
            </a:pPr>
            <a:r>
              <a:rPr lang="de-DE" b="1">
                <a:solidFill>
                  <a:prstClr val="black"/>
                </a:solidFill>
                <a:latin typeface="Arial"/>
                <a:cs typeface="DejaVu Sans"/>
              </a:rPr>
              <a:t>Statischer</a:t>
            </a:r>
            <a:endParaRPr>
              <a:solidFill>
                <a:prstClr val="black"/>
              </a:solidFill>
              <a:latin typeface="Arial"/>
              <a:cs typeface="DejaVu Sans"/>
            </a:endParaRPr>
          </a:p>
          <a:p>
            <a:pPr defTabSz="829022" fontAlgn="auto">
              <a:spcBef>
                <a:spcPts val="0"/>
              </a:spcBef>
              <a:spcAft>
                <a:spcPts val="0"/>
              </a:spcAft>
            </a:pPr>
            <a:r>
              <a:rPr lang="de-DE" b="1">
                <a:solidFill>
                  <a:prstClr val="black"/>
                </a:solidFill>
                <a:latin typeface="Arial"/>
                <a:cs typeface="DejaVu Sans"/>
              </a:rPr>
              <a:t>Anteil</a:t>
            </a:r>
            <a:endParaRPr>
              <a:solidFill>
                <a:prstClr val="black"/>
              </a:solidFill>
              <a:latin typeface="Arial"/>
              <a:cs typeface="DejaVu Sans"/>
            </a:endParaRPr>
          </a:p>
        </p:txBody>
      </p:sp>
      <p:sp>
        <p:nvSpPr>
          <p:cNvPr id="188" name="TextShape 9"/>
          <p:cNvSpPr txBox="1"/>
          <p:nvPr/>
        </p:nvSpPr>
        <p:spPr>
          <a:xfrm>
            <a:off x="4081890" y="3919026"/>
            <a:ext cx="1461970" cy="560094"/>
          </a:xfrm>
          <a:prstGeom prst="rect">
            <a:avLst/>
          </a:prstGeom>
        </p:spPr>
        <p:txBody>
          <a:bodyPr wrap="none" lIns="81597" tIns="40799" rIns="81597" bIns="40799"/>
          <a:lstStyle/>
          <a:p>
            <a:pPr defTabSz="829022" fontAlgn="auto">
              <a:spcBef>
                <a:spcPts val="0"/>
              </a:spcBef>
              <a:spcAft>
                <a:spcPts val="0"/>
              </a:spcAft>
            </a:pPr>
            <a:r>
              <a:rPr lang="de-DE" b="1">
                <a:solidFill>
                  <a:prstClr val="black"/>
                </a:solidFill>
                <a:latin typeface="Arial"/>
                <a:cs typeface="DejaVu Sans"/>
              </a:rPr>
              <a:t>Dynamischer</a:t>
            </a:r>
            <a:endParaRPr>
              <a:solidFill>
                <a:prstClr val="black"/>
              </a:solidFill>
              <a:latin typeface="Arial"/>
              <a:cs typeface="DejaVu Sans"/>
            </a:endParaRPr>
          </a:p>
          <a:p>
            <a:pPr defTabSz="829022" fontAlgn="auto">
              <a:spcBef>
                <a:spcPts val="0"/>
              </a:spcBef>
              <a:spcAft>
                <a:spcPts val="0"/>
              </a:spcAft>
            </a:pPr>
            <a:r>
              <a:rPr lang="de-DE" b="1">
                <a:solidFill>
                  <a:prstClr val="black"/>
                </a:solidFill>
                <a:latin typeface="Arial"/>
                <a:cs typeface="DejaVu Sans"/>
              </a:rPr>
              <a:t>Anteil</a:t>
            </a:r>
            <a:endParaRPr>
              <a:solidFill>
                <a:prstClr val="black"/>
              </a:solidFill>
              <a:latin typeface="Arial"/>
              <a:cs typeface="DejaVu Sans"/>
            </a:endParaRPr>
          </a:p>
        </p:txBody>
      </p:sp>
      <p:sp>
        <p:nvSpPr>
          <p:cNvPr id="189" name="CustomShape 10"/>
          <p:cNvSpPr/>
          <p:nvPr/>
        </p:nvSpPr>
        <p:spPr>
          <a:xfrm>
            <a:off x="4081893" y="1796220"/>
            <a:ext cx="1142929" cy="816464"/>
          </a:xfrm>
          <a:prstGeom prst="ellipse">
            <a:avLst/>
          </a:prstGeom>
          <a:solidFill>
            <a:srgbClr val="7DA647"/>
          </a:solidFill>
          <a:ln>
            <a:solidFill>
              <a:srgbClr val="000000"/>
            </a:solidFill>
          </a:ln>
        </p:spPr>
        <p:txBody>
          <a:bodyPr wrap="none" lIns="81597" tIns="40799" rIns="81597" bIns="40799" anchor="ctr"/>
          <a:lstStyle/>
          <a:p>
            <a:pPr algn="ctr" defTabSz="829022" fontAlgn="auto">
              <a:spcBef>
                <a:spcPts val="0"/>
              </a:spcBef>
              <a:spcAft>
                <a:spcPts val="0"/>
              </a:spcAft>
            </a:pPr>
            <a:r>
              <a:rPr lang="de-DE" sz="2400" b="1">
                <a:solidFill>
                  <a:prstClr val="black"/>
                </a:solidFill>
                <a:latin typeface="Arial"/>
                <a:cs typeface="DejaVu Sans"/>
              </a:rPr>
              <a:t>OCL</a:t>
            </a:r>
            <a:endParaRPr>
              <a:solidFill>
                <a:prstClr val="black"/>
              </a:solidFill>
              <a:latin typeface="Arial"/>
              <a:cs typeface="DejaVu Sans"/>
            </a:endParaRPr>
          </a:p>
        </p:txBody>
      </p:sp>
      <p:sp>
        <p:nvSpPr>
          <p:cNvPr id="190" name="CustomShape 11"/>
          <p:cNvSpPr/>
          <p:nvPr/>
        </p:nvSpPr>
        <p:spPr>
          <a:xfrm>
            <a:off x="5714646" y="2122805"/>
            <a:ext cx="2449134" cy="816464"/>
          </a:xfrm>
          <a:prstGeom prst="ellipse">
            <a:avLst/>
          </a:prstGeom>
          <a:solidFill>
            <a:srgbClr val="7DA647"/>
          </a:solidFill>
          <a:ln>
            <a:solidFill>
              <a:srgbClr val="000000"/>
            </a:solidFill>
          </a:ln>
        </p:spPr>
        <p:txBody>
          <a:bodyPr wrap="none" lIns="81597" tIns="40799" rIns="81597" bIns="40799" anchor="ctr"/>
          <a:lstStyle/>
          <a:p>
            <a:pPr algn="ctr" defTabSz="829022" fontAlgn="auto">
              <a:spcBef>
                <a:spcPts val="0"/>
              </a:spcBef>
              <a:spcAft>
                <a:spcPts val="0"/>
              </a:spcAft>
            </a:pPr>
            <a:r>
              <a:rPr lang="de-DE" sz="2400" b="1">
                <a:solidFill>
                  <a:prstClr val="black"/>
                </a:solidFill>
                <a:latin typeface="Arial"/>
                <a:cs typeface="DejaVu Sans"/>
              </a:rPr>
              <a:t>Diagram</a:t>
            </a:r>
            <a:endParaRPr>
              <a:solidFill>
                <a:prstClr val="black"/>
              </a:solidFill>
              <a:latin typeface="Arial"/>
              <a:cs typeface="DejaVu Sans"/>
            </a:endParaRPr>
          </a:p>
          <a:p>
            <a:pPr algn="ctr" defTabSz="829022" fontAlgn="auto">
              <a:spcBef>
                <a:spcPts val="0"/>
              </a:spcBef>
              <a:spcAft>
                <a:spcPts val="0"/>
              </a:spcAft>
            </a:pPr>
            <a:r>
              <a:rPr lang="de-DE" sz="2400" b="1">
                <a:solidFill>
                  <a:prstClr val="black"/>
                </a:solidFill>
                <a:latin typeface="Arial"/>
                <a:cs typeface="DejaVu Sans"/>
              </a:rPr>
              <a:t>Interchange</a:t>
            </a:r>
            <a:endParaRPr>
              <a:solidFill>
                <a:prstClr val="black"/>
              </a:solidFill>
              <a:latin typeface="Arial"/>
              <a:cs typeface="DejaVu Sans"/>
            </a:endParaRPr>
          </a:p>
        </p:txBody>
      </p:sp>
      <p:sp>
        <p:nvSpPr>
          <p:cNvPr id="191" name="CustomShape 12"/>
          <p:cNvSpPr/>
          <p:nvPr/>
        </p:nvSpPr>
        <p:spPr>
          <a:xfrm>
            <a:off x="6204472" y="3755733"/>
            <a:ext cx="2449134" cy="816464"/>
          </a:xfrm>
          <a:prstGeom prst="ellipse">
            <a:avLst/>
          </a:prstGeom>
          <a:solidFill>
            <a:srgbClr val="7DA647"/>
          </a:solidFill>
          <a:ln>
            <a:solidFill>
              <a:srgbClr val="000000"/>
            </a:solidFill>
          </a:ln>
        </p:spPr>
        <p:txBody>
          <a:bodyPr wrap="none" lIns="81597" tIns="40799" rIns="81597" bIns="40799" anchor="ctr"/>
          <a:lstStyle/>
          <a:p>
            <a:pPr algn="ctr" defTabSz="829022" fontAlgn="auto">
              <a:spcBef>
                <a:spcPts val="0"/>
              </a:spcBef>
              <a:spcAft>
                <a:spcPts val="0"/>
              </a:spcAft>
            </a:pPr>
            <a:r>
              <a:rPr lang="de-DE" sz="2400" b="1">
                <a:solidFill>
                  <a:prstClr val="black"/>
                </a:solidFill>
                <a:latin typeface="Arial"/>
                <a:cs typeface="DejaVu Sans"/>
              </a:rPr>
              <a:t>Superstructure</a:t>
            </a:r>
            <a:endParaRPr>
              <a:solidFill>
                <a:prstClr val="black"/>
              </a:solidFill>
              <a:latin typeface="Arial"/>
              <a:cs typeface="DejaVu Sans"/>
            </a:endParaRPr>
          </a:p>
        </p:txBody>
      </p:sp>
      <p:cxnSp>
        <p:nvCxnSpPr>
          <p:cNvPr id="192" name="Line 13"/>
          <p:cNvCxnSpPr>
            <a:stCxn id="184" idx="1"/>
            <a:endCxn id="189" idx="2"/>
          </p:cNvCxnSpPr>
          <p:nvPr/>
        </p:nvCxnSpPr>
        <p:spPr>
          <a:xfrm flipV="1">
            <a:off x="2947124" y="2204452"/>
            <a:ext cx="1135092" cy="1249189"/>
          </a:xfrm>
          <a:prstGeom prst="curvedConnector3">
            <a:avLst/>
          </a:prstGeom>
          <a:ln>
            <a:solidFill>
              <a:srgbClr val="000000"/>
            </a:solidFill>
            <a:tailEnd type="triangle" w="med" len="med"/>
          </a:ln>
        </p:spPr>
      </p:cxnSp>
      <p:cxnSp>
        <p:nvCxnSpPr>
          <p:cNvPr id="193" name="Line 14"/>
          <p:cNvCxnSpPr>
            <a:stCxn id="191" idx="1"/>
            <a:endCxn id="189" idx="4"/>
          </p:cNvCxnSpPr>
          <p:nvPr/>
        </p:nvCxnSpPr>
        <p:spPr>
          <a:xfrm flipH="1" flipV="1">
            <a:off x="4653354" y="2612684"/>
            <a:ext cx="1909998" cy="1262906"/>
          </a:xfrm>
          <a:prstGeom prst="curvedConnector3">
            <a:avLst/>
          </a:prstGeom>
          <a:ln>
            <a:solidFill>
              <a:srgbClr val="000000"/>
            </a:solidFill>
            <a:tailEnd type="triangle" w="med" len="med"/>
          </a:ln>
        </p:spPr>
      </p:cxnSp>
      <p:cxnSp>
        <p:nvCxnSpPr>
          <p:cNvPr id="194" name="Line 15"/>
          <p:cNvCxnSpPr>
            <a:stCxn id="190" idx="4"/>
            <a:endCxn id="191" idx="0"/>
          </p:cNvCxnSpPr>
          <p:nvPr/>
        </p:nvCxnSpPr>
        <p:spPr>
          <a:xfrm>
            <a:off x="6939215" y="2939269"/>
            <a:ext cx="490153" cy="816790"/>
          </a:xfrm>
          <a:prstGeom prst="curvedConnector3">
            <a:avLst/>
          </a:prstGeom>
          <a:ln>
            <a:solidFill>
              <a:srgbClr val="000000"/>
            </a:solidFill>
            <a:tailEnd type="triangle" w="med" len="med"/>
          </a:ln>
        </p:spPr>
      </p:cxnSp>
      <p:cxnSp>
        <p:nvCxnSpPr>
          <p:cNvPr id="195" name="Line 16"/>
          <p:cNvCxnSpPr>
            <a:stCxn id="191" idx="4"/>
            <a:endCxn id="182" idx="4"/>
          </p:cNvCxnSpPr>
          <p:nvPr/>
        </p:nvCxnSpPr>
        <p:spPr>
          <a:xfrm flipH="1">
            <a:off x="4000252" y="4572196"/>
            <a:ext cx="3429114" cy="490205"/>
          </a:xfrm>
          <a:prstGeom prst="curvedConnector3">
            <a:avLst/>
          </a:prstGeom>
          <a:ln>
            <a:solidFill>
              <a:srgbClr val="000000"/>
            </a:solidFill>
            <a:tailEnd type="triangle" w="med" len="med"/>
          </a:ln>
        </p:spPr>
      </p:cxnSp>
      <p:sp>
        <p:nvSpPr>
          <p:cNvPr id="196" name="TextShape 17"/>
          <p:cNvSpPr txBox="1"/>
          <p:nvPr/>
        </p:nvSpPr>
        <p:spPr>
          <a:xfrm>
            <a:off x="2652251" y="2625094"/>
            <a:ext cx="613263" cy="314502"/>
          </a:xfrm>
          <a:prstGeom prst="rect">
            <a:avLst/>
          </a:prstGeom>
        </p:spPr>
        <p:txBody>
          <a:bodyPr wrap="none" lIns="81597" tIns="40799" rIns="81597" bIns="40799"/>
          <a:lstStyle/>
          <a:p>
            <a:pPr defTabSz="829022" fontAlgn="auto">
              <a:spcBef>
                <a:spcPts val="0"/>
              </a:spcBef>
              <a:spcAft>
                <a:spcPts val="0"/>
              </a:spcAft>
            </a:pPr>
            <a:r>
              <a:rPr lang="de-DE">
                <a:solidFill>
                  <a:prstClr val="black"/>
                </a:solidFill>
                <a:latin typeface="Arial"/>
                <a:cs typeface="DejaVu Sans"/>
              </a:rPr>
              <a:t>nutzt</a:t>
            </a:r>
            <a:endParaRPr>
              <a:solidFill>
                <a:prstClr val="black"/>
              </a:solidFill>
              <a:latin typeface="Arial"/>
              <a:cs typeface="DejaVu Sans"/>
            </a:endParaRPr>
          </a:p>
        </p:txBody>
      </p:sp>
      <p:sp>
        <p:nvSpPr>
          <p:cNvPr id="197" name="TextShape 18"/>
          <p:cNvSpPr txBox="1"/>
          <p:nvPr/>
        </p:nvSpPr>
        <p:spPr>
          <a:xfrm>
            <a:off x="5591209" y="3278265"/>
            <a:ext cx="613263" cy="314502"/>
          </a:xfrm>
          <a:prstGeom prst="rect">
            <a:avLst/>
          </a:prstGeom>
        </p:spPr>
        <p:txBody>
          <a:bodyPr wrap="none" lIns="81597" tIns="40799" rIns="81597" bIns="40799"/>
          <a:lstStyle/>
          <a:p>
            <a:pPr defTabSz="829022" fontAlgn="auto">
              <a:spcBef>
                <a:spcPts val="0"/>
              </a:spcBef>
              <a:spcAft>
                <a:spcPts val="0"/>
              </a:spcAft>
            </a:pPr>
            <a:r>
              <a:rPr lang="de-DE">
                <a:solidFill>
                  <a:prstClr val="black"/>
                </a:solidFill>
                <a:latin typeface="Arial"/>
                <a:cs typeface="DejaVu Sans"/>
              </a:rPr>
              <a:t>nutzt</a:t>
            </a:r>
            <a:endParaRPr>
              <a:solidFill>
                <a:prstClr val="black"/>
              </a:solidFill>
              <a:latin typeface="Arial"/>
              <a:cs typeface="DejaVu Sans"/>
            </a:endParaRPr>
          </a:p>
        </p:txBody>
      </p:sp>
      <p:sp>
        <p:nvSpPr>
          <p:cNvPr id="198" name="TextShape 19"/>
          <p:cNvSpPr txBox="1"/>
          <p:nvPr/>
        </p:nvSpPr>
        <p:spPr>
          <a:xfrm>
            <a:off x="5551370" y="5237778"/>
            <a:ext cx="613263" cy="314502"/>
          </a:xfrm>
          <a:prstGeom prst="rect">
            <a:avLst/>
          </a:prstGeom>
        </p:spPr>
        <p:txBody>
          <a:bodyPr wrap="none" lIns="81597" tIns="40799" rIns="81597" bIns="40799"/>
          <a:lstStyle/>
          <a:p>
            <a:pPr defTabSz="829022" fontAlgn="auto">
              <a:spcBef>
                <a:spcPts val="0"/>
              </a:spcBef>
              <a:spcAft>
                <a:spcPts val="0"/>
              </a:spcAft>
            </a:pPr>
            <a:r>
              <a:rPr lang="de-DE">
                <a:solidFill>
                  <a:prstClr val="black"/>
                </a:solidFill>
                <a:latin typeface="Arial"/>
                <a:cs typeface="DejaVu Sans"/>
              </a:rPr>
              <a:t>nutzt</a:t>
            </a:r>
            <a:endParaRPr>
              <a:solidFill>
                <a:prstClr val="black"/>
              </a:solidFill>
              <a:latin typeface="Arial"/>
              <a:cs typeface="DejaVu Sans"/>
            </a:endParaRPr>
          </a:p>
        </p:txBody>
      </p:sp>
      <p:sp>
        <p:nvSpPr>
          <p:cNvPr id="199" name="TextShape 20"/>
          <p:cNvSpPr txBox="1"/>
          <p:nvPr/>
        </p:nvSpPr>
        <p:spPr>
          <a:xfrm>
            <a:off x="7184126" y="3114972"/>
            <a:ext cx="992062" cy="314502"/>
          </a:xfrm>
          <a:prstGeom prst="rect">
            <a:avLst/>
          </a:prstGeom>
        </p:spPr>
        <p:txBody>
          <a:bodyPr wrap="none" lIns="81597" tIns="40799" rIns="81597" bIns="40799"/>
          <a:lstStyle/>
          <a:p>
            <a:pPr defTabSz="829022" fontAlgn="auto">
              <a:spcBef>
                <a:spcPts val="0"/>
              </a:spcBef>
              <a:spcAft>
                <a:spcPts val="0"/>
              </a:spcAft>
            </a:pPr>
            <a:r>
              <a:rPr lang="de-DE">
                <a:solidFill>
                  <a:prstClr val="black"/>
                </a:solidFill>
                <a:latin typeface="Arial"/>
                <a:cs typeface="DejaVu Sans"/>
              </a:rPr>
              <a:t>überträgt</a:t>
            </a:r>
            <a:endParaRPr>
              <a:solidFill>
                <a:prstClr val="black"/>
              </a:solidFill>
              <a:latin typeface="Arial"/>
              <a:cs typeface="DejaVu Sans"/>
            </a:endParaRPr>
          </a:p>
        </p:txBody>
      </p:sp>
      <p:sp>
        <p:nvSpPr>
          <p:cNvPr id="8" name="Fußzeilenplatzhalter 7"/>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9" name="Foliennummernplatzhalter 8"/>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93</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419319049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8"/>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0" name="Foliennummernplatzhalter 9"/>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94</a:t>
            </a:fld>
            <a:endParaRPr lang="de-DE" sz="1600">
              <a:solidFill>
                <a:prstClr val="black"/>
              </a:solidFill>
              <a:latin typeface="Arial"/>
              <a:cs typeface="DejaVu Sans"/>
            </a:endParaRPr>
          </a:p>
        </p:txBody>
      </p:sp>
      <p:sp>
        <p:nvSpPr>
          <p:cNvPr id="209" name="TextShape 1"/>
          <p:cNvSpPr txBox="1"/>
          <p:nvPr/>
        </p:nvSpPr>
        <p:spPr>
          <a:xfrm>
            <a:off x="0" y="40823"/>
            <a:ext cx="5877921" cy="898110"/>
          </a:xfrm>
          <a:prstGeom prst="rect">
            <a:avLst/>
          </a:prstGeom>
        </p:spPr>
        <p:txBody>
          <a:bodyPr wrap="none" lIns="0" tIns="0" rIns="0" bIns="0" anchor="ctr"/>
          <a:lstStyle/>
          <a:p>
            <a:pPr algn="ctr" defTabSz="829022" fontAlgn="auto">
              <a:spcBef>
                <a:spcPts val="0"/>
              </a:spcBef>
              <a:spcAft>
                <a:spcPts val="0"/>
              </a:spcAft>
            </a:pPr>
            <a:r>
              <a:rPr lang="de-DE" sz="2800" dirty="0" err="1" smtClean="0">
                <a:solidFill>
                  <a:srgbClr val="7DA647"/>
                </a:solidFill>
                <a:latin typeface="Arial"/>
                <a:ea typeface="Arial-BoldMT"/>
                <a:cs typeface="DejaVu Sans"/>
              </a:rPr>
              <a:t>Meta</a:t>
            </a:r>
            <a:r>
              <a:rPr lang="de-DE" sz="2800" dirty="0" smtClean="0">
                <a:solidFill>
                  <a:srgbClr val="7DA647"/>
                </a:solidFill>
                <a:latin typeface="Arial"/>
                <a:ea typeface="Arial-BoldMT"/>
                <a:cs typeface="DejaVu Sans"/>
              </a:rPr>
              <a:t> Ebenen: Beispiel</a:t>
            </a:r>
            <a:endParaRPr sz="2800" dirty="0">
              <a:solidFill>
                <a:prstClr val="black"/>
              </a:solidFill>
              <a:latin typeface="Arial"/>
              <a:cs typeface="DejaVu Sans"/>
            </a:endParaRPr>
          </a:p>
        </p:txBody>
      </p:sp>
      <p:pic>
        <p:nvPicPr>
          <p:cNvPr id="210" name="Grafik 209"/>
          <p:cNvPicPr/>
          <p:nvPr/>
        </p:nvPicPr>
        <p:blipFill>
          <a:blip r:embed="rId3" cstate="print"/>
          <a:stretch>
            <a:fillRect/>
          </a:stretch>
        </p:blipFill>
        <p:spPr>
          <a:xfrm>
            <a:off x="816383" y="979757"/>
            <a:ext cx="7510677" cy="5878538"/>
          </a:xfrm>
          <a:prstGeom prst="rect">
            <a:avLst/>
          </a:prstGeom>
          <a:ln>
            <a:noFill/>
          </a:ln>
        </p:spPr>
      </p:pic>
    </p:spTree>
    <p:extLst>
      <p:ext uri="{BB962C8B-B14F-4D97-AF65-F5344CB8AC3E}">
        <p14:creationId xmlns:p14="http://schemas.microsoft.com/office/powerpoint/2010/main" xmlns="" val="182812552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extShape 1"/>
          <p:cNvSpPr txBox="1"/>
          <p:nvPr/>
        </p:nvSpPr>
        <p:spPr>
          <a:xfrm>
            <a:off x="0" y="0"/>
            <a:ext cx="5877921" cy="979756"/>
          </a:xfrm>
          <a:prstGeom prst="rect">
            <a:avLst/>
          </a:prstGeom>
        </p:spPr>
        <p:txBody>
          <a:bodyPr wrap="none" lIns="0" tIns="0" rIns="0" bIns="0" anchor="ctr"/>
          <a:lstStyle/>
          <a:p>
            <a:pPr algn="ctr" defTabSz="829022" fontAlgn="auto">
              <a:spcBef>
                <a:spcPts val="0"/>
              </a:spcBef>
              <a:spcAft>
                <a:spcPts val="0"/>
              </a:spcAft>
            </a:pPr>
            <a:r>
              <a:rPr lang="de-DE" sz="2800" dirty="0" smtClean="0">
                <a:solidFill>
                  <a:srgbClr val="7DA647"/>
                </a:solidFill>
                <a:latin typeface="Arial"/>
                <a:ea typeface="Arial-BoldMT"/>
                <a:cs typeface="DejaVu Sans"/>
              </a:rPr>
              <a:t>Aufbau des UML-Metamodells</a:t>
            </a:r>
          </a:p>
          <a:p>
            <a:pPr algn="ctr" defTabSz="829022" fontAlgn="auto">
              <a:spcBef>
                <a:spcPts val="0"/>
              </a:spcBef>
              <a:spcAft>
                <a:spcPts val="0"/>
              </a:spcAft>
            </a:pPr>
            <a:r>
              <a:rPr lang="de-DE" sz="2200" dirty="0" smtClean="0">
                <a:solidFill>
                  <a:srgbClr val="7DA647"/>
                </a:solidFill>
                <a:latin typeface="Arial"/>
                <a:ea typeface="Arial-BoldMT"/>
                <a:cs typeface="DejaVu Sans"/>
              </a:rPr>
              <a:t>Definitionen</a:t>
            </a:r>
            <a:endParaRPr sz="2200" dirty="0">
              <a:solidFill>
                <a:prstClr val="black"/>
              </a:solidFill>
              <a:latin typeface="Arial"/>
              <a:cs typeface="DejaVu Sans"/>
            </a:endParaRPr>
          </a:p>
        </p:txBody>
      </p:sp>
      <p:sp>
        <p:nvSpPr>
          <p:cNvPr id="5" name="TextShape 2"/>
          <p:cNvSpPr txBox="1"/>
          <p:nvPr/>
        </p:nvSpPr>
        <p:spPr>
          <a:xfrm>
            <a:off x="56338" y="1306342"/>
            <a:ext cx="8980158" cy="4577422"/>
          </a:xfrm>
          <a:prstGeom prst="rect">
            <a:avLst/>
          </a:prstGeom>
        </p:spPr>
        <p:txBody>
          <a:bodyPr wrap="square" lIns="0" tIns="0" rIns="0" bIns="0"/>
          <a:lstStyle/>
          <a:p>
            <a:pPr marL="306000" indent="-234000" defTabSz="829022" fontAlgn="auto">
              <a:lnSpc>
                <a:spcPct val="110000"/>
              </a:lnSpc>
              <a:spcBef>
                <a:spcPts val="0"/>
              </a:spcBef>
              <a:spcAft>
                <a:spcPts val="200"/>
              </a:spcAft>
              <a:buFont typeface="Arial" panose="020B0604020202020204" pitchFamily="34" charset="0"/>
              <a:buChar char="•"/>
            </a:pPr>
            <a:r>
              <a:rPr lang="de-DE" sz="2100" dirty="0" smtClean="0">
                <a:solidFill>
                  <a:prstClr val="black"/>
                </a:solidFill>
                <a:latin typeface="Arial"/>
                <a:cs typeface="DejaVu Sans"/>
              </a:rPr>
              <a:t>Definition der </a:t>
            </a:r>
            <a:r>
              <a:rPr lang="de-DE" sz="2100" b="1" dirty="0" smtClean="0">
                <a:solidFill>
                  <a:prstClr val="black"/>
                </a:solidFill>
                <a:latin typeface="Arial"/>
                <a:cs typeface="DejaVu Sans"/>
              </a:rPr>
              <a:t>Strukturdiagramme:</a:t>
            </a:r>
            <a:endParaRPr lang="de-DE" sz="2100" dirty="0" smtClean="0">
              <a:solidFill>
                <a:prstClr val="black"/>
              </a:solidFill>
              <a:latin typeface="Arial"/>
              <a:cs typeface="DejaVu Sans"/>
            </a:endParaRPr>
          </a:p>
          <a:p>
            <a:pPr marL="742290" lvl="2" indent="-342900" defTabSz="829022" fontAlgn="auto">
              <a:lnSpc>
                <a:spcPct val="110000"/>
              </a:lnSpc>
              <a:spcBef>
                <a:spcPts val="0"/>
              </a:spcBef>
              <a:spcAft>
                <a:spcPts val="200"/>
              </a:spcAft>
              <a:buFont typeface="Symbol" panose="05050102010706020507" pitchFamily="18" charset="2"/>
              <a:buChar char="-"/>
            </a:pPr>
            <a:r>
              <a:rPr lang="de-DE" sz="2100" dirty="0" err="1" smtClean="0">
                <a:solidFill>
                  <a:prstClr val="black"/>
                </a:solidFill>
                <a:latin typeface="Arial"/>
                <a:cs typeface="DejaVu Sans"/>
              </a:rPr>
              <a:t>Classes</a:t>
            </a:r>
            <a:r>
              <a:rPr lang="de-DE" sz="2100" dirty="0" smtClean="0">
                <a:solidFill>
                  <a:prstClr val="black"/>
                </a:solidFill>
                <a:latin typeface="Arial"/>
                <a:cs typeface="DejaVu Sans"/>
              </a:rPr>
              <a:t>, Components, Composite </a:t>
            </a:r>
            <a:r>
              <a:rPr lang="de-DE" sz="2100" dirty="0" err="1" smtClean="0">
                <a:solidFill>
                  <a:prstClr val="black"/>
                </a:solidFill>
                <a:latin typeface="Arial"/>
                <a:cs typeface="DejaVu Sans"/>
              </a:rPr>
              <a:t>Structures</a:t>
            </a:r>
            <a:r>
              <a:rPr lang="de-DE" sz="2100" dirty="0" smtClean="0">
                <a:solidFill>
                  <a:prstClr val="black"/>
                </a:solidFill>
                <a:latin typeface="Arial"/>
                <a:cs typeface="DejaVu Sans"/>
              </a:rPr>
              <a:t>, </a:t>
            </a:r>
            <a:r>
              <a:rPr lang="de-DE" sz="2100" dirty="0" err="1" smtClean="0">
                <a:solidFill>
                  <a:prstClr val="black"/>
                </a:solidFill>
                <a:latin typeface="Arial"/>
                <a:cs typeface="DejaVu Sans"/>
              </a:rPr>
              <a:t>Deployments</a:t>
            </a:r>
            <a:r>
              <a:rPr lang="de-DE" sz="2100" dirty="0" smtClean="0">
                <a:solidFill>
                  <a:prstClr val="black"/>
                </a:solidFill>
                <a:latin typeface="Arial"/>
                <a:cs typeface="DejaVu Sans"/>
              </a:rPr>
              <a:t>.</a:t>
            </a:r>
          </a:p>
          <a:p>
            <a:pPr marL="306000" indent="-234000" defTabSz="829022" fontAlgn="auto">
              <a:lnSpc>
                <a:spcPct val="110000"/>
              </a:lnSpc>
              <a:spcBef>
                <a:spcPts val="0"/>
              </a:spcBef>
              <a:spcAft>
                <a:spcPts val="200"/>
              </a:spcAft>
              <a:buFont typeface="Arial" panose="020B0604020202020204" pitchFamily="34" charset="0"/>
              <a:buChar char="•"/>
            </a:pPr>
            <a:r>
              <a:rPr lang="de-DE" sz="2100" dirty="0" smtClean="0">
                <a:solidFill>
                  <a:prstClr val="black"/>
                </a:solidFill>
                <a:latin typeface="Arial"/>
                <a:cs typeface="DejaVu Sans"/>
              </a:rPr>
              <a:t>Definition der </a:t>
            </a:r>
            <a:r>
              <a:rPr lang="de-DE" sz="2100" b="1" dirty="0" smtClean="0">
                <a:solidFill>
                  <a:prstClr val="black"/>
                </a:solidFill>
                <a:latin typeface="Arial"/>
                <a:cs typeface="DejaVu Sans"/>
              </a:rPr>
              <a:t>Verhaltensdiagramme:</a:t>
            </a:r>
            <a:endParaRPr lang="de-DE" sz="2100" dirty="0" smtClean="0">
              <a:solidFill>
                <a:prstClr val="black"/>
              </a:solidFill>
              <a:latin typeface="Arial"/>
              <a:cs typeface="DejaVu Sans"/>
            </a:endParaRPr>
          </a:p>
          <a:p>
            <a:pPr marL="742290" lvl="2" indent="-342900" defTabSz="829022" fontAlgn="auto">
              <a:lnSpc>
                <a:spcPct val="110000"/>
              </a:lnSpc>
              <a:spcBef>
                <a:spcPts val="0"/>
              </a:spcBef>
              <a:spcAft>
                <a:spcPts val="200"/>
              </a:spcAft>
              <a:buFont typeface="Symbol" panose="05050102010706020507" pitchFamily="18" charset="2"/>
              <a:buChar char="-"/>
            </a:pPr>
            <a:r>
              <a:rPr lang="de-DE" sz="2100" dirty="0" smtClean="0">
                <a:solidFill>
                  <a:prstClr val="black"/>
                </a:solidFill>
                <a:latin typeface="Arial"/>
                <a:cs typeface="DejaVu Sans"/>
              </a:rPr>
              <a:t>Actions, </a:t>
            </a:r>
            <a:r>
              <a:rPr lang="de-DE" sz="2100" dirty="0" err="1" smtClean="0">
                <a:solidFill>
                  <a:prstClr val="black"/>
                </a:solidFill>
                <a:latin typeface="Arial"/>
                <a:cs typeface="DejaVu Sans"/>
              </a:rPr>
              <a:t>Activities</a:t>
            </a:r>
            <a:r>
              <a:rPr lang="de-DE" sz="2100" dirty="0" smtClean="0">
                <a:solidFill>
                  <a:prstClr val="black"/>
                </a:solidFill>
                <a:latin typeface="Arial"/>
                <a:cs typeface="DejaVu Sans"/>
              </a:rPr>
              <a:t>, Common </a:t>
            </a:r>
            <a:r>
              <a:rPr lang="de-DE" sz="2100" dirty="0" err="1" smtClean="0">
                <a:solidFill>
                  <a:prstClr val="black"/>
                </a:solidFill>
                <a:latin typeface="Arial"/>
                <a:cs typeface="DejaVu Sans"/>
              </a:rPr>
              <a:t>Behaviors</a:t>
            </a:r>
            <a:r>
              <a:rPr lang="de-DE" sz="2100" dirty="0" smtClean="0">
                <a:solidFill>
                  <a:prstClr val="black"/>
                </a:solidFill>
                <a:latin typeface="Arial"/>
                <a:cs typeface="DejaVu Sans"/>
              </a:rPr>
              <a:t>, Interactions, </a:t>
            </a:r>
            <a:r>
              <a:rPr lang="de-DE" sz="2100" dirty="0" err="1" smtClean="0">
                <a:solidFill>
                  <a:prstClr val="black"/>
                </a:solidFill>
                <a:latin typeface="Arial"/>
                <a:cs typeface="DejaVu Sans"/>
              </a:rPr>
              <a:t>Use</a:t>
            </a:r>
            <a:r>
              <a:rPr lang="de-DE" sz="2100" dirty="0" smtClean="0">
                <a:solidFill>
                  <a:prstClr val="black"/>
                </a:solidFill>
                <a:latin typeface="Arial"/>
                <a:cs typeface="DejaVu Sans"/>
              </a:rPr>
              <a:t> Cases, State Machines.</a:t>
            </a:r>
          </a:p>
          <a:p>
            <a:pPr marL="306000" indent="-234000" defTabSz="829022" fontAlgn="auto">
              <a:lnSpc>
                <a:spcPct val="110000"/>
              </a:lnSpc>
              <a:spcBef>
                <a:spcPts val="0"/>
              </a:spcBef>
              <a:spcAft>
                <a:spcPts val="200"/>
              </a:spcAft>
              <a:buFont typeface="Arial" panose="020B0604020202020204" pitchFamily="34" charset="0"/>
              <a:buChar char="•"/>
            </a:pPr>
            <a:r>
              <a:rPr lang="de-DE" sz="2100" dirty="0" smtClean="0">
                <a:solidFill>
                  <a:prstClr val="black"/>
                </a:solidFill>
                <a:latin typeface="Arial"/>
                <a:cs typeface="DejaVu Sans"/>
              </a:rPr>
              <a:t>Definition</a:t>
            </a:r>
            <a:r>
              <a:rPr lang="de-DE" sz="2100" b="1" dirty="0" smtClean="0">
                <a:solidFill>
                  <a:prstClr val="black"/>
                </a:solidFill>
                <a:latin typeface="Arial"/>
                <a:cs typeface="DejaVu Sans"/>
              </a:rPr>
              <a:t> zusätzlicher Konstrukte (Supplement):</a:t>
            </a:r>
          </a:p>
          <a:p>
            <a:pPr marL="742290" lvl="2" indent="-342900" defTabSz="829022" fontAlgn="auto">
              <a:lnSpc>
                <a:spcPct val="110000"/>
              </a:lnSpc>
              <a:spcBef>
                <a:spcPts val="0"/>
              </a:spcBef>
              <a:spcAft>
                <a:spcPts val="200"/>
              </a:spcAft>
              <a:buFont typeface="Symbol" panose="05050102010706020507" pitchFamily="18" charset="2"/>
              <a:buChar char="-"/>
            </a:pPr>
            <a:r>
              <a:rPr lang="de-DE" sz="2100" dirty="0" err="1">
                <a:solidFill>
                  <a:prstClr val="black"/>
                </a:solidFill>
                <a:latin typeface="Arial"/>
                <a:cs typeface="DejaVu Sans"/>
              </a:rPr>
              <a:t>Hilfskonstrukte</a:t>
            </a:r>
            <a:r>
              <a:rPr lang="de-DE" sz="2100" dirty="0">
                <a:solidFill>
                  <a:prstClr val="black"/>
                </a:solidFill>
                <a:latin typeface="Arial"/>
                <a:cs typeface="DejaVu Sans"/>
              </a:rPr>
              <a:t> (</a:t>
            </a:r>
            <a:r>
              <a:rPr lang="de-DE" sz="2100" dirty="0" err="1">
                <a:solidFill>
                  <a:prstClr val="black"/>
                </a:solidFill>
                <a:latin typeface="Arial"/>
                <a:cs typeface="DejaVu Sans"/>
              </a:rPr>
              <a:t>Auxiliary</a:t>
            </a:r>
            <a:r>
              <a:rPr lang="de-DE" sz="2100" dirty="0">
                <a:solidFill>
                  <a:prstClr val="black"/>
                </a:solidFill>
                <a:latin typeface="Arial"/>
                <a:cs typeface="DejaVu Sans"/>
              </a:rPr>
              <a:t> </a:t>
            </a:r>
            <a:r>
              <a:rPr lang="de-DE" sz="2100" dirty="0" err="1">
                <a:solidFill>
                  <a:prstClr val="black"/>
                </a:solidFill>
                <a:latin typeface="Arial"/>
                <a:cs typeface="DejaVu Sans"/>
              </a:rPr>
              <a:t>Constructs</a:t>
            </a:r>
            <a:r>
              <a:rPr lang="de-DE" sz="2100" dirty="0">
                <a:solidFill>
                  <a:prstClr val="black"/>
                </a:solidFill>
                <a:latin typeface="Arial"/>
                <a:cs typeface="DejaVu Sans"/>
              </a:rPr>
              <a:t>):</a:t>
            </a:r>
          </a:p>
          <a:p>
            <a:pPr marL="1089827" lvl="3" indent="-234000" defTabSz="829022" fontAlgn="auto">
              <a:lnSpc>
                <a:spcPct val="110000"/>
              </a:lnSpc>
              <a:spcBef>
                <a:spcPts val="0"/>
              </a:spcBef>
              <a:spcAft>
                <a:spcPts val="200"/>
              </a:spcAft>
              <a:buFont typeface="Arial" panose="020B0604020202020204" pitchFamily="34" charset="0"/>
              <a:buChar char="•"/>
            </a:pPr>
            <a:r>
              <a:rPr lang="de-DE" sz="2100" dirty="0">
                <a:solidFill>
                  <a:prstClr val="black"/>
                </a:solidFill>
                <a:latin typeface="Arial"/>
                <a:cs typeface="DejaVu Sans"/>
              </a:rPr>
              <a:t>Primitive Datentypen, Templates, Informationsflüsse.</a:t>
            </a:r>
          </a:p>
          <a:p>
            <a:pPr marL="742290" lvl="2" indent="-342900" defTabSz="829022" fontAlgn="auto">
              <a:lnSpc>
                <a:spcPct val="110000"/>
              </a:lnSpc>
              <a:spcBef>
                <a:spcPts val="0"/>
              </a:spcBef>
              <a:spcAft>
                <a:spcPts val="200"/>
              </a:spcAft>
              <a:buFont typeface="Symbol" panose="05050102010706020507" pitchFamily="18" charset="2"/>
              <a:buChar char="-"/>
            </a:pPr>
            <a:r>
              <a:rPr lang="de-DE" sz="2100" dirty="0" smtClean="0">
                <a:solidFill>
                  <a:prstClr val="black"/>
                </a:solidFill>
                <a:latin typeface="Arial"/>
                <a:cs typeface="DejaVu Sans"/>
              </a:rPr>
              <a:t>UML-Profile</a:t>
            </a:r>
            <a:r>
              <a:rPr lang="de-DE" sz="2100" dirty="0">
                <a:solidFill>
                  <a:prstClr val="black"/>
                </a:solidFill>
                <a:latin typeface="Arial"/>
                <a:cs typeface="DejaVu Sans"/>
              </a:rPr>
              <a:t>.</a:t>
            </a:r>
            <a:endParaRPr lang="de-DE" sz="2100" b="1" dirty="0" smtClean="0">
              <a:solidFill>
                <a:prstClr val="black"/>
              </a:solidFill>
              <a:latin typeface="Arial"/>
              <a:cs typeface="DejaVu Sans"/>
            </a:endParaRPr>
          </a:p>
          <a:p>
            <a:pPr marL="306000" indent="-234000" defTabSz="829022" fontAlgn="auto">
              <a:lnSpc>
                <a:spcPct val="110000"/>
              </a:lnSpc>
              <a:spcBef>
                <a:spcPts val="0"/>
              </a:spcBef>
              <a:spcAft>
                <a:spcPts val="200"/>
              </a:spcAft>
              <a:buFont typeface="Arial" panose="020B0604020202020204" pitchFamily="34" charset="0"/>
              <a:buChar char="•"/>
            </a:pPr>
            <a:r>
              <a:rPr lang="de-DE" sz="2100" b="1" dirty="0" smtClean="0">
                <a:solidFill>
                  <a:prstClr val="black"/>
                </a:solidFill>
                <a:latin typeface="Arial"/>
                <a:cs typeface="DejaVu Sans"/>
              </a:rPr>
              <a:t>Anhänge (Annexes):</a:t>
            </a:r>
          </a:p>
          <a:p>
            <a:pPr marL="742290" lvl="2" indent="-342900" defTabSz="829022" fontAlgn="auto">
              <a:lnSpc>
                <a:spcPct val="110000"/>
              </a:lnSpc>
              <a:spcBef>
                <a:spcPts val="0"/>
              </a:spcBef>
              <a:spcAft>
                <a:spcPts val="200"/>
              </a:spcAft>
              <a:buFont typeface="Symbol" panose="05050102010706020507" pitchFamily="18" charset="2"/>
              <a:buChar char="-"/>
            </a:pPr>
            <a:r>
              <a:rPr lang="de-DE" sz="2100" dirty="0">
                <a:solidFill>
                  <a:prstClr val="black"/>
                </a:solidFill>
                <a:latin typeface="Arial"/>
                <a:cs typeface="DejaVu Sans"/>
              </a:rPr>
              <a:t>Reservierte Schlüsselwörter, Stereotypen, Profile, Tabellarische Darstellung von Diagrammen, Klassifikation von verwendeten </a:t>
            </a:r>
            <a:r>
              <a:rPr lang="de-DE" sz="2100" dirty="0" smtClean="0">
                <a:solidFill>
                  <a:prstClr val="black"/>
                </a:solidFill>
                <a:latin typeface="Arial"/>
                <a:cs typeface="DejaVu Sans"/>
              </a:rPr>
              <a:t>Begriffen</a:t>
            </a:r>
          </a:p>
        </p:txBody>
      </p:sp>
      <p:sp>
        <p:nvSpPr>
          <p:cNvPr id="11" name="Fußzeilenplatzhalter 10"/>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2" name="Foliennummernplatzhalter 11"/>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95</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97809637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TextShape 2"/>
          <p:cNvSpPr txBox="1"/>
          <p:nvPr/>
        </p:nvSpPr>
        <p:spPr>
          <a:xfrm>
            <a:off x="75433" y="1127701"/>
            <a:ext cx="9068000" cy="4977489"/>
          </a:xfrm>
          <a:prstGeom prst="rect">
            <a:avLst/>
          </a:prstGeom>
        </p:spPr>
        <p:txBody>
          <a:bodyPr wrap="none" lIns="82902" tIns="41451" rIns="82902" bIns="41451"/>
          <a:lstStyle/>
          <a:p>
            <a:pPr defTabSz="829022" fontAlgn="auto">
              <a:spcBef>
                <a:spcPts val="0"/>
              </a:spcBef>
              <a:spcAft>
                <a:spcPts val="0"/>
              </a:spcAft>
            </a:pPr>
            <a:r>
              <a:rPr lang="de-DE" sz="2200" dirty="0">
                <a:solidFill>
                  <a:srgbClr val="000000"/>
                </a:solidFill>
                <a:latin typeface="Arial"/>
                <a:cs typeface="DejaVu Sans"/>
              </a:rPr>
              <a:t>		</a:t>
            </a:r>
            <a:r>
              <a:rPr lang="de-DE" sz="2200" dirty="0" smtClean="0">
                <a:solidFill>
                  <a:srgbClr val="000000"/>
                </a:solidFill>
                <a:latin typeface="Arial"/>
                <a:cs typeface="DejaVu Sans"/>
              </a:rPr>
              <a:t> Aufgeteilt </a:t>
            </a:r>
            <a:r>
              <a:rPr lang="de-DE" sz="2200" dirty="0">
                <a:solidFill>
                  <a:srgbClr val="000000"/>
                </a:solidFill>
                <a:latin typeface="Arial"/>
                <a:cs typeface="DejaVu Sans"/>
              </a:rPr>
              <a:t>in verschiedene Pakete, die verschiedene
	</a:t>
            </a:r>
            <a:r>
              <a:rPr lang="de-DE" sz="2200" dirty="0" smtClean="0">
                <a:solidFill>
                  <a:srgbClr val="000000"/>
                </a:solidFill>
                <a:latin typeface="Arial"/>
                <a:cs typeface="DejaVu Sans"/>
              </a:rPr>
              <a:t>           </a:t>
            </a:r>
            <a:r>
              <a:rPr lang="de-DE" sz="2200" dirty="0">
                <a:solidFill>
                  <a:srgbClr val="000000"/>
                </a:solidFill>
                <a:latin typeface="Arial"/>
                <a:cs typeface="DejaVu Sans"/>
              </a:rPr>
              <a:t>Diagrammtypen repräsentieren:</a:t>
            </a:r>
            <a:endParaRPr dirty="0">
              <a:solidFill>
                <a:prstClr val="black"/>
              </a:solidFill>
              <a:latin typeface="Arial"/>
              <a:cs typeface="DejaVu Sans"/>
            </a:endParaRPr>
          </a:p>
        </p:txBody>
      </p:sp>
      <p:pic>
        <p:nvPicPr>
          <p:cNvPr id="250" name="Picture 4"/>
          <p:cNvPicPr/>
          <p:nvPr/>
        </p:nvPicPr>
        <p:blipFill>
          <a:blip r:embed="rId3" cstate="print"/>
          <a:stretch>
            <a:fillRect/>
          </a:stretch>
        </p:blipFill>
        <p:spPr>
          <a:xfrm>
            <a:off x="301733" y="1193016"/>
            <a:ext cx="1424416" cy="4914132"/>
          </a:xfrm>
          <a:prstGeom prst="rect">
            <a:avLst/>
          </a:prstGeom>
          <a:ln w="9360">
            <a:solidFill>
              <a:srgbClr val="000000"/>
            </a:solidFill>
            <a:miter/>
          </a:ln>
        </p:spPr>
      </p:pic>
      <p:sp>
        <p:nvSpPr>
          <p:cNvPr id="251" name="CustomShape 3"/>
          <p:cNvSpPr/>
          <p:nvPr/>
        </p:nvSpPr>
        <p:spPr>
          <a:xfrm>
            <a:off x="5206532" y="5795913"/>
            <a:ext cx="1811379" cy="223384"/>
          </a:xfrm>
          <a:prstGeom prst="rect">
            <a:avLst/>
          </a:prstGeom>
          <a:noFill/>
          <a:ln>
            <a:noFill/>
          </a:ln>
        </p:spPr>
        <p:txBody>
          <a:bodyPr wrap="none" lIns="81597" tIns="42431" rIns="81597" bIns="42431"/>
          <a:lstStyle/>
          <a:p>
            <a:pPr algn="ctr" defTabSz="829022" fontAlgn="auto">
              <a:spcBef>
                <a:spcPts val="0"/>
              </a:spcBef>
              <a:spcAft>
                <a:spcPts val="0"/>
              </a:spcAft>
              <a:buSzPct val="25000"/>
            </a:pPr>
            <a:r>
              <a:rPr lang="de-DE" sz="900" dirty="0">
                <a:solidFill>
                  <a:prstClr val="black"/>
                </a:solidFill>
                <a:latin typeface="Arial"/>
                <a:ea typeface="ＭＳ Ｐゴシック"/>
                <a:cs typeface="DejaVu Sans"/>
              </a:rPr>
              <a:t>Quelle: UML 2.0 </a:t>
            </a:r>
            <a:r>
              <a:rPr lang="de-DE" sz="900" dirty="0" err="1">
                <a:solidFill>
                  <a:prstClr val="black"/>
                </a:solidFill>
                <a:latin typeface="Arial"/>
                <a:ea typeface="ＭＳ Ｐゴシック"/>
                <a:cs typeface="DejaVu Sans"/>
              </a:rPr>
              <a:t>Superstructure</a:t>
            </a:r>
            <a:endParaRPr dirty="0">
              <a:solidFill>
                <a:prstClr val="black"/>
              </a:solidFill>
              <a:latin typeface="Arial"/>
              <a:cs typeface="DejaVu Sans"/>
            </a:endParaRPr>
          </a:p>
        </p:txBody>
      </p:sp>
      <p:sp>
        <p:nvSpPr>
          <p:cNvPr id="252" name="CustomShape 4"/>
          <p:cNvSpPr/>
          <p:nvPr/>
        </p:nvSpPr>
        <p:spPr>
          <a:xfrm>
            <a:off x="877769" y="1541485"/>
            <a:ext cx="7916254" cy="748860"/>
          </a:xfrm>
          <a:prstGeom prst="rect">
            <a:avLst/>
          </a:prstGeom>
          <a:noFill/>
          <a:ln>
            <a:noFill/>
          </a:ln>
        </p:spPr>
        <p:txBody>
          <a:bodyPr wrap="none" lIns="81597" tIns="42431" rIns="81597" bIns="42431"/>
          <a:lstStyle/>
          <a:p>
            <a:pPr defTabSz="829022" fontAlgn="auto">
              <a:spcBef>
                <a:spcPts val="0"/>
              </a:spcBef>
              <a:spcAft>
                <a:spcPts val="0"/>
              </a:spcAft>
              <a:buSzPct val="25000"/>
              <a:buFont typeface="StarSymbol"/>
              <a:buChar char=""/>
            </a:pPr>
            <a:endParaRPr dirty="0">
              <a:solidFill>
                <a:prstClr val="black"/>
              </a:solidFill>
              <a:latin typeface="Arial"/>
              <a:cs typeface="DejaVu Sans"/>
            </a:endParaRPr>
          </a:p>
          <a:p>
            <a:pPr defTabSz="829022" fontAlgn="auto">
              <a:spcBef>
                <a:spcPts val="0"/>
              </a:spcBef>
              <a:spcAft>
                <a:spcPts val="0"/>
              </a:spcAft>
              <a:buSzPct val="25000"/>
              <a:buFont typeface="StarSymbol"/>
              <a:buChar char=""/>
            </a:pPr>
            <a:r>
              <a:rPr lang="de-DE" sz="2200" dirty="0">
                <a:solidFill>
                  <a:srgbClr val="000000"/>
                </a:solidFill>
                <a:latin typeface="Arial"/>
                <a:ea typeface="ＭＳ Ｐゴシック"/>
                <a:cs typeface="DejaVu Sans"/>
              </a:rPr>
              <a:t>            = Klassendiagramm, Objektdiagramm, Paketdiagramm</a:t>
            </a:r>
            <a:endParaRPr dirty="0">
              <a:solidFill>
                <a:prstClr val="black"/>
              </a:solidFill>
              <a:latin typeface="Arial"/>
              <a:cs typeface="DejaVu Sans"/>
            </a:endParaRPr>
          </a:p>
        </p:txBody>
      </p:sp>
      <p:sp>
        <p:nvSpPr>
          <p:cNvPr id="253" name="CustomShape 5"/>
          <p:cNvSpPr/>
          <p:nvPr/>
        </p:nvSpPr>
        <p:spPr>
          <a:xfrm>
            <a:off x="1537729" y="2452331"/>
            <a:ext cx="4599800" cy="748860"/>
          </a:xfrm>
          <a:prstGeom prst="rect">
            <a:avLst/>
          </a:prstGeom>
          <a:noFill/>
          <a:ln>
            <a:noFill/>
          </a:ln>
        </p:spPr>
        <p:txBody>
          <a:bodyPr wrap="none" lIns="81597" tIns="42431" rIns="81597" bIns="42431"/>
          <a:lstStyle/>
          <a:p>
            <a:pPr defTabSz="829022" fontAlgn="auto">
              <a:spcBef>
                <a:spcPts val="0"/>
              </a:spcBef>
              <a:spcAft>
                <a:spcPts val="0"/>
              </a:spcAft>
            </a:pPr>
            <a:r>
              <a:rPr lang="de-DE" sz="2200">
                <a:solidFill>
                  <a:prstClr val="black"/>
                </a:solidFill>
                <a:latin typeface="Arial"/>
                <a:ea typeface="ＭＳ Ｐゴシック"/>
                <a:cs typeface="DejaVu Sans"/>
              </a:rPr>
              <a:t>     </a:t>
            </a:r>
            <a:endParaRPr>
              <a:solidFill>
                <a:prstClr val="black"/>
              </a:solidFill>
              <a:latin typeface="Arial"/>
              <a:cs typeface="DejaVu Sans"/>
            </a:endParaRPr>
          </a:p>
          <a:p>
            <a:pPr defTabSz="829022" fontAlgn="auto">
              <a:spcBef>
                <a:spcPts val="0"/>
              </a:spcBef>
              <a:spcAft>
                <a:spcPts val="0"/>
              </a:spcAft>
            </a:pPr>
            <a:r>
              <a:rPr lang="de-DE" sz="2200">
                <a:solidFill>
                  <a:prstClr val="black"/>
                </a:solidFill>
                <a:latin typeface="Arial"/>
                <a:ea typeface="ＭＳ Ｐゴシック"/>
                <a:cs typeface="DejaVu Sans"/>
              </a:rPr>
              <a:t>     = </a:t>
            </a:r>
            <a:r>
              <a:rPr lang="de-DE" sz="2200">
                <a:solidFill>
                  <a:srgbClr val="000000"/>
                </a:solidFill>
                <a:latin typeface="Arial"/>
                <a:ea typeface="ＭＳ Ｐゴシック"/>
                <a:cs typeface="DejaVu Sans"/>
              </a:rPr>
              <a:t>Kompositionsstrukturdiagramm</a:t>
            </a:r>
            <a:endParaRPr>
              <a:solidFill>
                <a:prstClr val="black"/>
              </a:solidFill>
              <a:latin typeface="Arial"/>
              <a:cs typeface="DejaVu Sans"/>
            </a:endParaRPr>
          </a:p>
        </p:txBody>
      </p:sp>
      <p:sp>
        <p:nvSpPr>
          <p:cNvPr id="254" name="CustomShape 6"/>
          <p:cNvSpPr/>
          <p:nvPr/>
        </p:nvSpPr>
        <p:spPr>
          <a:xfrm>
            <a:off x="1752273" y="4076443"/>
            <a:ext cx="3528386" cy="582955"/>
          </a:xfrm>
          <a:prstGeom prst="rect">
            <a:avLst/>
          </a:prstGeom>
          <a:noFill/>
          <a:ln>
            <a:noFill/>
          </a:ln>
        </p:spPr>
        <p:txBody>
          <a:bodyPr wrap="none" lIns="81597" tIns="42431" rIns="81597" bIns="42431"/>
          <a:lstStyle/>
          <a:p>
            <a:pPr defTabSz="829022" fontAlgn="auto">
              <a:spcBef>
                <a:spcPts val="0"/>
              </a:spcBef>
              <a:spcAft>
                <a:spcPts val="0"/>
              </a:spcAft>
              <a:buSzPct val="25000"/>
            </a:pPr>
            <a:r>
              <a:rPr lang="de-DE" sz="2200" dirty="0" smtClean="0">
                <a:solidFill>
                  <a:prstClr val="black"/>
                </a:solidFill>
                <a:latin typeface="Arial"/>
                <a:ea typeface="ＭＳ Ｐゴシック"/>
                <a:cs typeface="DejaVu Sans"/>
              </a:rPr>
              <a:t>  = </a:t>
            </a:r>
            <a:r>
              <a:rPr lang="de-DE" sz="2200" dirty="0">
                <a:solidFill>
                  <a:srgbClr val="000000"/>
                </a:solidFill>
                <a:latin typeface="Arial"/>
                <a:ea typeface="ＭＳ Ｐゴシック"/>
                <a:cs typeface="DejaVu Sans"/>
              </a:rPr>
              <a:t>Komponentendiagramm</a:t>
            </a:r>
            <a:endParaRPr dirty="0">
              <a:solidFill>
                <a:prstClr val="black"/>
              </a:solidFill>
              <a:latin typeface="Arial"/>
              <a:cs typeface="DejaVu Sans"/>
            </a:endParaRPr>
          </a:p>
        </p:txBody>
      </p:sp>
      <p:sp>
        <p:nvSpPr>
          <p:cNvPr id="255" name="CustomShape 7"/>
          <p:cNvSpPr/>
          <p:nvPr/>
        </p:nvSpPr>
        <p:spPr>
          <a:xfrm>
            <a:off x="1830646" y="5344246"/>
            <a:ext cx="3205100" cy="582955"/>
          </a:xfrm>
          <a:prstGeom prst="rect">
            <a:avLst/>
          </a:prstGeom>
          <a:noFill/>
          <a:ln>
            <a:noFill/>
          </a:ln>
        </p:spPr>
        <p:txBody>
          <a:bodyPr wrap="none" lIns="81597" tIns="42431" rIns="81597" bIns="42431"/>
          <a:lstStyle/>
          <a:p>
            <a:pPr defTabSz="829022" fontAlgn="auto">
              <a:spcBef>
                <a:spcPts val="0"/>
              </a:spcBef>
              <a:spcAft>
                <a:spcPts val="0"/>
              </a:spcAft>
              <a:buSzPct val="25000"/>
            </a:pPr>
            <a:r>
              <a:rPr lang="de-DE" sz="2200" dirty="0" smtClean="0">
                <a:solidFill>
                  <a:srgbClr val="000000"/>
                </a:solidFill>
                <a:latin typeface="Arial"/>
                <a:ea typeface="ＭＳ Ｐゴシック"/>
                <a:cs typeface="DejaVu Sans"/>
              </a:rPr>
              <a:t> = </a:t>
            </a:r>
            <a:r>
              <a:rPr lang="de-DE" sz="2200" dirty="0" err="1">
                <a:solidFill>
                  <a:srgbClr val="000000"/>
                </a:solidFill>
                <a:latin typeface="Arial"/>
                <a:ea typeface="ＭＳ Ｐゴシック"/>
                <a:cs typeface="DejaVu Sans"/>
              </a:rPr>
              <a:t>Deploymentdiagramm</a:t>
            </a:r>
            <a:endParaRPr dirty="0">
              <a:solidFill>
                <a:prstClr val="black"/>
              </a:solidFill>
              <a:latin typeface="Arial"/>
              <a:cs typeface="DejaVu Sans"/>
            </a:endParaRPr>
          </a:p>
        </p:txBody>
      </p:sp>
      <p:sp>
        <p:nvSpPr>
          <p:cNvPr id="10" name="TextShape 1"/>
          <p:cNvSpPr txBox="1"/>
          <p:nvPr/>
        </p:nvSpPr>
        <p:spPr>
          <a:xfrm>
            <a:off x="0" y="0"/>
            <a:ext cx="5877921" cy="979756"/>
          </a:xfrm>
          <a:prstGeom prst="rect">
            <a:avLst/>
          </a:prstGeom>
        </p:spPr>
        <p:txBody>
          <a:bodyPr wrap="none" lIns="0" tIns="0" rIns="0" bIns="0" anchor="ctr"/>
          <a:lstStyle/>
          <a:p>
            <a:pPr algn="ctr" defTabSz="829022" fontAlgn="auto">
              <a:spcBef>
                <a:spcPts val="0"/>
              </a:spcBef>
              <a:spcAft>
                <a:spcPts val="0"/>
              </a:spcAft>
            </a:pPr>
            <a:r>
              <a:rPr lang="de-DE" sz="2800" dirty="0" smtClean="0">
                <a:solidFill>
                  <a:srgbClr val="7DA647"/>
                </a:solidFill>
                <a:latin typeface="Arial"/>
                <a:ea typeface="Arial-BoldMT"/>
                <a:cs typeface="DejaVu Sans"/>
              </a:rPr>
              <a:t>Aufbau des UML-Metamodells</a:t>
            </a:r>
          </a:p>
          <a:p>
            <a:pPr algn="ctr" defTabSz="829022" fontAlgn="auto">
              <a:spcBef>
                <a:spcPts val="0"/>
              </a:spcBef>
              <a:spcAft>
                <a:spcPts val="0"/>
              </a:spcAft>
            </a:pPr>
            <a:r>
              <a:rPr lang="de-DE" sz="2200" dirty="0" smtClean="0">
                <a:solidFill>
                  <a:srgbClr val="7DA647"/>
                </a:solidFill>
                <a:latin typeface="Arial"/>
                <a:ea typeface="Arial-BoldMT"/>
                <a:cs typeface="DejaVu Sans"/>
              </a:rPr>
              <a:t>UML Strukturdiagramme</a:t>
            </a:r>
            <a:endParaRPr sz="2200" dirty="0">
              <a:solidFill>
                <a:prstClr val="black"/>
              </a:solidFill>
              <a:latin typeface="Arial"/>
              <a:cs typeface="DejaVu Sans"/>
            </a:endParaRPr>
          </a:p>
        </p:txBody>
      </p:sp>
      <p:sp>
        <p:nvSpPr>
          <p:cNvPr id="8" name="Fußzeilenplatzhalter 7"/>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9" name="Foliennummernplatzhalter 8"/>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96</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268457128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 name="Picture 4"/>
          <p:cNvPicPr/>
          <p:nvPr/>
        </p:nvPicPr>
        <p:blipFill>
          <a:blip r:embed="rId3" cstate="print"/>
          <a:stretch>
            <a:fillRect/>
          </a:stretch>
        </p:blipFill>
        <p:spPr>
          <a:xfrm>
            <a:off x="135192" y="1375904"/>
            <a:ext cx="6326276" cy="4448421"/>
          </a:xfrm>
          <a:prstGeom prst="rect">
            <a:avLst/>
          </a:prstGeom>
          <a:ln w="9360">
            <a:solidFill>
              <a:srgbClr val="000000"/>
            </a:solidFill>
            <a:miter/>
          </a:ln>
        </p:spPr>
      </p:pic>
      <p:sp>
        <p:nvSpPr>
          <p:cNvPr id="258" name="CustomShape 2"/>
          <p:cNvSpPr/>
          <p:nvPr/>
        </p:nvSpPr>
        <p:spPr>
          <a:xfrm>
            <a:off x="-325" y="5883113"/>
            <a:ext cx="2101683" cy="402353"/>
          </a:xfrm>
          <a:prstGeom prst="rect">
            <a:avLst/>
          </a:prstGeom>
          <a:noFill/>
          <a:ln>
            <a:noFill/>
          </a:ln>
        </p:spPr>
        <p:txBody>
          <a:bodyPr wrap="none" lIns="81597" tIns="42431" rIns="81597" bIns="42431"/>
          <a:lstStyle/>
          <a:p>
            <a:pPr algn="ctr" defTabSz="829022" fontAlgn="auto">
              <a:spcBef>
                <a:spcPts val="0"/>
              </a:spcBef>
              <a:spcAft>
                <a:spcPts val="0"/>
              </a:spcAft>
              <a:buSzPct val="25000"/>
            </a:pPr>
            <a:r>
              <a:rPr lang="de-DE" sz="1100" dirty="0">
                <a:solidFill>
                  <a:prstClr val="black"/>
                </a:solidFill>
                <a:latin typeface="Arial"/>
                <a:ea typeface="ＭＳ Ｐゴシック"/>
                <a:cs typeface="DejaVu Sans"/>
              </a:rPr>
              <a:t>Verhaltensdiagramme</a:t>
            </a:r>
            <a:endParaRPr dirty="0">
              <a:solidFill>
                <a:prstClr val="black"/>
              </a:solidFill>
              <a:latin typeface="Arial"/>
              <a:cs typeface="DejaVu Sans"/>
            </a:endParaRPr>
          </a:p>
        </p:txBody>
      </p:sp>
      <p:sp>
        <p:nvSpPr>
          <p:cNvPr id="259" name="CustomShape 3"/>
          <p:cNvSpPr/>
          <p:nvPr/>
        </p:nvSpPr>
        <p:spPr>
          <a:xfrm>
            <a:off x="4171038" y="5885723"/>
            <a:ext cx="2436072" cy="248858"/>
          </a:xfrm>
          <a:prstGeom prst="rect">
            <a:avLst/>
          </a:prstGeom>
          <a:noFill/>
          <a:ln>
            <a:noFill/>
          </a:ln>
        </p:spPr>
        <p:txBody>
          <a:bodyPr wrap="none" lIns="81597" tIns="42431" rIns="81597" bIns="42431"/>
          <a:lstStyle/>
          <a:p>
            <a:pPr algn="ctr" defTabSz="829022" fontAlgn="auto">
              <a:spcBef>
                <a:spcPts val="0"/>
              </a:spcBef>
              <a:spcAft>
                <a:spcPts val="0"/>
              </a:spcAft>
              <a:buSzPct val="25000"/>
            </a:pPr>
            <a:r>
              <a:rPr lang="de-DE" sz="900" dirty="0">
                <a:solidFill>
                  <a:prstClr val="black"/>
                </a:solidFill>
                <a:latin typeface="Arial"/>
                <a:ea typeface="ＭＳ Ｐゴシック"/>
                <a:cs typeface="DejaVu Sans"/>
              </a:rPr>
              <a:t>Quelle: UML 2.0 </a:t>
            </a:r>
            <a:r>
              <a:rPr lang="de-DE" sz="900" dirty="0" err="1">
                <a:solidFill>
                  <a:prstClr val="black"/>
                </a:solidFill>
                <a:latin typeface="Arial"/>
                <a:ea typeface="ＭＳ Ｐゴシック"/>
                <a:cs typeface="DejaVu Sans"/>
              </a:rPr>
              <a:t>Superstructure</a:t>
            </a:r>
            <a:endParaRPr dirty="0">
              <a:solidFill>
                <a:prstClr val="black"/>
              </a:solidFill>
              <a:latin typeface="Arial"/>
              <a:cs typeface="DejaVu Sans"/>
            </a:endParaRPr>
          </a:p>
        </p:txBody>
      </p:sp>
      <p:sp>
        <p:nvSpPr>
          <p:cNvPr id="260" name="CustomShape 4"/>
          <p:cNvSpPr/>
          <p:nvPr/>
        </p:nvSpPr>
        <p:spPr>
          <a:xfrm>
            <a:off x="3771666" y="2093739"/>
            <a:ext cx="3792565" cy="371981"/>
          </a:xfrm>
          <a:prstGeom prst="rect">
            <a:avLst/>
          </a:prstGeom>
          <a:solidFill>
            <a:srgbClr val="FFFFFF"/>
          </a:solidFill>
          <a:ln>
            <a:noFill/>
          </a:ln>
        </p:spPr>
        <p:txBody>
          <a:bodyPr wrap="none" lIns="81597" tIns="42431" rIns="81597" bIns="42431"/>
          <a:lstStyle/>
          <a:p>
            <a:pPr defTabSz="829022" fontAlgn="auto">
              <a:spcBef>
                <a:spcPts val="0"/>
              </a:spcBef>
              <a:spcAft>
                <a:spcPts val="0"/>
              </a:spcAft>
              <a:buSzPct val="25000"/>
            </a:pPr>
            <a:r>
              <a:rPr lang="de-DE" sz="1700" dirty="0" smtClean="0">
                <a:solidFill>
                  <a:schemeClr val="bg2"/>
                </a:solidFill>
                <a:latin typeface="Arial"/>
                <a:ea typeface="ＭＳ Ｐゴシック"/>
                <a:cs typeface="DejaVu Sans"/>
              </a:rPr>
              <a:t>   </a:t>
            </a:r>
            <a:r>
              <a:rPr lang="de-DE" sz="1700" dirty="0">
                <a:solidFill>
                  <a:schemeClr val="bg2"/>
                </a:solidFill>
                <a:latin typeface="Arial"/>
                <a:ea typeface="ＭＳ Ｐゴシック"/>
                <a:cs typeface="DejaVu Sans"/>
              </a:rPr>
              <a:t>Klassen- Objekt- und Paketdiagramm</a:t>
            </a:r>
            <a:endParaRPr sz="1700" dirty="0">
              <a:solidFill>
                <a:schemeClr val="bg2"/>
              </a:solidFill>
              <a:latin typeface="Arial"/>
              <a:cs typeface="DejaVu Sans"/>
            </a:endParaRPr>
          </a:p>
        </p:txBody>
      </p:sp>
      <p:sp>
        <p:nvSpPr>
          <p:cNvPr id="261" name="Line 5"/>
          <p:cNvSpPr/>
          <p:nvPr/>
        </p:nvSpPr>
        <p:spPr>
          <a:xfrm flipH="1" flipV="1">
            <a:off x="3824896" y="1889950"/>
            <a:ext cx="561995" cy="203789"/>
          </a:xfrm>
          <a:prstGeom prst="line">
            <a:avLst/>
          </a:prstGeom>
          <a:ln w="12600">
            <a:solidFill>
              <a:schemeClr val="bg2"/>
            </a:solidFill>
            <a:miter/>
            <a:tailEnd type="triangle" w="med" len="med"/>
          </a:ln>
        </p:spPr>
      </p:sp>
      <p:sp>
        <p:nvSpPr>
          <p:cNvPr id="262" name="CustomShape 6"/>
          <p:cNvSpPr/>
          <p:nvPr/>
        </p:nvSpPr>
        <p:spPr>
          <a:xfrm>
            <a:off x="4023437" y="2902040"/>
            <a:ext cx="5016479" cy="648925"/>
          </a:xfrm>
          <a:prstGeom prst="rect">
            <a:avLst/>
          </a:prstGeom>
          <a:solidFill>
            <a:srgbClr val="FFFFFF"/>
          </a:solidFill>
          <a:ln>
            <a:noFill/>
          </a:ln>
        </p:spPr>
        <p:txBody>
          <a:bodyPr wrap="none" lIns="81597" tIns="42431" rIns="81597" bIns="42431"/>
          <a:lstStyle/>
          <a:p>
            <a:pPr defTabSz="829022" fontAlgn="auto">
              <a:spcBef>
                <a:spcPts val="0"/>
              </a:spcBef>
              <a:spcAft>
                <a:spcPts val="0"/>
              </a:spcAft>
              <a:buSzPct val="25000"/>
            </a:pPr>
            <a:r>
              <a:rPr lang="de-DE" sz="1700" dirty="0" smtClean="0">
                <a:solidFill>
                  <a:schemeClr val="bg2"/>
                </a:solidFill>
                <a:latin typeface="Arial"/>
                <a:ea typeface="ＭＳ Ｐゴシック"/>
                <a:cs typeface="DejaVu Sans"/>
              </a:rPr>
              <a:t>                        </a:t>
            </a:r>
            <a:r>
              <a:rPr lang="de-DE" sz="1700" dirty="0">
                <a:solidFill>
                  <a:schemeClr val="bg2"/>
                </a:solidFill>
                <a:latin typeface="Arial"/>
                <a:ea typeface="ＭＳ Ｐゴシック"/>
                <a:cs typeface="DejaVu Sans"/>
              </a:rPr>
              <a:t>Allgemeine Elemente </a:t>
            </a:r>
            <a:endParaRPr sz="1700" dirty="0">
              <a:solidFill>
                <a:schemeClr val="bg2"/>
              </a:solidFill>
              <a:latin typeface="Arial"/>
              <a:cs typeface="DejaVu Sans"/>
            </a:endParaRPr>
          </a:p>
          <a:p>
            <a:pPr defTabSz="829022" fontAlgn="auto">
              <a:spcBef>
                <a:spcPts val="0"/>
              </a:spcBef>
              <a:spcAft>
                <a:spcPts val="0"/>
              </a:spcAft>
              <a:buSzPct val="25000"/>
            </a:pPr>
            <a:r>
              <a:rPr lang="de-DE" sz="1700" dirty="0" smtClean="0">
                <a:solidFill>
                  <a:schemeClr val="bg2"/>
                </a:solidFill>
                <a:latin typeface="Arial"/>
                <a:ea typeface="ＭＳ Ｐゴシック"/>
                <a:cs typeface="DejaVu Sans"/>
              </a:rPr>
              <a:t>                        </a:t>
            </a:r>
            <a:r>
              <a:rPr lang="de-DE" sz="1700" dirty="0">
                <a:solidFill>
                  <a:schemeClr val="bg2"/>
                </a:solidFill>
                <a:latin typeface="Arial"/>
                <a:ea typeface="ＭＳ Ｐゴシック"/>
                <a:cs typeface="DejaVu Sans"/>
              </a:rPr>
              <a:t>zur Verhaltensmodellierung</a:t>
            </a:r>
            <a:endParaRPr sz="1700" dirty="0">
              <a:solidFill>
                <a:schemeClr val="bg2"/>
              </a:solidFill>
              <a:latin typeface="Arial"/>
              <a:cs typeface="DejaVu Sans"/>
            </a:endParaRPr>
          </a:p>
        </p:txBody>
      </p:sp>
      <p:sp>
        <p:nvSpPr>
          <p:cNvPr id="263" name="Line 7"/>
          <p:cNvSpPr/>
          <p:nvPr/>
        </p:nvSpPr>
        <p:spPr>
          <a:xfrm flipH="1">
            <a:off x="3824894" y="3208049"/>
            <a:ext cx="1663778" cy="0"/>
          </a:xfrm>
          <a:prstGeom prst="line">
            <a:avLst/>
          </a:prstGeom>
          <a:ln w="12600">
            <a:solidFill>
              <a:schemeClr val="bg2"/>
            </a:solidFill>
            <a:miter/>
            <a:tailEnd type="triangle" w="med" len="med"/>
          </a:ln>
        </p:spPr>
      </p:sp>
      <p:sp>
        <p:nvSpPr>
          <p:cNvPr id="264" name="CustomShape 8"/>
          <p:cNvSpPr/>
          <p:nvPr/>
        </p:nvSpPr>
        <p:spPr>
          <a:xfrm>
            <a:off x="-42778" y="3138165"/>
            <a:ext cx="2670536" cy="372307"/>
          </a:xfrm>
          <a:prstGeom prst="rect">
            <a:avLst/>
          </a:prstGeom>
          <a:noFill/>
          <a:ln>
            <a:noFill/>
          </a:ln>
        </p:spPr>
        <p:txBody>
          <a:bodyPr wrap="none" lIns="81597" tIns="42431" rIns="81597" bIns="42431"/>
          <a:lstStyle/>
          <a:p>
            <a:pPr algn="ctr" defTabSz="829022" fontAlgn="auto">
              <a:spcBef>
                <a:spcPts val="0"/>
              </a:spcBef>
              <a:spcAft>
                <a:spcPts val="0"/>
              </a:spcAft>
              <a:buSzPct val="25000"/>
            </a:pPr>
            <a:r>
              <a:rPr lang="de-DE" sz="1700" dirty="0">
                <a:solidFill>
                  <a:schemeClr val="bg2"/>
                </a:solidFill>
                <a:latin typeface="Arial"/>
                <a:ea typeface="ＭＳ Ｐゴシック"/>
                <a:cs typeface="DejaVu Sans"/>
              </a:rPr>
              <a:t>Aktivitätsdiagramm</a:t>
            </a:r>
            <a:endParaRPr sz="1700" dirty="0">
              <a:solidFill>
                <a:schemeClr val="bg2"/>
              </a:solidFill>
              <a:latin typeface="Arial"/>
              <a:cs typeface="DejaVu Sans"/>
            </a:endParaRPr>
          </a:p>
        </p:txBody>
      </p:sp>
      <p:sp>
        <p:nvSpPr>
          <p:cNvPr id="265" name="CustomShape 9"/>
          <p:cNvSpPr/>
          <p:nvPr/>
        </p:nvSpPr>
        <p:spPr>
          <a:xfrm>
            <a:off x="5156896" y="3567946"/>
            <a:ext cx="2007637" cy="371654"/>
          </a:xfrm>
          <a:prstGeom prst="rect">
            <a:avLst/>
          </a:prstGeom>
          <a:solidFill>
            <a:srgbClr val="FFFFFF"/>
          </a:solidFill>
          <a:ln>
            <a:noFill/>
          </a:ln>
        </p:spPr>
        <p:txBody>
          <a:bodyPr wrap="none" lIns="81597" tIns="42431" rIns="81597" bIns="42431"/>
          <a:lstStyle/>
          <a:p>
            <a:pPr algn="ctr" defTabSz="829022" fontAlgn="auto">
              <a:spcBef>
                <a:spcPts val="0"/>
              </a:spcBef>
              <a:spcAft>
                <a:spcPts val="0"/>
              </a:spcAft>
              <a:buSzPct val="25000"/>
            </a:pPr>
            <a:r>
              <a:rPr lang="de-DE" sz="1700" dirty="0" smtClean="0">
                <a:solidFill>
                  <a:schemeClr val="bg2"/>
                </a:solidFill>
                <a:latin typeface="Arial"/>
                <a:ea typeface="ＭＳ Ｐゴシック"/>
                <a:cs typeface="DejaVu Sans"/>
              </a:rPr>
              <a:t> Zustandsdiagramm</a:t>
            </a:r>
            <a:endParaRPr sz="1700" dirty="0">
              <a:solidFill>
                <a:schemeClr val="bg2"/>
              </a:solidFill>
              <a:latin typeface="Arial"/>
              <a:cs typeface="DejaVu Sans"/>
            </a:endParaRPr>
          </a:p>
        </p:txBody>
      </p:sp>
      <p:sp>
        <p:nvSpPr>
          <p:cNvPr id="266" name="CustomShape 10"/>
          <p:cNvSpPr/>
          <p:nvPr/>
        </p:nvSpPr>
        <p:spPr>
          <a:xfrm>
            <a:off x="6493143" y="4302111"/>
            <a:ext cx="2715600" cy="372307"/>
          </a:xfrm>
          <a:prstGeom prst="rect">
            <a:avLst/>
          </a:prstGeom>
          <a:noFill/>
          <a:ln>
            <a:noFill/>
          </a:ln>
        </p:spPr>
        <p:txBody>
          <a:bodyPr wrap="none" lIns="81597" tIns="42431" rIns="81597" bIns="42431"/>
          <a:lstStyle/>
          <a:p>
            <a:pPr algn="ctr" defTabSz="829022" fontAlgn="auto">
              <a:spcBef>
                <a:spcPts val="0"/>
              </a:spcBef>
              <a:spcAft>
                <a:spcPts val="0"/>
              </a:spcAft>
              <a:buSzPct val="25000"/>
            </a:pPr>
            <a:r>
              <a:rPr lang="de-DE" sz="1700" dirty="0" smtClean="0">
                <a:solidFill>
                  <a:schemeClr val="bg2"/>
                </a:solidFill>
                <a:latin typeface="Arial"/>
                <a:ea typeface="ＭＳ Ｐゴシック"/>
                <a:cs typeface="DejaVu Sans"/>
              </a:rPr>
              <a:t> </a:t>
            </a:r>
            <a:r>
              <a:rPr lang="de-DE" sz="1700" dirty="0" err="1" smtClean="0">
                <a:solidFill>
                  <a:schemeClr val="bg2"/>
                </a:solidFill>
                <a:latin typeface="Arial"/>
                <a:ea typeface="ＭＳ Ｐゴシック"/>
                <a:cs typeface="DejaVu Sans"/>
              </a:rPr>
              <a:t>UseCase</a:t>
            </a:r>
            <a:r>
              <a:rPr lang="de-DE" sz="1700" dirty="0" smtClean="0">
                <a:solidFill>
                  <a:schemeClr val="bg2"/>
                </a:solidFill>
                <a:latin typeface="Arial"/>
                <a:ea typeface="ＭＳ Ｐゴシック"/>
                <a:cs typeface="DejaVu Sans"/>
              </a:rPr>
              <a:t> </a:t>
            </a:r>
            <a:r>
              <a:rPr lang="de-DE" sz="1700" dirty="0">
                <a:solidFill>
                  <a:schemeClr val="bg2"/>
                </a:solidFill>
                <a:latin typeface="Arial"/>
                <a:ea typeface="ＭＳ Ｐゴシック"/>
                <a:cs typeface="DejaVu Sans"/>
              </a:rPr>
              <a:t>Diagramm</a:t>
            </a:r>
            <a:endParaRPr sz="1700" dirty="0">
              <a:solidFill>
                <a:schemeClr val="bg2"/>
              </a:solidFill>
              <a:latin typeface="Arial"/>
              <a:cs typeface="DejaVu Sans"/>
            </a:endParaRPr>
          </a:p>
        </p:txBody>
      </p:sp>
      <p:sp>
        <p:nvSpPr>
          <p:cNvPr id="267" name="Line 11"/>
          <p:cNvSpPr/>
          <p:nvPr/>
        </p:nvSpPr>
        <p:spPr>
          <a:xfrm flipH="1">
            <a:off x="1364984" y="5520278"/>
            <a:ext cx="1504748" cy="1960"/>
          </a:xfrm>
          <a:prstGeom prst="line">
            <a:avLst/>
          </a:prstGeom>
          <a:ln w="12600">
            <a:solidFill>
              <a:schemeClr val="bg2"/>
            </a:solidFill>
            <a:miter/>
            <a:tailEnd type="triangle" w="med" len="med"/>
          </a:ln>
        </p:spPr>
      </p:sp>
      <p:sp>
        <p:nvSpPr>
          <p:cNvPr id="268" name="CustomShape 12"/>
          <p:cNvSpPr/>
          <p:nvPr/>
        </p:nvSpPr>
        <p:spPr>
          <a:xfrm>
            <a:off x="2875283" y="5328242"/>
            <a:ext cx="6017197" cy="371654"/>
          </a:xfrm>
          <a:prstGeom prst="rect">
            <a:avLst/>
          </a:prstGeom>
          <a:solidFill>
            <a:srgbClr val="FFFFFF"/>
          </a:solidFill>
          <a:ln>
            <a:noFill/>
          </a:ln>
        </p:spPr>
        <p:txBody>
          <a:bodyPr lIns="81597" tIns="42431" rIns="81597" bIns="42431"/>
          <a:lstStyle/>
          <a:p>
            <a:pPr defTabSz="829022" fontAlgn="auto">
              <a:spcBef>
                <a:spcPts val="0"/>
              </a:spcBef>
              <a:spcAft>
                <a:spcPts val="0"/>
              </a:spcAft>
              <a:buSzPct val="25000"/>
            </a:pPr>
            <a:r>
              <a:rPr lang="de-DE" sz="1700" dirty="0" smtClean="0">
                <a:solidFill>
                  <a:schemeClr val="bg2"/>
                </a:solidFill>
                <a:latin typeface="Arial"/>
                <a:ea typeface="ＭＳ Ｐゴシック"/>
                <a:cs typeface="DejaVu Sans"/>
              </a:rPr>
              <a:t> Vordefinierte </a:t>
            </a:r>
            <a:r>
              <a:rPr lang="de-DE" sz="1700" dirty="0">
                <a:solidFill>
                  <a:schemeClr val="bg2"/>
                </a:solidFill>
                <a:latin typeface="Arial"/>
                <a:ea typeface="ＭＳ Ｐゴシック"/>
                <a:cs typeface="DejaVu Sans"/>
              </a:rPr>
              <a:t>Actions zur Verwendung im Aktivitätsdiagramm</a:t>
            </a:r>
            <a:endParaRPr sz="1700" dirty="0">
              <a:solidFill>
                <a:schemeClr val="bg2"/>
              </a:solidFill>
              <a:latin typeface="Arial"/>
              <a:cs typeface="DejaVu Sans"/>
            </a:endParaRPr>
          </a:p>
        </p:txBody>
      </p:sp>
      <p:sp>
        <p:nvSpPr>
          <p:cNvPr id="269" name="CustomShape 13"/>
          <p:cNvSpPr/>
          <p:nvPr/>
        </p:nvSpPr>
        <p:spPr>
          <a:xfrm>
            <a:off x="2259649" y="4836078"/>
            <a:ext cx="4832631" cy="371981"/>
          </a:xfrm>
          <a:prstGeom prst="rect">
            <a:avLst/>
          </a:prstGeom>
          <a:solidFill>
            <a:srgbClr val="FFFFFF"/>
          </a:solidFill>
          <a:ln>
            <a:noFill/>
          </a:ln>
        </p:spPr>
        <p:txBody>
          <a:bodyPr wrap="none" lIns="81597" tIns="42431" rIns="81597" bIns="42431"/>
          <a:lstStyle/>
          <a:p>
            <a:pPr algn="ctr" defTabSz="829022" fontAlgn="auto">
              <a:spcBef>
                <a:spcPts val="0"/>
              </a:spcBef>
              <a:spcAft>
                <a:spcPts val="0"/>
              </a:spcAft>
              <a:buSzPct val="25000"/>
            </a:pPr>
            <a:r>
              <a:rPr lang="de-DE" sz="1700" dirty="0" smtClean="0">
                <a:solidFill>
                  <a:schemeClr val="bg2"/>
                </a:solidFill>
                <a:latin typeface="Arial"/>
                <a:ea typeface="ＭＳ Ｐゴシック"/>
                <a:cs typeface="DejaVu Sans"/>
              </a:rPr>
              <a:t> Sequenz-</a:t>
            </a:r>
            <a:r>
              <a:rPr lang="de-DE" sz="1700" dirty="0">
                <a:solidFill>
                  <a:schemeClr val="bg2"/>
                </a:solidFill>
                <a:latin typeface="Arial"/>
                <a:ea typeface="ＭＳ Ｐゴシック"/>
                <a:cs typeface="DejaVu Sans"/>
              </a:rPr>
              <a:t>, Kommunikations- </a:t>
            </a:r>
            <a:r>
              <a:rPr lang="de-DE" sz="1700" dirty="0" err="1">
                <a:solidFill>
                  <a:schemeClr val="bg2"/>
                </a:solidFill>
                <a:latin typeface="Arial"/>
                <a:ea typeface="ＭＳ Ｐゴシック"/>
                <a:cs typeface="DejaVu Sans"/>
              </a:rPr>
              <a:t>Timingdiagramm</a:t>
            </a:r>
            <a:endParaRPr sz="1700" dirty="0">
              <a:solidFill>
                <a:schemeClr val="bg2"/>
              </a:solidFill>
              <a:latin typeface="Arial"/>
              <a:cs typeface="DejaVu Sans"/>
            </a:endParaRPr>
          </a:p>
        </p:txBody>
      </p:sp>
      <p:sp>
        <p:nvSpPr>
          <p:cNvPr id="270" name="Line 14"/>
          <p:cNvSpPr/>
          <p:nvPr/>
        </p:nvSpPr>
        <p:spPr>
          <a:xfrm flipV="1">
            <a:off x="2242100" y="4737777"/>
            <a:ext cx="0" cy="291967"/>
          </a:xfrm>
          <a:prstGeom prst="line">
            <a:avLst/>
          </a:prstGeom>
          <a:ln w="12600">
            <a:solidFill>
              <a:schemeClr val="bg2"/>
            </a:solidFill>
            <a:miter/>
            <a:tailEnd type="triangle" w="med" len="med"/>
          </a:ln>
        </p:spPr>
      </p:sp>
      <p:sp>
        <p:nvSpPr>
          <p:cNvPr id="271" name="Line 15"/>
          <p:cNvSpPr/>
          <p:nvPr/>
        </p:nvSpPr>
        <p:spPr>
          <a:xfrm>
            <a:off x="2242101" y="5030396"/>
            <a:ext cx="174378" cy="0"/>
          </a:xfrm>
          <a:prstGeom prst="line">
            <a:avLst/>
          </a:prstGeom>
          <a:ln w="12600">
            <a:solidFill>
              <a:schemeClr val="bg2"/>
            </a:solidFill>
            <a:miter/>
          </a:ln>
        </p:spPr>
      </p:sp>
      <p:sp>
        <p:nvSpPr>
          <p:cNvPr id="272" name="Line 16"/>
          <p:cNvSpPr/>
          <p:nvPr/>
        </p:nvSpPr>
        <p:spPr>
          <a:xfrm>
            <a:off x="836298" y="3478135"/>
            <a:ext cx="0" cy="582302"/>
          </a:xfrm>
          <a:prstGeom prst="line">
            <a:avLst/>
          </a:prstGeom>
          <a:ln w="12600">
            <a:solidFill>
              <a:schemeClr val="bg2"/>
            </a:solidFill>
            <a:miter/>
            <a:tailEnd type="triangle" w="med" len="med"/>
          </a:ln>
        </p:spPr>
      </p:sp>
      <p:sp>
        <p:nvSpPr>
          <p:cNvPr id="273" name="Line 17"/>
          <p:cNvSpPr/>
          <p:nvPr/>
        </p:nvSpPr>
        <p:spPr>
          <a:xfrm flipH="1" flipV="1">
            <a:off x="6284804" y="4496429"/>
            <a:ext cx="517910" cy="8818"/>
          </a:xfrm>
          <a:prstGeom prst="line">
            <a:avLst/>
          </a:prstGeom>
          <a:ln w="12600">
            <a:solidFill>
              <a:schemeClr val="bg2"/>
            </a:solidFill>
            <a:miter/>
            <a:tailEnd type="triangle" w="med" len="med"/>
          </a:ln>
        </p:spPr>
      </p:sp>
      <p:sp>
        <p:nvSpPr>
          <p:cNvPr id="274" name="Line 18"/>
          <p:cNvSpPr/>
          <p:nvPr/>
        </p:nvSpPr>
        <p:spPr>
          <a:xfrm flipH="1">
            <a:off x="4360765" y="3770103"/>
            <a:ext cx="879402" cy="290008"/>
          </a:xfrm>
          <a:prstGeom prst="line">
            <a:avLst/>
          </a:prstGeom>
          <a:ln w="12600">
            <a:solidFill>
              <a:schemeClr val="bg2"/>
            </a:solidFill>
            <a:miter/>
            <a:tailEnd type="triangle" w="med" len="med"/>
          </a:ln>
        </p:spPr>
      </p:sp>
      <p:sp>
        <p:nvSpPr>
          <p:cNvPr id="22" name="TextShape 1"/>
          <p:cNvSpPr txBox="1"/>
          <p:nvPr/>
        </p:nvSpPr>
        <p:spPr>
          <a:xfrm>
            <a:off x="0" y="0"/>
            <a:ext cx="5877921" cy="979756"/>
          </a:xfrm>
          <a:prstGeom prst="rect">
            <a:avLst/>
          </a:prstGeom>
        </p:spPr>
        <p:txBody>
          <a:bodyPr wrap="none" lIns="0" tIns="0" rIns="0" bIns="0" anchor="ctr"/>
          <a:lstStyle/>
          <a:p>
            <a:pPr algn="ctr" defTabSz="829022" fontAlgn="auto">
              <a:spcBef>
                <a:spcPts val="0"/>
              </a:spcBef>
              <a:spcAft>
                <a:spcPts val="0"/>
              </a:spcAft>
            </a:pPr>
            <a:r>
              <a:rPr lang="de-DE" sz="2800" dirty="0" smtClean="0">
                <a:solidFill>
                  <a:srgbClr val="7DA647"/>
                </a:solidFill>
                <a:latin typeface="Arial"/>
                <a:ea typeface="Arial-BoldMT"/>
                <a:cs typeface="DejaVu Sans"/>
              </a:rPr>
              <a:t>Aufbau des UML-Metamodells</a:t>
            </a:r>
          </a:p>
          <a:p>
            <a:pPr algn="ctr" defTabSz="829022" fontAlgn="auto">
              <a:spcBef>
                <a:spcPts val="0"/>
              </a:spcBef>
              <a:spcAft>
                <a:spcPts val="0"/>
              </a:spcAft>
            </a:pPr>
            <a:r>
              <a:rPr lang="de-DE" sz="2200" dirty="0" smtClean="0">
                <a:solidFill>
                  <a:srgbClr val="7DA647"/>
                </a:solidFill>
                <a:latin typeface="Arial"/>
                <a:ea typeface="Arial-BoldMT"/>
                <a:cs typeface="DejaVu Sans"/>
              </a:rPr>
              <a:t>UML Verhaltensdiagramme</a:t>
            </a:r>
            <a:endParaRPr sz="2200" dirty="0">
              <a:solidFill>
                <a:prstClr val="black"/>
              </a:solidFill>
              <a:latin typeface="Arial"/>
              <a:cs typeface="DejaVu Sans"/>
            </a:endParaRPr>
          </a:p>
        </p:txBody>
      </p:sp>
      <p:sp>
        <p:nvSpPr>
          <p:cNvPr id="23" name="TextShape 19"/>
          <p:cNvSpPr txBox="1"/>
          <p:nvPr/>
        </p:nvSpPr>
        <p:spPr>
          <a:xfrm>
            <a:off x="6071892" y="1296519"/>
            <a:ext cx="2968024" cy="853041"/>
          </a:xfrm>
          <a:prstGeom prst="rect">
            <a:avLst/>
          </a:prstGeom>
          <a:solidFill>
            <a:schemeClr val="bg1"/>
          </a:solidFill>
        </p:spPr>
        <p:txBody>
          <a:bodyPr lIns="82902" tIns="41451" rIns="82902" bIns="41451"/>
          <a:lstStyle/>
          <a:p>
            <a:pPr defTabSz="829022" fontAlgn="auto">
              <a:spcBef>
                <a:spcPts val="0"/>
              </a:spcBef>
              <a:spcAft>
                <a:spcPts val="0"/>
              </a:spcAft>
            </a:pPr>
            <a:r>
              <a:rPr lang="de-DE" sz="2200" dirty="0">
                <a:solidFill>
                  <a:schemeClr val="bg2"/>
                </a:solidFill>
                <a:latin typeface="Arial"/>
                <a:cs typeface="DejaVu Sans"/>
              </a:rPr>
              <a:t>Aufgeteilt in verschiedene Pakete:</a:t>
            </a:r>
            <a:endParaRPr dirty="0">
              <a:solidFill>
                <a:schemeClr val="bg2"/>
              </a:solidFill>
              <a:latin typeface="Arial"/>
              <a:cs typeface="DejaVu Sans"/>
            </a:endParaRPr>
          </a:p>
        </p:txBody>
      </p:sp>
      <p:sp>
        <p:nvSpPr>
          <p:cNvPr id="8" name="Fußzeilenplatzhalter 7"/>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9" name="Foliennummernplatzhalter 8"/>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97</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278672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2000" fill="hold"/>
                                        <p:tgtEl>
                                          <p:spTgt spid="23"/>
                                        </p:tgtEl>
                                        <p:attrNameLst>
                                          <p:attrName>style.color</p:attrName>
                                        </p:attrNameLst>
                                      </p:cBhvr>
                                      <p:to>
                                        <a:srgbClr val="00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iterate type="lt">
                                    <p:tmPct val="0"/>
                                  </p:iterate>
                                  <p:childTnLst>
                                    <p:animClr clrSpc="rgb" dir="cw">
                                      <p:cBhvr override="childStyle">
                                        <p:cTn id="10" dur="10" fill="hold"/>
                                        <p:tgtEl>
                                          <p:spTgt spid="260"/>
                                        </p:tgtEl>
                                        <p:attrNameLst>
                                          <p:attrName>style.color</p:attrName>
                                        </p:attrNameLst>
                                      </p:cBhvr>
                                      <p:to>
                                        <a:srgbClr val="000000"/>
                                      </p:to>
                                    </p:animClr>
                                  </p:childTnLst>
                                </p:cTn>
                              </p:par>
                              <p:par>
                                <p:cTn id="11" presetID="7" presetClass="emph" presetSubtype="2" fill="hold" nodeType="withEffect">
                                  <p:stCondLst>
                                    <p:cond delay="0"/>
                                  </p:stCondLst>
                                  <p:childTnLst>
                                    <p:animClr clrSpc="rgb" dir="cw">
                                      <p:cBhvr>
                                        <p:cTn id="12" dur="10" fill="hold"/>
                                        <p:tgtEl>
                                          <p:spTgt spid="261"/>
                                        </p:tgtEl>
                                        <p:attrNameLst>
                                          <p:attrName>stroke.color</p:attrName>
                                        </p:attrNameLst>
                                      </p:cBhvr>
                                      <p:to>
                                        <a:srgbClr val="000000"/>
                                      </p:to>
                                    </p:animClr>
                                    <p:set>
                                      <p:cBhvr>
                                        <p:cTn id="13" dur="10" fill="hold"/>
                                        <p:tgtEl>
                                          <p:spTgt spid="261"/>
                                        </p:tgtEl>
                                        <p:attrNameLst>
                                          <p:attrName>stroke.on</p:attrName>
                                        </p:attrNameLst>
                                      </p:cBhvr>
                                      <p:to>
                                        <p:strVal val="true"/>
                                      </p:to>
                                    </p:set>
                                  </p:childTnLst>
                                </p:cTn>
                              </p:par>
                              <p:par>
                                <p:cTn id="14" presetID="3" presetClass="emph" presetSubtype="2" fill="hold" grpId="1" nodeType="withEffect">
                                  <p:stCondLst>
                                    <p:cond delay="0"/>
                                  </p:stCondLst>
                                  <p:childTnLst>
                                    <p:animClr clrSpc="rgb" dir="cw">
                                      <p:cBhvr override="childStyle">
                                        <p:cTn id="15" dur="500" fill="hold"/>
                                        <p:tgtEl>
                                          <p:spTgt spid="23"/>
                                        </p:tgtEl>
                                        <p:attrNameLst>
                                          <p:attrName>style.color</p:attrName>
                                        </p:attrNameLst>
                                      </p:cBhvr>
                                      <p:to>
                                        <a:srgbClr val="EEECE1"/>
                                      </p:to>
                                    </p:animClr>
                                  </p:childTnLst>
                                </p:cTn>
                              </p:par>
                            </p:childTnLst>
                          </p:cTn>
                        </p:par>
                      </p:childTnLst>
                    </p:cTn>
                  </p:par>
                  <p:par>
                    <p:cTn id="16" fill="hold">
                      <p:stCondLst>
                        <p:cond delay="indefinite"/>
                      </p:stCondLst>
                      <p:childTnLst>
                        <p:par>
                          <p:cTn id="17" fill="hold">
                            <p:stCondLst>
                              <p:cond delay="0"/>
                            </p:stCondLst>
                            <p:childTnLst>
                              <p:par>
                                <p:cTn id="18" presetID="3" presetClass="emph" presetSubtype="2" fill="hold" grpId="0" nodeType="clickEffect">
                                  <p:stCondLst>
                                    <p:cond delay="0"/>
                                  </p:stCondLst>
                                  <p:childTnLst>
                                    <p:animClr clrSpc="rgb" dir="cw">
                                      <p:cBhvr override="childStyle">
                                        <p:cTn id="19" dur="10" fill="hold"/>
                                        <p:tgtEl>
                                          <p:spTgt spid="262"/>
                                        </p:tgtEl>
                                        <p:attrNameLst>
                                          <p:attrName>style.color</p:attrName>
                                        </p:attrNameLst>
                                      </p:cBhvr>
                                      <p:to>
                                        <a:srgbClr val="000000"/>
                                      </p:to>
                                    </p:animClr>
                                  </p:childTnLst>
                                </p:cTn>
                              </p:par>
                              <p:par>
                                <p:cTn id="20" presetID="7" presetClass="emph" presetSubtype="2" fill="hold" nodeType="withEffect">
                                  <p:stCondLst>
                                    <p:cond delay="0"/>
                                  </p:stCondLst>
                                  <p:childTnLst>
                                    <p:animClr clrSpc="rgb" dir="cw">
                                      <p:cBhvr>
                                        <p:cTn id="21" dur="10" fill="hold"/>
                                        <p:tgtEl>
                                          <p:spTgt spid="263"/>
                                        </p:tgtEl>
                                        <p:attrNameLst>
                                          <p:attrName>stroke.color</p:attrName>
                                        </p:attrNameLst>
                                      </p:cBhvr>
                                      <p:to>
                                        <a:srgbClr val="000000"/>
                                      </p:to>
                                    </p:animClr>
                                    <p:set>
                                      <p:cBhvr>
                                        <p:cTn id="22" dur="10" fill="hold"/>
                                        <p:tgtEl>
                                          <p:spTgt spid="263"/>
                                        </p:tgtEl>
                                        <p:attrNameLst>
                                          <p:attrName>stroke.on</p:attrName>
                                        </p:attrNameLst>
                                      </p:cBhvr>
                                      <p:to>
                                        <p:strVal val="true"/>
                                      </p:to>
                                    </p:set>
                                  </p:childTnLst>
                                </p:cTn>
                              </p:par>
                              <p:par>
                                <p:cTn id="23" presetID="3" presetClass="emph" presetSubtype="2" fill="hold" grpId="1" nodeType="withEffect">
                                  <p:stCondLst>
                                    <p:cond delay="0"/>
                                  </p:stCondLst>
                                  <p:iterate type="lt">
                                    <p:tmPct val="0"/>
                                  </p:iterate>
                                  <p:childTnLst>
                                    <p:animClr clrSpc="rgb" dir="cw">
                                      <p:cBhvr override="childStyle">
                                        <p:cTn id="24" dur="500" fill="hold"/>
                                        <p:tgtEl>
                                          <p:spTgt spid="260"/>
                                        </p:tgtEl>
                                        <p:attrNameLst>
                                          <p:attrName>style.color</p:attrName>
                                        </p:attrNameLst>
                                      </p:cBhvr>
                                      <p:to>
                                        <a:srgbClr val="EEECE1"/>
                                      </p:to>
                                    </p:animClr>
                                  </p:childTnLst>
                                </p:cTn>
                              </p:par>
                              <p:par>
                                <p:cTn id="25" presetID="7" presetClass="emph" presetSubtype="2" fill="hold" nodeType="withEffect">
                                  <p:stCondLst>
                                    <p:cond delay="0"/>
                                  </p:stCondLst>
                                  <p:childTnLst>
                                    <p:animClr clrSpc="rgb" dir="cw">
                                      <p:cBhvr>
                                        <p:cTn id="26" dur="500" fill="hold"/>
                                        <p:tgtEl>
                                          <p:spTgt spid="261"/>
                                        </p:tgtEl>
                                        <p:attrNameLst>
                                          <p:attrName>stroke.color</p:attrName>
                                        </p:attrNameLst>
                                      </p:cBhvr>
                                      <p:to>
                                        <a:srgbClr val="EEECE1"/>
                                      </p:to>
                                    </p:animClr>
                                    <p:set>
                                      <p:cBhvr>
                                        <p:cTn id="27" dur="500" fill="hold"/>
                                        <p:tgtEl>
                                          <p:spTgt spid="261"/>
                                        </p:tgtEl>
                                        <p:attrNameLst>
                                          <p:attrName>stroke.on</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3" presetClass="emph" presetSubtype="2" fill="hold" grpId="0" nodeType="clickEffect">
                                  <p:stCondLst>
                                    <p:cond delay="0"/>
                                  </p:stCondLst>
                                  <p:childTnLst>
                                    <p:animClr clrSpc="rgb" dir="cw">
                                      <p:cBhvr override="childStyle">
                                        <p:cTn id="31" dur="10" fill="hold"/>
                                        <p:tgtEl>
                                          <p:spTgt spid="264"/>
                                        </p:tgtEl>
                                        <p:attrNameLst>
                                          <p:attrName>style.color</p:attrName>
                                        </p:attrNameLst>
                                      </p:cBhvr>
                                      <p:to>
                                        <a:srgbClr val="000000"/>
                                      </p:to>
                                    </p:animClr>
                                  </p:childTnLst>
                                </p:cTn>
                              </p:par>
                              <p:par>
                                <p:cTn id="32" presetID="7" presetClass="emph" presetSubtype="2" fill="hold" nodeType="withEffect">
                                  <p:stCondLst>
                                    <p:cond delay="0"/>
                                  </p:stCondLst>
                                  <p:childTnLst>
                                    <p:animClr clrSpc="rgb" dir="cw">
                                      <p:cBhvr>
                                        <p:cTn id="33" dur="10" fill="hold"/>
                                        <p:tgtEl>
                                          <p:spTgt spid="272"/>
                                        </p:tgtEl>
                                        <p:attrNameLst>
                                          <p:attrName>stroke.color</p:attrName>
                                        </p:attrNameLst>
                                      </p:cBhvr>
                                      <p:to>
                                        <a:srgbClr val="000000"/>
                                      </p:to>
                                    </p:animClr>
                                    <p:set>
                                      <p:cBhvr>
                                        <p:cTn id="34" dur="10" fill="hold"/>
                                        <p:tgtEl>
                                          <p:spTgt spid="272"/>
                                        </p:tgtEl>
                                        <p:attrNameLst>
                                          <p:attrName>stroke.on</p:attrName>
                                        </p:attrNameLst>
                                      </p:cBhvr>
                                      <p:to>
                                        <p:strVal val="true"/>
                                      </p:to>
                                    </p:set>
                                  </p:childTnLst>
                                </p:cTn>
                              </p:par>
                              <p:par>
                                <p:cTn id="35" presetID="3" presetClass="emph" presetSubtype="2" fill="hold" grpId="1" nodeType="withEffect">
                                  <p:stCondLst>
                                    <p:cond delay="0"/>
                                  </p:stCondLst>
                                  <p:childTnLst>
                                    <p:animClr clrSpc="rgb" dir="cw">
                                      <p:cBhvr override="childStyle">
                                        <p:cTn id="36" dur="500" fill="hold"/>
                                        <p:tgtEl>
                                          <p:spTgt spid="262"/>
                                        </p:tgtEl>
                                        <p:attrNameLst>
                                          <p:attrName>style.color</p:attrName>
                                        </p:attrNameLst>
                                      </p:cBhvr>
                                      <p:to>
                                        <a:srgbClr val="EEECE1"/>
                                      </p:to>
                                    </p:animClr>
                                  </p:childTnLst>
                                </p:cTn>
                              </p:par>
                              <p:par>
                                <p:cTn id="37" presetID="7" presetClass="emph" presetSubtype="2" fill="hold" nodeType="withEffect">
                                  <p:stCondLst>
                                    <p:cond delay="0"/>
                                  </p:stCondLst>
                                  <p:childTnLst>
                                    <p:animClr clrSpc="rgb" dir="cw">
                                      <p:cBhvr>
                                        <p:cTn id="38" dur="500" fill="hold"/>
                                        <p:tgtEl>
                                          <p:spTgt spid="263"/>
                                        </p:tgtEl>
                                        <p:attrNameLst>
                                          <p:attrName>stroke.color</p:attrName>
                                        </p:attrNameLst>
                                      </p:cBhvr>
                                      <p:to>
                                        <a:srgbClr val="EEECE1"/>
                                      </p:to>
                                    </p:animClr>
                                    <p:set>
                                      <p:cBhvr>
                                        <p:cTn id="39" dur="500" fill="hold"/>
                                        <p:tgtEl>
                                          <p:spTgt spid="263"/>
                                        </p:tgtEl>
                                        <p:attrNameLst>
                                          <p:attrName>stroke.on</p:attrName>
                                        </p:attrNameLst>
                                      </p:cBhvr>
                                      <p:to>
                                        <p:strVal val="true"/>
                                      </p:to>
                                    </p:set>
                                  </p:childTnLst>
                                </p:cTn>
                              </p:par>
                            </p:childTnLst>
                          </p:cTn>
                        </p:par>
                      </p:childTnLst>
                    </p:cTn>
                  </p:par>
                  <p:par>
                    <p:cTn id="40" fill="hold">
                      <p:stCondLst>
                        <p:cond delay="indefinite"/>
                      </p:stCondLst>
                      <p:childTnLst>
                        <p:par>
                          <p:cTn id="41" fill="hold">
                            <p:stCondLst>
                              <p:cond delay="0"/>
                            </p:stCondLst>
                            <p:childTnLst>
                              <p:par>
                                <p:cTn id="42" presetID="3" presetClass="emph" presetSubtype="2" fill="hold" grpId="0" nodeType="clickEffect">
                                  <p:stCondLst>
                                    <p:cond delay="0"/>
                                  </p:stCondLst>
                                  <p:childTnLst>
                                    <p:animClr clrSpc="rgb" dir="cw">
                                      <p:cBhvr override="childStyle">
                                        <p:cTn id="43" dur="10" fill="hold"/>
                                        <p:tgtEl>
                                          <p:spTgt spid="269"/>
                                        </p:tgtEl>
                                        <p:attrNameLst>
                                          <p:attrName>style.color</p:attrName>
                                        </p:attrNameLst>
                                      </p:cBhvr>
                                      <p:to>
                                        <a:srgbClr val="000000"/>
                                      </p:to>
                                    </p:animClr>
                                  </p:childTnLst>
                                </p:cTn>
                              </p:par>
                              <p:par>
                                <p:cTn id="44" presetID="7" presetClass="emph" presetSubtype="2" fill="hold" nodeType="withEffect">
                                  <p:stCondLst>
                                    <p:cond delay="0"/>
                                  </p:stCondLst>
                                  <p:childTnLst>
                                    <p:animClr clrSpc="rgb" dir="cw">
                                      <p:cBhvr>
                                        <p:cTn id="45" dur="10" fill="hold"/>
                                        <p:tgtEl>
                                          <p:spTgt spid="270"/>
                                        </p:tgtEl>
                                        <p:attrNameLst>
                                          <p:attrName>stroke.color</p:attrName>
                                        </p:attrNameLst>
                                      </p:cBhvr>
                                      <p:to>
                                        <a:srgbClr val="000000"/>
                                      </p:to>
                                    </p:animClr>
                                    <p:set>
                                      <p:cBhvr>
                                        <p:cTn id="46" dur="10" fill="hold"/>
                                        <p:tgtEl>
                                          <p:spTgt spid="270"/>
                                        </p:tgtEl>
                                        <p:attrNameLst>
                                          <p:attrName>stroke.on</p:attrName>
                                        </p:attrNameLst>
                                      </p:cBhvr>
                                      <p:to>
                                        <p:strVal val="true"/>
                                      </p:to>
                                    </p:set>
                                  </p:childTnLst>
                                </p:cTn>
                              </p:par>
                              <p:par>
                                <p:cTn id="47" presetID="7" presetClass="emph" presetSubtype="2" fill="hold" nodeType="withEffect">
                                  <p:stCondLst>
                                    <p:cond delay="0"/>
                                  </p:stCondLst>
                                  <p:childTnLst>
                                    <p:animClr clrSpc="rgb" dir="cw">
                                      <p:cBhvr>
                                        <p:cTn id="48" dur="10" fill="hold"/>
                                        <p:tgtEl>
                                          <p:spTgt spid="271"/>
                                        </p:tgtEl>
                                        <p:attrNameLst>
                                          <p:attrName>stroke.color</p:attrName>
                                        </p:attrNameLst>
                                      </p:cBhvr>
                                      <p:to>
                                        <a:srgbClr val="000000"/>
                                      </p:to>
                                    </p:animClr>
                                    <p:set>
                                      <p:cBhvr>
                                        <p:cTn id="49" dur="10" fill="hold"/>
                                        <p:tgtEl>
                                          <p:spTgt spid="271"/>
                                        </p:tgtEl>
                                        <p:attrNameLst>
                                          <p:attrName>stroke.on</p:attrName>
                                        </p:attrNameLst>
                                      </p:cBhvr>
                                      <p:to>
                                        <p:strVal val="true"/>
                                      </p:to>
                                    </p:set>
                                  </p:childTnLst>
                                </p:cTn>
                              </p:par>
                              <p:par>
                                <p:cTn id="50" presetID="3" presetClass="emph" presetSubtype="2" fill="hold" grpId="1" nodeType="withEffect">
                                  <p:stCondLst>
                                    <p:cond delay="0"/>
                                  </p:stCondLst>
                                  <p:childTnLst>
                                    <p:animClr clrSpc="rgb" dir="cw">
                                      <p:cBhvr override="childStyle">
                                        <p:cTn id="51" dur="500" fill="hold"/>
                                        <p:tgtEl>
                                          <p:spTgt spid="264"/>
                                        </p:tgtEl>
                                        <p:attrNameLst>
                                          <p:attrName>style.color</p:attrName>
                                        </p:attrNameLst>
                                      </p:cBhvr>
                                      <p:to>
                                        <a:srgbClr val="EEECE1"/>
                                      </p:to>
                                    </p:animClr>
                                  </p:childTnLst>
                                </p:cTn>
                              </p:par>
                              <p:par>
                                <p:cTn id="52" presetID="7" presetClass="emph" presetSubtype="2" fill="hold" nodeType="withEffect">
                                  <p:stCondLst>
                                    <p:cond delay="0"/>
                                  </p:stCondLst>
                                  <p:childTnLst>
                                    <p:animClr clrSpc="rgb" dir="cw">
                                      <p:cBhvr>
                                        <p:cTn id="53" dur="500" fill="hold"/>
                                        <p:tgtEl>
                                          <p:spTgt spid="272"/>
                                        </p:tgtEl>
                                        <p:attrNameLst>
                                          <p:attrName>stroke.color</p:attrName>
                                        </p:attrNameLst>
                                      </p:cBhvr>
                                      <p:to>
                                        <a:srgbClr val="EEECE1"/>
                                      </p:to>
                                    </p:animClr>
                                    <p:set>
                                      <p:cBhvr>
                                        <p:cTn id="54" dur="500" fill="hold"/>
                                        <p:tgtEl>
                                          <p:spTgt spid="272"/>
                                        </p:tgtEl>
                                        <p:attrNameLst>
                                          <p:attrName>stroke.on</p:attrName>
                                        </p:attrNameLst>
                                      </p:cBhvr>
                                      <p:to>
                                        <p:strVal val="true"/>
                                      </p:to>
                                    </p:set>
                                  </p:childTnLst>
                                </p:cTn>
                              </p:par>
                            </p:childTnLst>
                          </p:cTn>
                        </p:par>
                      </p:childTnLst>
                    </p:cTn>
                  </p:par>
                  <p:par>
                    <p:cTn id="55" fill="hold">
                      <p:stCondLst>
                        <p:cond delay="indefinite"/>
                      </p:stCondLst>
                      <p:childTnLst>
                        <p:par>
                          <p:cTn id="56" fill="hold">
                            <p:stCondLst>
                              <p:cond delay="0"/>
                            </p:stCondLst>
                            <p:childTnLst>
                              <p:par>
                                <p:cTn id="57" presetID="3" presetClass="emph" presetSubtype="2" fill="hold" grpId="0" nodeType="clickEffect">
                                  <p:stCondLst>
                                    <p:cond delay="0"/>
                                  </p:stCondLst>
                                  <p:childTnLst>
                                    <p:animClr clrSpc="rgb" dir="cw">
                                      <p:cBhvr override="childStyle">
                                        <p:cTn id="58" dur="10" fill="hold"/>
                                        <p:tgtEl>
                                          <p:spTgt spid="265"/>
                                        </p:tgtEl>
                                        <p:attrNameLst>
                                          <p:attrName>style.color</p:attrName>
                                        </p:attrNameLst>
                                      </p:cBhvr>
                                      <p:to>
                                        <a:srgbClr val="000000"/>
                                      </p:to>
                                    </p:animClr>
                                  </p:childTnLst>
                                </p:cTn>
                              </p:par>
                              <p:par>
                                <p:cTn id="59" presetID="7" presetClass="emph" presetSubtype="2" fill="hold" nodeType="withEffect">
                                  <p:stCondLst>
                                    <p:cond delay="0"/>
                                  </p:stCondLst>
                                  <p:childTnLst>
                                    <p:animClr clrSpc="rgb" dir="cw">
                                      <p:cBhvr>
                                        <p:cTn id="60" dur="10" fill="hold"/>
                                        <p:tgtEl>
                                          <p:spTgt spid="274"/>
                                        </p:tgtEl>
                                        <p:attrNameLst>
                                          <p:attrName>stroke.color</p:attrName>
                                        </p:attrNameLst>
                                      </p:cBhvr>
                                      <p:to>
                                        <a:srgbClr val="000000"/>
                                      </p:to>
                                    </p:animClr>
                                    <p:set>
                                      <p:cBhvr>
                                        <p:cTn id="61" dur="10" fill="hold"/>
                                        <p:tgtEl>
                                          <p:spTgt spid="274"/>
                                        </p:tgtEl>
                                        <p:attrNameLst>
                                          <p:attrName>stroke.on</p:attrName>
                                        </p:attrNameLst>
                                      </p:cBhvr>
                                      <p:to>
                                        <p:strVal val="true"/>
                                      </p:to>
                                    </p:set>
                                  </p:childTnLst>
                                </p:cTn>
                              </p:par>
                              <p:par>
                                <p:cTn id="62" presetID="3" presetClass="emph" presetSubtype="2" fill="hold" grpId="1" nodeType="withEffect">
                                  <p:stCondLst>
                                    <p:cond delay="0"/>
                                  </p:stCondLst>
                                  <p:childTnLst>
                                    <p:animClr clrSpc="rgb" dir="cw">
                                      <p:cBhvr override="childStyle">
                                        <p:cTn id="63" dur="500" fill="hold"/>
                                        <p:tgtEl>
                                          <p:spTgt spid="269"/>
                                        </p:tgtEl>
                                        <p:attrNameLst>
                                          <p:attrName>style.color</p:attrName>
                                        </p:attrNameLst>
                                      </p:cBhvr>
                                      <p:to>
                                        <a:srgbClr val="EEECE1"/>
                                      </p:to>
                                    </p:animClr>
                                  </p:childTnLst>
                                </p:cTn>
                              </p:par>
                              <p:par>
                                <p:cTn id="64" presetID="7" presetClass="emph" presetSubtype="2" fill="hold" nodeType="withEffect">
                                  <p:stCondLst>
                                    <p:cond delay="0"/>
                                  </p:stCondLst>
                                  <p:childTnLst>
                                    <p:animClr clrSpc="rgb" dir="cw">
                                      <p:cBhvr>
                                        <p:cTn id="65" dur="500" fill="hold"/>
                                        <p:tgtEl>
                                          <p:spTgt spid="270"/>
                                        </p:tgtEl>
                                        <p:attrNameLst>
                                          <p:attrName>stroke.color</p:attrName>
                                        </p:attrNameLst>
                                      </p:cBhvr>
                                      <p:to>
                                        <a:srgbClr val="EEECE1"/>
                                      </p:to>
                                    </p:animClr>
                                    <p:set>
                                      <p:cBhvr>
                                        <p:cTn id="66" dur="500" fill="hold"/>
                                        <p:tgtEl>
                                          <p:spTgt spid="270"/>
                                        </p:tgtEl>
                                        <p:attrNameLst>
                                          <p:attrName>stroke.on</p:attrName>
                                        </p:attrNameLst>
                                      </p:cBhvr>
                                      <p:to>
                                        <p:strVal val="true"/>
                                      </p:to>
                                    </p:set>
                                  </p:childTnLst>
                                </p:cTn>
                              </p:par>
                              <p:par>
                                <p:cTn id="67" presetID="7" presetClass="emph" presetSubtype="2" fill="hold" nodeType="withEffect">
                                  <p:stCondLst>
                                    <p:cond delay="0"/>
                                  </p:stCondLst>
                                  <p:childTnLst>
                                    <p:animClr clrSpc="rgb" dir="cw">
                                      <p:cBhvr>
                                        <p:cTn id="68" dur="500" fill="hold"/>
                                        <p:tgtEl>
                                          <p:spTgt spid="271"/>
                                        </p:tgtEl>
                                        <p:attrNameLst>
                                          <p:attrName>stroke.color</p:attrName>
                                        </p:attrNameLst>
                                      </p:cBhvr>
                                      <p:to>
                                        <a:srgbClr val="EEECE1"/>
                                      </p:to>
                                    </p:animClr>
                                    <p:set>
                                      <p:cBhvr>
                                        <p:cTn id="69" dur="500" fill="hold"/>
                                        <p:tgtEl>
                                          <p:spTgt spid="271"/>
                                        </p:tgtEl>
                                        <p:attrNameLst>
                                          <p:attrName>stroke.on</p:attrName>
                                        </p:attrNameLst>
                                      </p:cBhvr>
                                      <p:to>
                                        <p:strVal val="true"/>
                                      </p:to>
                                    </p:set>
                                  </p:childTnLst>
                                </p:cTn>
                              </p:par>
                            </p:childTnLst>
                          </p:cTn>
                        </p:par>
                      </p:childTnLst>
                    </p:cTn>
                  </p:par>
                  <p:par>
                    <p:cTn id="70" fill="hold">
                      <p:stCondLst>
                        <p:cond delay="indefinite"/>
                      </p:stCondLst>
                      <p:childTnLst>
                        <p:par>
                          <p:cTn id="71" fill="hold">
                            <p:stCondLst>
                              <p:cond delay="0"/>
                            </p:stCondLst>
                            <p:childTnLst>
                              <p:par>
                                <p:cTn id="72" presetID="3" presetClass="emph" presetSubtype="2" fill="hold" grpId="0" nodeType="clickEffect">
                                  <p:stCondLst>
                                    <p:cond delay="0"/>
                                  </p:stCondLst>
                                  <p:childTnLst>
                                    <p:animClr clrSpc="rgb" dir="cw">
                                      <p:cBhvr override="childStyle">
                                        <p:cTn id="73" dur="10" fill="hold"/>
                                        <p:tgtEl>
                                          <p:spTgt spid="266"/>
                                        </p:tgtEl>
                                        <p:attrNameLst>
                                          <p:attrName>style.color</p:attrName>
                                        </p:attrNameLst>
                                      </p:cBhvr>
                                      <p:to>
                                        <a:srgbClr val="000000"/>
                                      </p:to>
                                    </p:animClr>
                                  </p:childTnLst>
                                </p:cTn>
                              </p:par>
                              <p:par>
                                <p:cTn id="74" presetID="7" presetClass="emph" presetSubtype="2" fill="hold" nodeType="withEffect">
                                  <p:stCondLst>
                                    <p:cond delay="0"/>
                                  </p:stCondLst>
                                  <p:childTnLst>
                                    <p:animClr clrSpc="rgb" dir="cw">
                                      <p:cBhvr>
                                        <p:cTn id="75" dur="10" fill="hold"/>
                                        <p:tgtEl>
                                          <p:spTgt spid="273"/>
                                        </p:tgtEl>
                                        <p:attrNameLst>
                                          <p:attrName>stroke.color</p:attrName>
                                        </p:attrNameLst>
                                      </p:cBhvr>
                                      <p:to>
                                        <a:srgbClr val="000000"/>
                                      </p:to>
                                    </p:animClr>
                                    <p:set>
                                      <p:cBhvr>
                                        <p:cTn id="76" dur="10" fill="hold"/>
                                        <p:tgtEl>
                                          <p:spTgt spid="273"/>
                                        </p:tgtEl>
                                        <p:attrNameLst>
                                          <p:attrName>stroke.on</p:attrName>
                                        </p:attrNameLst>
                                      </p:cBhvr>
                                      <p:to>
                                        <p:strVal val="true"/>
                                      </p:to>
                                    </p:set>
                                  </p:childTnLst>
                                </p:cTn>
                              </p:par>
                              <p:par>
                                <p:cTn id="77" presetID="3" presetClass="emph" presetSubtype="2" fill="hold" grpId="1" nodeType="withEffect">
                                  <p:stCondLst>
                                    <p:cond delay="0"/>
                                  </p:stCondLst>
                                  <p:childTnLst>
                                    <p:animClr clrSpc="rgb" dir="cw">
                                      <p:cBhvr override="childStyle">
                                        <p:cTn id="78" dur="500" fill="hold"/>
                                        <p:tgtEl>
                                          <p:spTgt spid="265"/>
                                        </p:tgtEl>
                                        <p:attrNameLst>
                                          <p:attrName>style.color</p:attrName>
                                        </p:attrNameLst>
                                      </p:cBhvr>
                                      <p:to>
                                        <a:srgbClr val="EEECE1"/>
                                      </p:to>
                                    </p:animClr>
                                  </p:childTnLst>
                                </p:cTn>
                              </p:par>
                              <p:par>
                                <p:cTn id="79" presetID="7" presetClass="emph" presetSubtype="2" fill="hold" nodeType="withEffect">
                                  <p:stCondLst>
                                    <p:cond delay="0"/>
                                  </p:stCondLst>
                                  <p:childTnLst>
                                    <p:animClr clrSpc="rgb" dir="cw">
                                      <p:cBhvr>
                                        <p:cTn id="80" dur="500" fill="hold"/>
                                        <p:tgtEl>
                                          <p:spTgt spid="274"/>
                                        </p:tgtEl>
                                        <p:attrNameLst>
                                          <p:attrName>stroke.color</p:attrName>
                                        </p:attrNameLst>
                                      </p:cBhvr>
                                      <p:to>
                                        <a:srgbClr val="EEECE1"/>
                                      </p:to>
                                    </p:animClr>
                                    <p:set>
                                      <p:cBhvr>
                                        <p:cTn id="81" dur="500" fill="hold"/>
                                        <p:tgtEl>
                                          <p:spTgt spid="274"/>
                                        </p:tgtEl>
                                        <p:attrNameLst>
                                          <p:attrName>stroke.on</p:attrName>
                                        </p:attrNameLst>
                                      </p:cBhvr>
                                      <p:to>
                                        <p:strVal val="true"/>
                                      </p:to>
                                    </p:set>
                                  </p:childTnLst>
                                </p:cTn>
                              </p:par>
                            </p:childTnLst>
                          </p:cTn>
                        </p:par>
                      </p:childTnLst>
                    </p:cTn>
                  </p:par>
                  <p:par>
                    <p:cTn id="82" fill="hold">
                      <p:stCondLst>
                        <p:cond delay="indefinite"/>
                      </p:stCondLst>
                      <p:childTnLst>
                        <p:par>
                          <p:cTn id="83" fill="hold">
                            <p:stCondLst>
                              <p:cond delay="0"/>
                            </p:stCondLst>
                            <p:childTnLst>
                              <p:par>
                                <p:cTn id="84" presetID="3" presetClass="emph" presetSubtype="2" fill="hold" grpId="0" nodeType="clickEffect">
                                  <p:stCondLst>
                                    <p:cond delay="0"/>
                                  </p:stCondLst>
                                  <p:childTnLst>
                                    <p:animClr clrSpc="rgb" dir="cw">
                                      <p:cBhvr override="childStyle">
                                        <p:cTn id="85" dur="10" fill="hold"/>
                                        <p:tgtEl>
                                          <p:spTgt spid="268"/>
                                        </p:tgtEl>
                                        <p:attrNameLst>
                                          <p:attrName>style.color</p:attrName>
                                        </p:attrNameLst>
                                      </p:cBhvr>
                                      <p:to>
                                        <a:srgbClr val="000000"/>
                                      </p:to>
                                    </p:animClr>
                                  </p:childTnLst>
                                </p:cTn>
                              </p:par>
                              <p:par>
                                <p:cTn id="86" presetID="7" presetClass="emph" presetSubtype="2" fill="hold" nodeType="withEffect">
                                  <p:stCondLst>
                                    <p:cond delay="0"/>
                                  </p:stCondLst>
                                  <p:childTnLst>
                                    <p:animClr clrSpc="rgb" dir="cw">
                                      <p:cBhvr>
                                        <p:cTn id="87" dur="10" fill="hold"/>
                                        <p:tgtEl>
                                          <p:spTgt spid="267"/>
                                        </p:tgtEl>
                                        <p:attrNameLst>
                                          <p:attrName>stroke.color</p:attrName>
                                        </p:attrNameLst>
                                      </p:cBhvr>
                                      <p:to>
                                        <a:srgbClr val="000000"/>
                                      </p:to>
                                    </p:animClr>
                                    <p:set>
                                      <p:cBhvr>
                                        <p:cTn id="88" dur="10" fill="hold"/>
                                        <p:tgtEl>
                                          <p:spTgt spid="267"/>
                                        </p:tgtEl>
                                        <p:attrNameLst>
                                          <p:attrName>stroke.on</p:attrName>
                                        </p:attrNameLst>
                                      </p:cBhvr>
                                      <p:to>
                                        <p:strVal val="true"/>
                                      </p:to>
                                    </p:set>
                                  </p:childTnLst>
                                </p:cTn>
                              </p:par>
                              <p:par>
                                <p:cTn id="89" presetID="3" presetClass="emph" presetSubtype="2" fill="hold" grpId="1" nodeType="withEffect">
                                  <p:stCondLst>
                                    <p:cond delay="0"/>
                                  </p:stCondLst>
                                  <p:childTnLst>
                                    <p:animClr clrSpc="rgb" dir="cw">
                                      <p:cBhvr override="childStyle">
                                        <p:cTn id="90" dur="500" fill="hold"/>
                                        <p:tgtEl>
                                          <p:spTgt spid="266"/>
                                        </p:tgtEl>
                                        <p:attrNameLst>
                                          <p:attrName>style.color</p:attrName>
                                        </p:attrNameLst>
                                      </p:cBhvr>
                                      <p:to>
                                        <a:srgbClr val="EEECE1"/>
                                      </p:to>
                                    </p:animClr>
                                  </p:childTnLst>
                                </p:cTn>
                              </p:par>
                              <p:par>
                                <p:cTn id="91" presetID="7" presetClass="emph" presetSubtype="2" fill="hold" nodeType="withEffect">
                                  <p:stCondLst>
                                    <p:cond delay="0"/>
                                  </p:stCondLst>
                                  <p:childTnLst>
                                    <p:animClr clrSpc="rgb" dir="cw">
                                      <p:cBhvr>
                                        <p:cTn id="92" dur="500" fill="hold"/>
                                        <p:tgtEl>
                                          <p:spTgt spid="273"/>
                                        </p:tgtEl>
                                        <p:attrNameLst>
                                          <p:attrName>stroke.color</p:attrName>
                                        </p:attrNameLst>
                                      </p:cBhvr>
                                      <p:to>
                                        <a:srgbClr val="EEECE1"/>
                                      </p:to>
                                    </p:animClr>
                                    <p:set>
                                      <p:cBhvr>
                                        <p:cTn id="93" dur="500" fill="hold"/>
                                        <p:tgtEl>
                                          <p:spTgt spid="273"/>
                                        </p:tgtEl>
                                        <p:attrNameLst>
                                          <p:attrName>stroke.on</p:attrName>
                                        </p:attrNameLst>
                                      </p:cBhvr>
                                      <p:to>
                                        <p:strVal val="true"/>
                                      </p:to>
                                    </p:set>
                                  </p:childTnLst>
                                </p:cTn>
                              </p:par>
                            </p:childTnLst>
                          </p:cTn>
                        </p:par>
                      </p:childTnLst>
                    </p:cTn>
                  </p:par>
                  <p:par>
                    <p:cTn id="94" fill="hold">
                      <p:stCondLst>
                        <p:cond delay="indefinite"/>
                      </p:stCondLst>
                      <p:childTnLst>
                        <p:par>
                          <p:cTn id="95" fill="hold">
                            <p:stCondLst>
                              <p:cond delay="0"/>
                            </p:stCondLst>
                            <p:childTnLst>
                              <p:par>
                                <p:cTn id="96" presetID="3" presetClass="emph" presetSubtype="2" fill="hold" grpId="2" nodeType="clickEffect">
                                  <p:stCondLst>
                                    <p:cond delay="0"/>
                                  </p:stCondLst>
                                  <p:childTnLst>
                                    <p:animClr clrSpc="rgb" dir="cw">
                                      <p:cBhvr override="childStyle">
                                        <p:cTn id="97" dur="500" fill="hold"/>
                                        <p:tgtEl>
                                          <p:spTgt spid="23"/>
                                        </p:tgtEl>
                                        <p:attrNameLst>
                                          <p:attrName>style.color</p:attrName>
                                        </p:attrNameLst>
                                      </p:cBhvr>
                                      <p:to>
                                        <a:srgbClr val="000000"/>
                                      </p:to>
                                    </p:animClr>
                                  </p:childTnLst>
                                </p:cTn>
                              </p:par>
                              <p:par>
                                <p:cTn id="98" presetID="3" presetClass="emph" presetSubtype="2" fill="hold" grpId="2" nodeType="withEffect">
                                  <p:stCondLst>
                                    <p:cond delay="0"/>
                                  </p:stCondLst>
                                  <p:iterate type="lt">
                                    <p:tmPct val="0"/>
                                  </p:iterate>
                                  <p:childTnLst>
                                    <p:animClr clrSpc="rgb" dir="cw">
                                      <p:cBhvr override="childStyle">
                                        <p:cTn id="99" dur="500" fill="hold"/>
                                        <p:tgtEl>
                                          <p:spTgt spid="260"/>
                                        </p:tgtEl>
                                        <p:attrNameLst>
                                          <p:attrName>style.color</p:attrName>
                                        </p:attrNameLst>
                                      </p:cBhvr>
                                      <p:to>
                                        <a:srgbClr val="000000"/>
                                      </p:to>
                                    </p:animClr>
                                  </p:childTnLst>
                                </p:cTn>
                              </p:par>
                              <p:par>
                                <p:cTn id="100" presetID="7" presetClass="emph" presetSubtype="2" fill="hold" nodeType="withEffect">
                                  <p:stCondLst>
                                    <p:cond delay="0"/>
                                  </p:stCondLst>
                                  <p:childTnLst>
                                    <p:animClr clrSpc="rgb" dir="cw">
                                      <p:cBhvr>
                                        <p:cTn id="101" dur="500" fill="hold"/>
                                        <p:tgtEl>
                                          <p:spTgt spid="261"/>
                                        </p:tgtEl>
                                        <p:attrNameLst>
                                          <p:attrName>stroke.color</p:attrName>
                                        </p:attrNameLst>
                                      </p:cBhvr>
                                      <p:to>
                                        <a:srgbClr val="000000"/>
                                      </p:to>
                                    </p:animClr>
                                    <p:set>
                                      <p:cBhvr>
                                        <p:cTn id="102" dur="500" fill="hold"/>
                                        <p:tgtEl>
                                          <p:spTgt spid="261"/>
                                        </p:tgtEl>
                                        <p:attrNameLst>
                                          <p:attrName>stroke.on</p:attrName>
                                        </p:attrNameLst>
                                      </p:cBhvr>
                                      <p:to>
                                        <p:strVal val="true"/>
                                      </p:to>
                                    </p:set>
                                  </p:childTnLst>
                                </p:cTn>
                              </p:par>
                              <p:par>
                                <p:cTn id="103" presetID="3" presetClass="emph" presetSubtype="2" fill="hold" grpId="2" nodeType="withEffect">
                                  <p:stCondLst>
                                    <p:cond delay="0"/>
                                  </p:stCondLst>
                                  <p:childTnLst>
                                    <p:animClr clrSpc="rgb" dir="cw">
                                      <p:cBhvr override="childStyle">
                                        <p:cTn id="104" dur="500" fill="hold"/>
                                        <p:tgtEl>
                                          <p:spTgt spid="262"/>
                                        </p:tgtEl>
                                        <p:attrNameLst>
                                          <p:attrName>style.color</p:attrName>
                                        </p:attrNameLst>
                                      </p:cBhvr>
                                      <p:to>
                                        <a:srgbClr val="000000"/>
                                      </p:to>
                                    </p:animClr>
                                  </p:childTnLst>
                                </p:cTn>
                              </p:par>
                              <p:par>
                                <p:cTn id="105" presetID="7" presetClass="emph" presetSubtype="2" fill="hold" nodeType="withEffect">
                                  <p:stCondLst>
                                    <p:cond delay="0"/>
                                  </p:stCondLst>
                                  <p:childTnLst>
                                    <p:animClr clrSpc="rgb" dir="cw">
                                      <p:cBhvr>
                                        <p:cTn id="106" dur="500" fill="hold"/>
                                        <p:tgtEl>
                                          <p:spTgt spid="263"/>
                                        </p:tgtEl>
                                        <p:attrNameLst>
                                          <p:attrName>stroke.color</p:attrName>
                                        </p:attrNameLst>
                                      </p:cBhvr>
                                      <p:to>
                                        <a:srgbClr val="000000"/>
                                      </p:to>
                                    </p:animClr>
                                    <p:set>
                                      <p:cBhvr>
                                        <p:cTn id="107" dur="500" fill="hold"/>
                                        <p:tgtEl>
                                          <p:spTgt spid="263"/>
                                        </p:tgtEl>
                                        <p:attrNameLst>
                                          <p:attrName>stroke.on</p:attrName>
                                        </p:attrNameLst>
                                      </p:cBhvr>
                                      <p:to>
                                        <p:strVal val="true"/>
                                      </p:to>
                                    </p:set>
                                  </p:childTnLst>
                                </p:cTn>
                              </p:par>
                              <p:par>
                                <p:cTn id="108" presetID="3" presetClass="emph" presetSubtype="2" fill="hold" grpId="2" nodeType="withEffect">
                                  <p:stCondLst>
                                    <p:cond delay="0"/>
                                  </p:stCondLst>
                                  <p:childTnLst>
                                    <p:animClr clrSpc="rgb" dir="cw">
                                      <p:cBhvr override="childStyle">
                                        <p:cTn id="109" dur="500" fill="hold"/>
                                        <p:tgtEl>
                                          <p:spTgt spid="264"/>
                                        </p:tgtEl>
                                        <p:attrNameLst>
                                          <p:attrName>style.color</p:attrName>
                                        </p:attrNameLst>
                                      </p:cBhvr>
                                      <p:to>
                                        <a:srgbClr val="000000"/>
                                      </p:to>
                                    </p:animClr>
                                  </p:childTnLst>
                                </p:cTn>
                              </p:par>
                              <p:par>
                                <p:cTn id="110" presetID="7" presetClass="emph" presetSubtype="2" fill="hold" nodeType="withEffect">
                                  <p:stCondLst>
                                    <p:cond delay="0"/>
                                  </p:stCondLst>
                                  <p:childTnLst>
                                    <p:animClr clrSpc="rgb" dir="cw">
                                      <p:cBhvr>
                                        <p:cTn id="111" dur="500" fill="hold"/>
                                        <p:tgtEl>
                                          <p:spTgt spid="272"/>
                                        </p:tgtEl>
                                        <p:attrNameLst>
                                          <p:attrName>stroke.color</p:attrName>
                                        </p:attrNameLst>
                                      </p:cBhvr>
                                      <p:to>
                                        <a:srgbClr val="000000"/>
                                      </p:to>
                                    </p:animClr>
                                    <p:set>
                                      <p:cBhvr>
                                        <p:cTn id="112" dur="500" fill="hold"/>
                                        <p:tgtEl>
                                          <p:spTgt spid="272"/>
                                        </p:tgtEl>
                                        <p:attrNameLst>
                                          <p:attrName>stroke.on</p:attrName>
                                        </p:attrNameLst>
                                      </p:cBhvr>
                                      <p:to>
                                        <p:strVal val="true"/>
                                      </p:to>
                                    </p:set>
                                  </p:childTnLst>
                                </p:cTn>
                              </p:par>
                              <p:par>
                                <p:cTn id="113" presetID="3" presetClass="emph" presetSubtype="2" fill="hold" grpId="2" nodeType="withEffect">
                                  <p:stCondLst>
                                    <p:cond delay="0"/>
                                  </p:stCondLst>
                                  <p:childTnLst>
                                    <p:animClr clrSpc="rgb" dir="cw">
                                      <p:cBhvr override="childStyle">
                                        <p:cTn id="114" dur="500" fill="hold"/>
                                        <p:tgtEl>
                                          <p:spTgt spid="269"/>
                                        </p:tgtEl>
                                        <p:attrNameLst>
                                          <p:attrName>style.color</p:attrName>
                                        </p:attrNameLst>
                                      </p:cBhvr>
                                      <p:to>
                                        <a:srgbClr val="000000"/>
                                      </p:to>
                                    </p:animClr>
                                  </p:childTnLst>
                                </p:cTn>
                              </p:par>
                              <p:par>
                                <p:cTn id="115" presetID="7" presetClass="emph" presetSubtype="2" fill="hold" nodeType="withEffect">
                                  <p:stCondLst>
                                    <p:cond delay="0"/>
                                  </p:stCondLst>
                                  <p:childTnLst>
                                    <p:animClr clrSpc="rgb" dir="cw">
                                      <p:cBhvr>
                                        <p:cTn id="116" dur="500" fill="hold"/>
                                        <p:tgtEl>
                                          <p:spTgt spid="270"/>
                                        </p:tgtEl>
                                        <p:attrNameLst>
                                          <p:attrName>stroke.color</p:attrName>
                                        </p:attrNameLst>
                                      </p:cBhvr>
                                      <p:to>
                                        <a:srgbClr val="000000"/>
                                      </p:to>
                                    </p:animClr>
                                    <p:set>
                                      <p:cBhvr>
                                        <p:cTn id="117" dur="500" fill="hold"/>
                                        <p:tgtEl>
                                          <p:spTgt spid="270"/>
                                        </p:tgtEl>
                                        <p:attrNameLst>
                                          <p:attrName>stroke.on</p:attrName>
                                        </p:attrNameLst>
                                      </p:cBhvr>
                                      <p:to>
                                        <p:strVal val="true"/>
                                      </p:to>
                                    </p:set>
                                  </p:childTnLst>
                                </p:cTn>
                              </p:par>
                              <p:par>
                                <p:cTn id="118" presetID="7" presetClass="emph" presetSubtype="2" fill="hold" nodeType="withEffect">
                                  <p:stCondLst>
                                    <p:cond delay="0"/>
                                  </p:stCondLst>
                                  <p:childTnLst>
                                    <p:animClr clrSpc="rgb" dir="cw">
                                      <p:cBhvr>
                                        <p:cTn id="119" dur="500" fill="hold"/>
                                        <p:tgtEl>
                                          <p:spTgt spid="271"/>
                                        </p:tgtEl>
                                        <p:attrNameLst>
                                          <p:attrName>stroke.color</p:attrName>
                                        </p:attrNameLst>
                                      </p:cBhvr>
                                      <p:to>
                                        <a:srgbClr val="000000"/>
                                      </p:to>
                                    </p:animClr>
                                    <p:set>
                                      <p:cBhvr>
                                        <p:cTn id="120" dur="500" fill="hold"/>
                                        <p:tgtEl>
                                          <p:spTgt spid="271"/>
                                        </p:tgtEl>
                                        <p:attrNameLst>
                                          <p:attrName>stroke.on</p:attrName>
                                        </p:attrNameLst>
                                      </p:cBhvr>
                                      <p:to>
                                        <p:strVal val="true"/>
                                      </p:to>
                                    </p:set>
                                  </p:childTnLst>
                                </p:cTn>
                              </p:par>
                              <p:par>
                                <p:cTn id="121" presetID="3" presetClass="emph" presetSubtype="2" fill="hold" grpId="2" nodeType="withEffect">
                                  <p:stCondLst>
                                    <p:cond delay="0"/>
                                  </p:stCondLst>
                                  <p:childTnLst>
                                    <p:animClr clrSpc="rgb" dir="cw">
                                      <p:cBhvr override="childStyle">
                                        <p:cTn id="122" dur="500" fill="hold"/>
                                        <p:tgtEl>
                                          <p:spTgt spid="265"/>
                                        </p:tgtEl>
                                        <p:attrNameLst>
                                          <p:attrName>style.color</p:attrName>
                                        </p:attrNameLst>
                                      </p:cBhvr>
                                      <p:to>
                                        <a:srgbClr val="000000"/>
                                      </p:to>
                                    </p:animClr>
                                  </p:childTnLst>
                                </p:cTn>
                              </p:par>
                              <p:par>
                                <p:cTn id="123" presetID="7" presetClass="emph" presetSubtype="2" fill="hold" nodeType="withEffect">
                                  <p:stCondLst>
                                    <p:cond delay="0"/>
                                  </p:stCondLst>
                                  <p:childTnLst>
                                    <p:animClr clrSpc="rgb" dir="cw">
                                      <p:cBhvr>
                                        <p:cTn id="124" dur="500" fill="hold"/>
                                        <p:tgtEl>
                                          <p:spTgt spid="274"/>
                                        </p:tgtEl>
                                        <p:attrNameLst>
                                          <p:attrName>stroke.color</p:attrName>
                                        </p:attrNameLst>
                                      </p:cBhvr>
                                      <p:to>
                                        <a:srgbClr val="000000"/>
                                      </p:to>
                                    </p:animClr>
                                    <p:set>
                                      <p:cBhvr>
                                        <p:cTn id="125" dur="500" fill="hold"/>
                                        <p:tgtEl>
                                          <p:spTgt spid="274"/>
                                        </p:tgtEl>
                                        <p:attrNameLst>
                                          <p:attrName>stroke.on</p:attrName>
                                        </p:attrNameLst>
                                      </p:cBhvr>
                                      <p:to>
                                        <p:strVal val="true"/>
                                      </p:to>
                                    </p:set>
                                  </p:childTnLst>
                                </p:cTn>
                              </p:par>
                              <p:par>
                                <p:cTn id="126" presetID="3" presetClass="emph" presetSubtype="2" fill="hold" grpId="2" nodeType="withEffect">
                                  <p:stCondLst>
                                    <p:cond delay="0"/>
                                  </p:stCondLst>
                                  <p:childTnLst>
                                    <p:animClr clrSpc="rgb" dir="cw">
                                      <p:cBhvr override="childStyle">
                                        <p:cTn id="127" dur="500" fill="hold"/>
                                        <p:tgtEl>
                                          <p:spTgt spid="266"/>
                                        </p:tgtEl>
                                        <p:attrNameLst>
                                          <p:attrName>style.color</p:attrName>
                                        </p:attrNameLst>
                                      </p:cBhvr>
                                      <p:to>
                                        <a:srgbClr val="000000"/>
                                      </p:to>
                                    </p:animClr>
                                  </p:childTnLst>
                                </p:cTn>
                              </p:par>
                              <p:par>
                                <p:cTn id="128" presetID="7" presetClass="emph" presetSubtype="2" fill="hold" nodeType="withEffect">
                                  <p:stCondLst>
                                    <p:cond delay="0"/>
                                  </p:stCondLst>
                                  <p:childTnLst>
                                    <p:animClr clrSpc="rgb" dir="cw">
                                      <p:cBhvr>
                                        <p:cTn id="129" dur="500" fill="hold"/>
                                        <p:tgtEl>
                                          <p:spTgt spid="273"/>
                                        </p:tgtEl>
                                        <p:attrNameLst>
                                          <p:attrName>stroke.color</p:attrName>
                                        </p:attrNameLst>
                                      </p:cBhvr>
                                      <p:to>
                                        <a:srgbClr val="000000"/>
                                      </p:to>
                                    </p:animClr>
                                    <p:set>
                                      <p:cBhvr>
                                        <p:cTn id="130" dur="500" fill="hold"/>
                                        <p:tgtEl>
                                          <p:spTgt spid="27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animBg="1"/>
      <p:bldP spid="260" grpId="1" animBg="1"/>
      <p:bldP spid="260" grpId="2" animBg="1"/>
      <p:bldP spid="262" grpId="0" animBg="1"/>
      <p:bldP spid="262" grpId="1" animBg="1"/>
      <p:bldP spid="262" grpId="2" animBg="1"/>
      <p:bldP spid="264" grpId="0"/>
      <p:bldP spid="264" grpId="1"/>
      <p:bldP spid="264" grpId="2"/>
      <p:bldP spid="265" grpId="0" animBg="1"/>
      <p:bldP spid="265" grpId="1" animBg="1"/>
      <p:bldP spid="265" grpId="2" animBg="1"/>
      <p:bldP spid="266" grpId="0"/>
      <p:bldP spid="266" grpId="1"/>
      <p:bldP spid="266" grpId="2"/>
      <p:bldP spid="268" grpId="0" animBg="1"/>
      <p:bldP spid="269" grpId="0" animBg="1"/>
      <p:bldP spid="269" grpId="1" animBg="1"/>
      <p:bldP spid="269" grpId="2" animBg="1"/>
      <p:bldP spid="23" grpId="0" animBg="1"/>
      <p:bldP spid="23" grpId="1" animBg="1"/>
      <p:bldP spid="23" grpId="2"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extShape 1"/>
          <p:cNvSpPr txBox="1"/>
          <p:nvPr/>
        </p:nvSpPr>
        <p:spPr>
          <a:xfrm>
            <a:off x="0" y="5"/>
            <a:ext cx="5877921" cy="980083"/>
          </a:xfrm>
          <a:prstGeom prst="rect">
            <a:avLst/>
          </a:prstGeom>
        </p:spPr>
        <p:txBody>
          <a:bodyPr wrap="none" lIns="0" tIns="0" rIns="0" bIns="0" anchor="ctr"/>
          <a:lstStyle/>
          <a:p>
            <a:pPr algn="ctr" defTabSz="829022" fontAlgn="auto">
              <a:spcBef>
                <a:spcPts val="0"/>
              </a:spcBef>
              <a:spcAft>
                <a:spcPts val="0"/>
              </a:spcAft>
            </a:pPr>
            <a:r>
              <a:rPr lang="de-DE" sz="2800" dirty="0">
                <a:solidFill>
                  <a:srgbClr val="7DA647"/>
                </a:solidFill>
                <a:latin typeface="Arial"/>
                <a:ea typeface="Arial-BoldMT"/>
                <a:cs typeface="DejaVu Sans"/>
              </a:rPr>
              <a:t>Semantik im UML </a:t>
            </a:r>
            <a:r>
              <a:rPr lang="de-DE" sz="2800" dirty="0" smtClean="0">
                <a:solidFill>
                  <a:srgbClr val="7DA647"/>
                </a:solidFill>
                <a:latin typeface="Arial"/>
                <a:ea typeface="Arial-BoldMT"/>
                <a:cs typeface="DejaVu Sans"/>
              </a:rPr>
              <a:t>Metamodell</a:t>
            </a:r>
          </a:p>
          <a:p>
            <a:pPr algn="ctr" defTabSz="829022" fontAlgn="auto">
              <a:spcBef>
                <a:spcPts val="0"/>
              </a:spcBef>
              <a:spcAft>
                <a:spcPts val="0"/>
              </a:spcAft>
            </a:pPr>
            <a:r>
              <a:rPr lang="de-DE" sz="2200" dirty="0" smtClean="0">
                <a:solidFill>
                  <a:srgbClr val="7DA647"/>
                </a:solidFill>
                <a:latin typeface="Arial"/>
                <a:ea typeface="Arial-BoldMT"/>
                <a:cs typeface="DejaVu Sans"/>
              </a:rPr>
              <a:t>Definition der Notationselemente</a:t>
            </a:r>
            <a:endParaRPr lang="de-DE" sz="2200" dirty="0" smtClean="0">
              <a:solidFill>
                <a:prstClr val="black"/>
              </a:solidFill>
              <a:latin typeface="Arial"/>
              <a:cs typeface="DejaVu Sans"/>
            </a:endParaRPr>
          </a:p>
        </p:txBody>
      </p:sp>
      <p:sp>
        <p:nvSpPr>
          <p:cNvPr id="299" name="TextShape 2"/>
          <p:cNvSpPr txBox="1"/>
          <p:nvPr/>
        </p:nvSpPr>
        <p:spPr>
          <a:xfrm>
            <a:off x="97971" y="1208366"/>
            <a:ext cx="8980157" cy="4798847"/>
          </a:xfrm>
          <a:prstGeom prst="rect">
            <a:avLst/>
          </a:prstGeom>
        </p:spPr>
        <p:txBody>
          <a:bodyPr lIns="82902" tIns="41451" rIns="82902" bIns="41451"/>
          <a:lstStyle/>
          <a:p>
            <a:pPr marL="234000" indent="-234000" defTabSz="829022" fontAlgn="auto">
              <a:lnSpc>
                <a:spcPct val="110000"/>
              </a:lnSpc>
              <a:spcBef>
                <a:spcPts val="0"/>
              </a:spcBef>
              <a:spcAft>
                <a:spcPts val="900"/>
              </a:spcAft>
            </a:pPr>
            <a:r>
              <a:rPr lang="de-DE" sz="2400" b="1" dirty="0">
                <a:solidFill>
                  <a:srgbClr val="000000"/>
                </a:solidFill>
                <a:latin typeface="Arial"/>
                <a:cs typeface="DejaVu Sans"/>
              </a:rPr>
              <a:t>Definition der Semantik der Notationselemente </a:t>
            </a:r>
            <a:r>
              <a:rPr lang="de-DE" sz="2400" dirty="0">
                <a:solidFill>
                  <a:srgbClr val="000000"/>
                </a:solidFill>
                <a:latin typeface="Arial"/>
                <a:cs typeface="DejaVu Sans"/>
              </a:rPr>
              <a:t>der </a:t>
            </a:r>
            <a:r>
              <a:rPr lang="de-DE" sz="2400" dirty="0" smtClean="0">
                <a:solidFill>
                  <a:srgbClr val="000000"/>
                </a:solidFill>
                <a:latin typeface="Arial"/>
                <a:cs typeface="DejaVu Sans"/>
              </a:rPr>
              <a:t>UML:</a:t>
            </a:r>
            <a:endParaRPr lang="de-DE" sz="2400" dirty="0" smtClean="0">
              <a:solidFill>
                <a:prstClr val="black"/>
              </a:solidFill>
              <a:latin typeface="Arial"/>
              <a:cs typeface="DejaVu Sans"/>
            </a:endParaRPr>
          </a:p>
          <a:p>
            <a:pPr marL="234000" indent="-234000" defTabSz="829022" fontAlgn="auto">
              <a:lnSpc>
                <a:spcPct val="110000"/>
              </a:lnSpc>
              <a:spcBef>
                <a:spcPts val="0"/>
              </a:spcBef>
              <a:spcAft>
                <a:spcPts val="900"/>
              </a:spcAft>
              <a:buFont typeface="Arial" panose="020B0604020202020204" pitchFamily="34" charset="0"/>
              <a:buChar char="•"/>
            </a:pPr>
            <a:r>
              <a:rPr lang="de-DE" sz="2400" dirty="0" smtClean="0">
                <a:solidFill>
                  <a:srgbClr val="000000"/>
                </a:solidFill>
                <a:latin typeface="Arial"/>
                <a:cs typeface="DejaVu Sans"/>
              </a:rPr>
              <a:t>Zu </a:t>
            </a:r>
            <a:r>
              <a:rPr lang="de-DE" sz="2400" dirty="0">
                <a:solidFill>
                  <a:srgbClr val="000000"/>
                </a:solidFill>
                <a:latin typeface="Arial"/>
                <a:cs typeface="DejaVu Sans"/>
              </a:rPr>
              <a:t>jedem Notationselement gibt es Text</a:t>
            </a:r>
            <a:r>
              <a:rPr lang="de-DE" sz="2400" b="1" dirty="0">
                <a:solidFill>
                  <a:srgbClr val="000000"/>
                </a:solidFill>
                <a:latin typeface="Arial"/>
                <a:cs typeface="DejaVu Sans"/>
              </a:rPr>
              <a:t> „</a:t>
            </a:r>
            <a:r>
              <a:rPr lang="de-DE" sz="2400" b="1" dirty="0" err="1">
                <a:solidFill>
                  <a:srgbClr val="000000"/>
                </a:solidFill>
                <a:latin typeface="Arial"/>
                <a:cs typeface="DejaVu Sans"/>
              </a:rPr>
              <a:t>Semantics</a:t>
            </a:r>
            <a:r>
              <a:rPr lang="de-DE" sz="2400" b="1" dirty="0" smtClean="0">
                <a:solidFill>
                  <a:srgbClr val="000000"/>
                </a:solidFill>
                <a:latin typeface="Arial"/>
                <a:cs typeface="DejaVu Sans"/>
              </a:rPr>
              <a:t>“.</a:t>
            </a:r>
          </a:p>
          <a:p>
            <a:pPr marL="234000" indent="-234000" defTabSz="829022" fontAlgn="auto">
              <a:lnSpc>
                <a:spcPct val="110000"/>
              </a:lnSpc>
              <a:spcBef>
                <a:spcPts val="0"/>
              </a:spcBef>
              <a:spcAft>
                <a:spcPts val="900"/>
              </a:spcAft>
            </a:pPr>
            <a:r>
              <a:rPr lang="de-DE" sz="2400" dirty="0" smtClean="0">
                <a:solidFill>
                  <a:srgbClr val="000000"/>
                </a:solidFill>
                <a:latin typeface="Wingdings"/>
                <a:ea typeface="Times New Roman"/>
                <a:cs typeface="DejaVu Sans"/>
              </a:rPr>
              <a:t> </a:t>
            </a:r>
            <a:r>
              <a:rPr lang="de-DE" sz="2400" dirty="0">
                <a:solidFill>
                  <a:srgbClr val="000000"/>
                </a:solidFill>
                <a:latin typeface="Wingdings"/>
                <a:ea typeface="Times New Roman"/>
                <a:cs typeface="DejaVu Sans"/>
              </a:rPr>
              <a:t>	</a:t>
            </a:r>
            <a:r>
              <a:rPr lang="de-DE" sz="2400" dirty="0">
                <a:solidFill>
                  <a:srgbClr val="000000"/>
                </a:solidFill>
                <a:latin typeface="Arial"/>
                <a:cs typeface="DejaVu Sans"/>
              </a:rPr>
              <a:t>Definiert Verhalten des jeweiligen UML-Elementes</a:t>
            </a:r>
            <a:r>
              <a:rPr lang="de-DE" sz="2400" dirty="0" smtClean="0">
                <a:solidFill>
                  <a:srgbClr val="000000"/>
                </a:solidFill>
                <a:latin typeface="Arial"/>
                <a:cs typeface="DejaVu Sans"/>
              </a:rPr>
              <a:t>.</a:t>
            </a:r>
            <a:endParaRPr lang="de-DE" sz="2400" b="1" dirty="0" smtClean="0">
              <a:solidFill>
                <a:srgbClr val="000000"/>
              </a:solidFill>
              <a:latin typeface="Arial"/>
              <a:cs typeface="DejaVu Sans"/>
            </a:endParaRPr>
          </a:p>
          <a:p>
            <a:pPr marL="234000" indent="-234000" defTabSz="829022" fontAlgn="auto">
              <a:lnSpc>
                <a:spcPct val="110000"/>
              </a:lnSpc>
              <a:spcBef>
                <a:spcPts val="0"/>
              </a:spcBef>
              <a:spcAft>
                <a:spcPts val="900"/>
              </a:spcAft>
              <a:buFont typeface="Arial" panose="020B0604020202020204" pitchFamily="34" charset="0"/>
              <a:buChar char="•"/>
            </a:pPr>
            <a:r>
              <a:rPr lang="de-DE" sz="2400" b="1" dirty="0" smtClean="0">
                <a:solidFill>
                  <a:srgbClr val="000000"/>
                </a:solidFill>
                <a:latin typeface="Arial"/>
                <a:cs typeface="DejaVu Sans"/>
              </a:rPr>
              <a:t>Spielräume</a:t>
            </a:r>
            <a:r>
              <a:rPr lang="de-DE" sz="2400" dirty="0" smtClean="0">
                <a:solidFill>
                  <a:srgbClr val="000000"/>
                </a:solidFill>
                <a:latin typeface="Arial"/>
                <a:cs typeface="DejaVu Sans"/>
              </a:rPr>
              <a:t> </a:t>
            </a:r>
            <a:r>
              <a:rPr lang="de-DE" sz="2400" dirty="0">
                <a:solidFill>
                  <a:srgbClr val="000000"/>
                </a:solidFill>
                <a:latin typeface="Arial"/>
                <a:cs typeface="DejaVu Sans"/>
              </a:rPr>
              <a:t>zu einigen Elementen in Interpretation einräumen („</a:t>
            </a:r>
            <a:r>
              <a:rPr lang="de-DE" sz="2400" dirty="0" err="1">
                <a:solidFill>
                  <a:srgbClr val="000000"/>
                </a:solidFill>
                <a:latin typeface="Arial"/>
                <a:cs typeface="DejaVu Sans"/>
              </a:rPr>
              <a:t>Semantics</a:t>
            </a:r>
            <a:r>
              <a:rPr lang="de-DE" sz="2400" dirty="0">
                <a:solidFill>
                  <a:srgbClr val="000000"/>
                </a:solidFill>
                <a:latin typeface="Arial"/>
                <a:cs typeface="DejaVu Sans"/>
              </a:rPr>
              <a:t> Variation Points</a:t>
            </a:r>
            <a:r>
              <a:rPr lang="de-DE" sz="2400" dirty="0" smtClean="0">
                <a:solidFill>
                  <a:srgbClr val="000000"/>
                </a:solidFill>
                <a:latin typeface="Arial"/>
                <a:cs typeface="DejaVu Sans"/>
              </a:rPr>
              <a:t>“).</a:t>
            </a:r>
            <a:endParaRPr lang="de-DE" sz="2400" dirty="0" smtClean="0">
              <a:solidFill>
                <a:prstClr val="black"/>
              </a:solidFill>
              <a:latin typeface="Arial"/>
              <a:cs typeface="DejaVu Sans"/>
            </a:endParaRPr>
          </a:p>
          <a:p>
            <a:pPr marL="234000" indent="-234000" defTabSz="829022" fontAlgn="auto">
              <a:lnSpc>
                <a:spcPct val="110000"/>
              </a:lnSpc>
              <a:spcBef>
                <a:spcPts val="0"/>
              </a:spcBef>
              <a:spcAft>
                <a:spcPts val="900"/>
              </a:spcAft>
              <a:buFont typeface="Arial" panose="020B0604020202020204" pitchFamily="34" charset="0"/>
              <a:buChar char="•"/>
            </a:pPr>
            <a:r>
              <a:rPr lang="de-DE" sz="2400" dirty="0" smtClean="0">
                <a:solidFill>
                  <a:srgbClr val="000000"/>
                </a:solidFill>
                <a:latin typeface="Arial"/>
                <a:cs typeface="DejaVu Sans"/>
              </a:rPr>
              <a:t>Siehe </a:t>
            </a:r>
            <a:r>
              <a:rPr lang="de-DE" sz="2400" dirty="0">
                <a:solidFill>
                  <a:srgbClr val="000000"/>
                </a:solidFill>
                <a:latin typeface="Arial"/>
                <a:cs typeface="DejaVu Sans"/>
              </a:rPr>
              <a:t>folgendes Beispiel der „Action“ im </a:t>
            </a:r>
            <a:r>
              <a:rPr lang="de-DE" sz="2400" dirty="0" smtClean="0">
                <a:solidFill>
                  <a:srgbClr val="000000"/>
                </a:solidFill>
                <a:latin typeface="Arial"/>
                <a:cs typeface="DejaVu Sans"/>
              </a:rPr>
              <a:t>Aktivitätsdiagramm.</a:t>
            </a:r>
            <a:endParaRPr lang="de-DE" sz="2400" dirty="0" smtClean="0">
              <a:solidFill>
                <a:prstClr val="black"/>
              </a:solidFill>
              <a:latin typeface="Arial"/>
              <a:cs typeface="DejaVu Sans"/>
            </a:endParaRPr>
          </a:p>
          <a:p>
            <a:pPr marL="234000" indent="-234000" defTabSz="829022" fontAlgn="auto">
              <a:lnSpc>
                <a:spcPct val="110000"/>
              </a:lnSpc>
              <a:spcBef>
                <a:spcPts val="0"/>
              </a:spcBef>
              <a:spcAft>
                <a:spcPts val="900"/>
              </a:spcAft>
              <a:buFont typeface="Arial" panose="020B0604020202020204" pitchFamily="34" charset="0"/>
              <a:buChar char="•"/>
            </a:pPr>
            <a:r>
              <a:rPr lang="de-DE" sz="2400" dirty="0" smtClean="0">
                <a:solidFill>
                  <a:srgbClr val="000000"/>
                </a:solidFill>
                <a:latin typeface="Arial"/>
                <a:cs typeface="DejaVu Sans"/>
              </a:rPr>
              <a:t>Definition </a:t>
            </a:r>
            <a:r>
              <a:rPr lang="de-DE" sz="2400" dirty="0">
                <a:solidFill>
                  <a:srgbClr val="000000"/>
                </a:solidFill>
                <a:latin typeface="Arial"/>
                <a:cs typeface="DejaVu Sans"/>
              </a:rPr>
              <a:t>formaler Semantik: </a:t>
            </a:r>
            <a:r>
              <a:rPr lang="de-DE" sz="2400" b="1" dirty="0">
                <a:solidFill>
                  <a:srgbClr val="000000"/>
                </a:solidFill>
                <a:latin typeface="Arial"/>
                <a:cs typeface="DejaVu Sans"/>
              </a:rPr>
              <a:t>Gegenstand vieler Forschungsprojekte</a:t>
            </a:r>
            <a:r>
              <a:rPr lang="de-DE" sz="2400" dirty="0">
                <a:solidFill>
                  <a:srgbClr val="000000"/>
                </a:solidFill>
                <a:latin typeface="Arial"/>
                <a:cs typeface="DejaVu Sans"/>
              </a:rPr>
              <a:t> im UML-Umfeld.</a:t>
            </a:r>
            <a:endParaRPr sz="2400" dirty="0">
              <a:solidFill>
                <a:prstClr val="black"/>
              </a:solidFill>
              <a:latin typeface="Arial"/>
              <a:cs typeface="DejaVu Sans"/>
            </a:endParaRPr>
          </a:p>
        </p:txBody>
      </p:sp>
      <p:sp>
        <p:nvSpPr>
          <p:cNvPr id="10" name="Fußzeilenplatzhalter 9"/>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1" name="Foliennummernplatzhalter 10"/>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98</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56793096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 name="Grafik 300"/>
          <p:cNvPicPr/>
          <p:nvPr/>
        </p:nvPicPr>
        <p:blipFill>
          <a:blip r:embed="rId3" cstate="print"/>
          <a:stretch>
            <a:fillRect/>
          </a:stretch>
        </p:blipFill>
        <p:spPr>
          <a:xfrm>
            <a:off x="101557" y="1127699"/>
            <a:ext cx="9217887" cy="5040194"/>
          </a:xfrm>
          <a:prstGeom prst="rect">
            <a:avLst/>
          </a:prstGeom>
          <a:ln>
            <a:noFill/>
          </a:ln>
        </p:spPr>
      </p:pic>
      <p:sp>
        <p:nvSpPr>
          <p:cNvPr id="4" name="TextShape 1"/>
          <p:cNvSpPr txBox="1"/>
          <p:nvPr/>
        </p:nvSpPr>
        <p:spPr>
          <a:xfrm>
            <a:off x="0" y="5"/>
            <a:ext cx="5877921" cy="980083"/>
          </a:xfrm>
          <a:prstGeom prst="rect">
            <a:avLst/>
          </a:prstGeom>
        </p:spPr>
        <p:txBody>
          <a:bodyPr wrap="none" lIns="0" tIns="0" rIns="0" bIns="0" anchor="ctr"/>
          <a:lstStyle/>
          <a:p>
            <a:pPr algn="ctr" defTabSz="829022" fontAlgn="auto">
              <a:spcBef>
                <a:spcPts val="0"/>
              </a:spcBef>
              <a:spcAft>
                <a:spcPts val="0"/>
              </a:spcAft>
            </a:pPr>
            <a:r>
              <a:rPr lang="de-DE" sz="2800" dirty="0">
                <a:solidFill>
                  <a:srgbClr val="7DA647"/>
                </a:solidFill>
                <a:latin typeface="Arial"/>
                <a:ea typeface="Arial-BoldMT"/>
                <a:cs typeface="DejaVu Sans"/>
              </a:rPr>
              <a:t>Semantik im UML </a:t>
            </a:r>
            <a:r>
              <a:rPr lang="de-DE" sz="2800" dirty="0" smtClean="0">
                <a:solidFill>
                  <a:srgbClr val="7DA647"/>
                </a:solidFill>
                <a:latin typeface="Arial"/>
                <a:ea typeface="Arial-BoldMT"/>
                <a:cs typeface="DejaVu Sans"/>
              </a:rPr>
              <a:t>Metamodell</a:t>
            </a:r>
          </a:p>
          <a:p>
            <a:pPr algn="ctr" defTabSz="829022" fontAlgn="auto">
              <a:spcBef>
                <a:spcPts val="0"/>
              </a:spcBef>
              <a:spcAft>
                <a:spcPts val="0"/>
              </a:spcAft>
            </a:pPr>
            <a:r>
              <a:rPr lang="de-DE" sz="2200" dirty="0" smtClean="0">
                <a:solidFill>
                  <a:srgbClr val="7DA647"/>
                </a:solidFill>
                <a:latin typeface="Arial"/>
                <a:ea typeface="Arial-BoldMT"/>
                <a:cs typeface="DejaVu Sans"/>
              </a:rPr>
              <a:t>Beispiel: Action im </a:t>
            </a:r>
            <a:r>
              <a:rPr lang="de-DE" sz="2200" dirty="0" err="1" smtClean="0">
                <a:solidFill>
                  <a:srgbClr val="7DA647"/>
                </a:solidFill>
                <a:latin typeface="Arial"/>
                <a:ea typeface="Arial-BoldMT"/>
                <a:cs typeface="DejaVu Sans"/>
              </a:rPr>
              <a:t>Activity</a:t>
            </a:r>
            <a:r>
              <a:rPr lang="de-DE" sz="2200" dirty="0" smtClean="0">
                <a:solidFill>
                  <a:srgbClr val="7DA647"/>
                </a:solidFill>
                <a:latin typeface="Arial"/>
                <a:ea typeface="Arial-BoldMT"/>
                <a:cs typeface="DejaVu Sans"/>
              </a:rPr>
              <a:t> Diagramm</a:t>
            </a:r>
            <a:endParaRPr lang="de-DE" sz="2200" dirty="0" smtClean="0">
              <a:solidFill>
                <a:prstClr val="black"/>
              </a:solidFill>
              <a:latin typeface="Arial"/>
              <a:cs typeface="DejaVu Sans"/>
            </a:endParaRPr>
          </a:p>
        </p:txBody>
      </p:sp>
      <p:sp>
        <p:nvSpPr>
          <p:cNvPr id="11" name="Fußzeilenplatzhalter 10"/>
          <p:cNvSpPr>
            <a:spLocks noGrp="1"/>
          </p:cNvSpPr>
          <p:nvPr>
            <p:ph type="ftr" idx="11"/>
          </p:nvPr>
        </p:nvSpPr>
        <p:spPr/>
        <p:txBody>
          <a:bodyPr/>
          <a:lstStyle/>
          <a:p>
            <a:pPr algn="ctr" defTabSz="829366" fontAlgn="auto">
              <a:spcBef>
                <a:spcPts val="0"/>
              </a:spcBef>
              <a:spcAft>
                <a:spcPts val="0"/>
              </a:spcAft>
            </a:pPr>
            <a:r>
              <a:rPr lang="de-DE" smtClean="0">
                <a:solidFill>
                  <a:prstClr val="black"/>
                </a:solidFill>
                <a:latin typeface="Arial"/>
                <a:cs typeface="DejaVu Sans"/>
              </a:rPr>
              <a:t>1.1 Modellbasierte Softwareentwicklung</a:t>
            </a:r>
            <a:endParaRPr lang="de-DE">
              <a:solidFill>
                <a:prstClr val="black"/>
              </a:solidFill>
              <a:latin typeface="Arial"/>
              <a:cs typeface="DejaVu Sans"/>
            </a:endParaRPr>
          </a:p>
        </p:txBody>
      </p:sp>
      <p:sp>
        <p:nvSpPr>
          <p:cNvPr id="12" name="Foliennummernplatzhalter 11"/>
          <p:cNvSpPr>
            <a:spLocks noGrp="1"/>
          </p:cNvSpPr>
          <p:nvPr>
            <p:ph type="sldNum" idx="12"/>
          </p:nvPr>
        </p:nvSpPr>
        <p:spPr/>
        <p:txBody>
          <a:bodyPr/>
          <a:lstStyle/>
          <a:p>
            <a:pPr algn="r" defTabSz="829366" fontAlgn="auto">
              <a:spcBef>
                <a:spcPts val="0"/>
              </a:spcBef>
              <a:spcAft>
                <a:spcPts val="0"/>
              </a:spcAft>
            </a:pPr>
            <a:fld id="{7DFAAAD4-B2DC-4643-B8CF-C7F4BCFAD6A3}" type="slidenum">
              <a:rPr lang="de-DE" sz="1300" smtClean="0">
                <a:solidFill>
                  <a:prstClr val="black"/>
                </a:solidFill>
                <a:latin typeface="Arial"/>
                <a:cs typeface="DejaVu Sans"/>
              </a:rPr>
              <a:pPr algn="r" defTabSz="829366" fontAlgn="auto">
                <a:spcBef>
                  <a:spcPts val="0"/>
                </a:spcBef>
                <a:spcAft>
                  <a:spcPts val="0"/>
                </a:spcAft>
              </a:pPr>
              <a:t>99</a:t>
            </a:fld>
            <a:endParaRPr lang="de-DE" sz="1600">
              <a:solidFill>
                <a:prstClr val="black"/>
              </a:solidFill>
              <a:latin typeface="Arial"/>
              <a:cs typeface="DejaVu Sans"/>
            </a:endParaRPr>
          </a:p>
        </p:txBody>
      </p:sp>
    </p:spTree>
    <p:extLst>
      <p:ext uri="{BB962C8B-B14F-4D97-AF65-F5344CB8AC3E}">
        <p14:creationId xmlns:p14="http://schemas.microsoft.com/office/powerpoint/2010/main" xmlns="" val="1497419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ADMINISTRATOR@ADNMB3FYGJVVWJQ4" val="3628"/>
  <p:tag name="FIRSTADMINISTRATOR@DC52BKCCQGQMYTPC" val="3628"/>
  <p:tag name="FIRSTADMINISTRATOR@SNEX3AXYACUFKOU6" val="362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Klassisch">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4607</Words>
  <Application>Microsoft Office PowerPoint</Application>
  <PresentationFormat>Bildschirmpräsentation (4:3)</PresentationFormat>
  <Paragraphs>1427</Paragraphs>
  <Slides>100</Slides>
  <Notes>100</Notes>
  <HiddenSlides>0</HiddenSlides>
  <MMClips>0</MMClips>
  <ScaleCrop>false</ScaleCrop>
  <HeadingPairs>
    <vt:vector size="6" baseType="variant">
      <vt:variant>
        <vt:lpstr>Design</vt:lpstr>
      </vt:variant>
      <vt:variant>
        <vt:i4>1</vt:i4>
      </vt:variant>
      <vt:variant>
        <vt:lpstr>Folientitel</vt:lpstr>
      </vt:variant>
      <vt:variant>
        <vt:i4>100</vt:i4>
      </vt:variant>
      <vt:variant>
        <vt:lpstr>Zielgruppenorientierte Präsentationen</vt:lpstr>
      </vt:variant>
      <vt:variant>
        <vt:i4>1</vt:i4>
      </vt:variant>
    </vt:vector>
  </HeadingPairs>
  <TitlesOfParts>
    <vt:vector size="102" baseType="lpstr">
      <vt:lpstr>Office Theme</vt:lpstr>
      <vt:lpstr>Folie 1</vt:lpstr>
      <vt:lpstr>Folie 2</vt:lpstr>
      <vt:lpstr>Folie 3</vt:lpstr>
      <vt:lpstr>Folie 4</vt:lpstr>
      <vt:lpstr>UML: Von informellem Modell zu Werkzeug</vt:lpstr>
      <vt:lpstr>Wie UML werkzeugkonform definieren ?</vt:lpstr>
      <vt:lpstr>Zentrales OO-Konzept: Klasse-Instanz-Beziehung</vt:lpstr>
      <vt:lpstr>Metamodellierungs-Hierarchie: Schicht M0</vt:lpstr>
      <vt:lpstr>Metamodellierungs-Hierarchie: Schicht M1</vt:lpstr>
      <vt:lpstr>Metamodellierungs-Hierarchie: Schicht M2</vt:lpstr>
      <vt:lpstr>Beispiel</vt:lpstr>
      <vt:lpstr>Sind wir jetzt fertig ?</vt:lpstr>
      <vt:lpstr>Metamodelle definieren ?</vt:lpstr>
      <vt:lpstr>Metamodellierungs-Hierarchie: Schicht M3</vt:lpstr>
      <vt:lpstr>Metamodellierungs-Hierarchie vs. UML</vt:lpstr>
      <vt:lpstr>Folie 16</vt:lpstr>
      <vt:lpstr>Folie 17</vt:lpstr>
      <vt:lpstr>Beispiel MOF-Implementierung: Eclipse Modeling Framework (EMF)</vt:lpstr>
      <vt:lpstr>Folie 19</vt:lpstr>
      <vt:lpstr>Folie 20</vt:lpstr>
      <vt:lpstr>Folie 21</vt:lpstr>
      <vt:lpstr>Folie 22</vt:lpstr>
      <vt:lpstr>Folie 23</vt:lpstr>
      <vt:lpstr>Folie 24</vt:lpstr>
      <vt:lpstr>Vorteile von Metamodellierung</vt:lpstr>
      <vt:lpstr>Nachteile von Metamodellierung</vt:lpstr>
      <vt:lpstr>Zusammenfassung: Metamodellierung</vt:lpstr>
      <vt:lpstr>Folie 28</vt:lpstr>
      <vt:lpstr>Folie 29</vt:lpstr>
      <vt:lpstr>Folie 30</vt:lpstr>
      <vt:lpstr>Folie 31</vt:lpstr>
      <vt:lpstr>Folie 32</vt:lpstr>
      <vt:lpstr>Folie 33</vt:lpstr>
      <vt:lpstr>Folie 34</vt:lpstr>
      <vt:lpstr>Folie 35</vt:lpstr>
      <vt:lpstr>Folie 36</vt:lpstr>
      <vt:lpstr>Folie 37</vt:lpstr>
      <vt:lpstr>Folie 38</vt:lpstr>
      <vt:lpstr>Folie 39</vt:lpstr>
      <vt:lpstr>Folie 40</vt:lpstr>
      <vt:lpstr>Folie 41</vt:lpstr>
      <vt:lpstr>Folie 42</vt:lpstr>
      <vt:lpstr>Folie 43</vt:lpstr>
      <vt:lpstr>Beispielprofil UMLsec: UML-Metamodell</vt:lpstr>
      <vt:lpstr>Beispielprofil UMLsec: UMLsec-Erweiterung</vt:lpstr>
      <vt:lpstr>Folie 46</vt:lpstr>
      <vt:lpstr>Folie 47</vt:lpstr>
      <vt:lpstr>Folie 48</vt:lpstr>
      <vt:lpstr>Folie 49</vt:lpstr>
      <vt:lpstr>Folie 50</vt:lpstr>
      <vt:lpstr>Folie 51</vt:lpstr>
      <vt:lpstr>Folie 52</vt:lpstr>
      <vt:lpstr>Folie 53</vt:lpstr>
      <vt:lpstr>Folie 54</vt:lpstr>
      <vt:lpstr>Folie 55</vt:lpstr>
      <vt:lpstr>Folie 56</vt:lpstr>
      <vt:lpstr>Folie 57</vt:lpstr>
      <vt:lpstr>Folie 58</vt:lpstr>
      <vt:lpstr>Folie 59</vt:lpstr>
      <vt:lpstr>Folie 60</vt:lpstr>
      <vt:lpstr>Folie 61</vt:lpstr>
      <vt:lpstr>Folie 62</vt:lpstr>
      <vt:lpstr>Folie 63</vt:lpstr>
      <vt:lpstr>Folie 64</vt:lpstr>
      <vt:lpstr>Folie 65</vt:lpstr>
      <vt:lpstr>Folie 66</vt:lpstr>
      <vt:lpstr>Folie 67</vt:lpstr>
      <vt:lpstr>Folie 68</vt:lpstr>
      <vt:lpstr>Motivation &amp; Konzepte </vt:lpstr>
      <vt:lpstr>Daten mehrfach visualisieren</vt:lpstr>
      <vt:lpstr>Daten mehrfach visualisieren</vt:lpstr>
      <vt:lpstr>Daten mehrfach visualisieren: Lösung</vt:lpstr>
      <vt:lpstr>Daten mehrfach visualisieren: Designmodell</vt:lpstr>
      <vt:lpstr>Wiederverwenden:  Observer-Pattern</vt:lpstr>
      <vt:lpstr>Die vier Bestandteile eines Musters</vt:lpstr>
      <vt:lpstr>1. Name: Observer</vt:lpstr>
      <vt:lpstr>4. Observer - Anwendung</vt:lpstr>
      <vt:lpstr>Überblick „Gang of Four“ Entwurfsmuster</vt:lpstr>
      <vt:lpstr>Vorteile von Mustern</vt:lpstr>
      <vt:lpstr>Grenzen von Mustern</vt:lpstr>
      <vt:lpstr>Zusammenfassung: Design Pattern</vt:lpstr>
      <vt:lpstr>Folie 82</vt:lpstr>
      <vt:lpstr>Folie 83</vt:lpstr>
      <vt:lpstr>Folie 84</vt:lpstr>
      <vt:lpstr>Modell und Metamodell der  UML Metamodell</vt:lpstr>
      <vt:lpstr>Metamodellierung</vt:lpstr>
      <vt:lpstr>UML Spezifikation  Definition der Modellierungssprache</vt:lpstr>
      <vt:lpstr>Model und Metamodell der UML</vt:lpstr>
      <vt:lpstr>Standards im
Dunstkreis der MDA</vt:lpstr>
      <vt:lpstr>Modell und Metamodell der UML Metamodellhierarchie</vt:lpstr>
      <vt:lpstr>Folie 91</vt:lpstr>
      <vt:lpstr>Folie 92</vt:lpstr>
      <vt:lpstr>Folie 93</vt:lpstr>
      <vt:lpstr>Folie 94</vt:lpstr>
      <vt:lpstr>Folie 95</vt:lpstr>
      <vt:lpstr>Folie 96</vt:lpstr>
      <vt:lpstr>Folie 97</vt:lpstr>
      <vt:lpstr>Folie 98</vt:lpstr>
      <vt:lpstr>Folie 99</vt:lpstr>
      <vt:lpstr>Folie 100</vt:lpstr>
      <vt:lpstr>Ohne Antworten ohne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FRAUNHOFER-INSTITUT FÜR  SOFTWARE- UND SYSTEMTECHNIK ISST</dc:title>
  <dc:creator/>
  <cp:lastModifiedBy/>
  <cp:revision>2631</cp:revision>
  <cp:lastPrinted>2012-12-15T17:08:24Z</cp:lastPrinted>
  <dcterms:created xsi:type="dcterms:W3CDTF">1901-01-01T00:00:00Z</dcterms:created>
  <dcterms:modified xsi:type="dcterms:W3CDTF">2014-10-27T16:19:04Z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earbeitet von">
    <vt:lpwstr>jhdahmen</vt:lpwstr>
  </property>
  <property fmtid="{D5CDD505-2E9C-101B-9397-08002B2CF9AE}" pid="3" name="Version">
    <vt:r8>2</vt:r8>
  </property>
</Properties>
</file>